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57" r:id="rId2"/>
    <p:sldId id="267" r:id="rId3"/>
    <p:sldId id="396" r:id="rId4"/>
    <p:sldId id="297" r:id="rId5"/>
    <p:sldId id="397" r:id="rId6"/>
    <p:sldId id="398" r:id="rId7"/>
    <p:sldId id="399" r:id="rId8"/>
    <p:sldId id="400" r:id="rId9"/>
    <p:sldId id="401" r:id="rId10"/>
    <p:sldId id="402" r:id="rId11"/>
    <p:sldId id="403" r:id="rId12"/>
    <p:sldId id="404" r:id="rId13"/>
    <p:sldId id="405" r:id="rId14"/>
    <p:sldId id="264" r:id="rId15"/>
    <p:sldId id="265" r:id="rId16"/>
    <p:sldId id="284" r:id="rId17"/>
    <p:sldId id="302" r:id="rId18"/>
    <p:sldId id="272" r:id="rId19"/>
    <p:sldId id="303" r:id="rId20"/>
    <p:sldId id="277" r:id="rId21"/>
    <p:sldId id="279" r:id="rId22"/>
    <p:sldId id="299" r:id="rId23"/>
    <p:sldId id="409" r:id="rId24"/>
    <p:sldId id="410" r:id="rId25"/>
    <p:sldId id="287" r:id="rId26"/>
    <p:sldId id="305" r:id="rId27"/>
    <p:sldId id="278" r:id="rId28"/>
    <p:sldId id="283" r:id="rId29"/>
    <p:sldId id="285" r:id="rId30"/>
    <p:sldId id="306" r:id="rId31"/>
    <p:sldId id="293" r:id="rId32"/>
    <p:sldId id="413" r:id="rId33"/>
    <p:sldId id="414" r:id="rId34"/>
    <p:sldId id="415" r:id="rId35"/>
    <p:sldId id="412" r:id="rId36"/>
    <p:sldId id="276" r:id="rId37"/>
    <p:sldId id="416" r:id="rId38"/>
    <p:sldId id="417" r:id="rId39"/>
    <p:sldId id="419" r:id="rId40"/>
    <p:sldId id="420" r:id="rId41"/>
    <p:sldId id="421" r:id="rId42"/>
    <p:sldId id="422" r:id="rId43"/>
    <p:sldId id="423" r:id="rId44"/>
    <p:sldId id="424" r:id="rId45"/>
    <p:sldId id="440" r:id="rId46"/>
    <p:sldId id="427" r:id="rId47"/>
    <p:sldId id="458" r:id="rId48"/>
    <p:sldId id="459" r:id="rId49"/>
    <p:sldId id="429" r:id="rId50"/>
    <p:sldId id="454" r:id="rId51"/>
    <p:sldId id="455" r:id="rId52"/>
    <p:sldId id="456" r:id="rId53"/>
    <p:sldId id="457" r:id="rId54"/>
    <p:sldId id="432" r:id="rId55"/>
    <p:sldId id="347" r:id="rId56"/>
    <p:sldId id="355" r:id="rId57"/>
    <p:sldId id="356" r:id="rId58"/>
    <p:sldId id="434" r:id="rId59"/>
    <p:sldId id="436" r:id="rId60"/>
    <p:sldId id="437" r:id="rId61"/>
    <p:sldId id="294" r:id="rId62"/>
    <p:sldId id="441" r:id="rId63"/>
    <p:sldId id="442" r:id="rId64"/>
    <p:sldId id="443" r:id="rId65"/>
    <p:sldId id="444" r:id="rId66"/>
    <p:sldId id="445" r:id="rId67"/>
    <p:sldId id="446" r:id="rId68"/>
    <p:sldId id="395" r:id="rId69"/>
    <p:sldId id="447" r:id="rId70"/>
    <p:sldId id="448" r:id="rId71"/>
    <p:sldId id="450" r:id="rId72"/>
    <p:sldId id="451" r:id="rId73"/>
    <p:sldId id="452" r:id="rId74"/>
    <p:sldId id="453" r:id="rId75"/>
    <p:sldId id="335" r:id="rId76"/>
    <p:sldId id="449" r:id="rId77"/>
    <p:sldId id="461" r:id="rId78"/>
    <p:sldId id="274" r:id="rId79"/>
    <p:sldId id="462" r:id="rId80"/>
    <p:sldId id="463" r:id="rId81"/>
    <p:sldId id="340" r:id="rId82"/>
    <p:sldId id="464" r:id="rId83"/>
    <p:sldId id="465" r:id="rId84"/>
    <p:sldId id="466" r:id="rId85"/>
    <p:sldId id="467" r:id="rId86"/>
    <p:sldId id="468" r:id="rId87"/>
    <p:sldId id="469" r:id="rId88"/>
    <p:sldId id="470" r:id="rId89"/>
    <p:sldId id="471" r:id="rId90"/>
    <p:sldId id="349" r:id="rId91"/>
    <p:sldId id="460" r:id="rId92"/>
    <p:sldId id="301" r:id="rId93"/>
    <p:sldId id="269" r:id="rId94"/>
    <p:sldId id="290" r:id="rId95"/>
    <p:sldId id="313" r:id="rId96"/>
    <p:sldId id="327" r:id="rId97"/>
    <p:sldId id="345" r:id="rId98"/>
    <p:sldId id="370" r:id="rId99"/>
    <p:sldId id="351" r:id="rId100"/>
    <p:sldId id="363" r:id="rId101"/>
    <p:sldId id="364" r:id="rId102"/>
    <p:sldId id="381" r:id="rId103"/>
    <p:sldId id="383" r:id="rId104"/>
    <p:sldId id="391" r:id="rId10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31" autoAdjust="0"/>
    <p:restoredTop sz="84919" autoAdjust="0"/>
  </p:normalViewPr>
  <p:slideViewPr>
    <p:cSldViewPr snapToGrid="0">
      <p:cViewPr varScale="1">
        <p:scale>
          <a:sx n="63" d="100"/>
          <a:sy n="63" d="100"/>
        </p:scale>
        <p:origin x="1170" y="72"/>
      </p:cViewPr>
      <p:guideLst/>
    </p:cSldViewPr>
  </p:slideViewPr>
  <p:outlineViewPr>
    <p:cViewPr>
      <p:scale>
        <a:sx n="33" d="100"/>
        <a:sy n="33" d="100"/>
      </p:scale>
      <p:origin x="0" y="-805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07/10/2021</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athworld.wolfram.com/SampleVariance.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hannon.cm.nctu.edu.tw/digitalcom/Chap04.pdf"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blogs.cornell.edu/info2040/2018/11/27/bayes-rule-in-digital-communication-with-bpsk-modulation/"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blogs.cornell.edu/info2040/2018/11/27/bayes-rule-in-digital-communication-with-bpsk-modulation/"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ee.stanford.edu/~cioffi/doc/book/chap1.pdf"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jakevdp.github.io/PythonDataScienceHandbook/05.05-naive-bayes.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nlp.stanford.edu/IR-book/html/htmledition/the-bernoulli-model-1.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citeseerx.ist.psu.edu/viewdoc/summary?doi=10.1.1.61.5542" TargetMode="External"/><Relationship Id="rId4" Type="http://schemas.openxmlformats.org/officeDocument/2006/relationships/hyperlink" Target="http://citeseerx.ist.psu.edu/viewdoc/summary?doi=10.1.1.46.1529"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nlp.stanford.edu/IR-book/html/htmledition/the-bernoulli-model-1.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citeseerx.ist.psu.edu/viewdoc/summary?doi=10.1.1.61.5542" TargetMode="External"/><Relationship Id="rId4" Type="http://schemas.openxmlformats.org/officeDocument/2006/relationships/hyperlink" Target="http://citeseerx.ist.psu.edu/viewdoc/summary?doi=10.1.1.46.1529"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nlp.stanford.edu/IR-book/html/htmledition/the-bernoulli-model-1.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citeseerx.ist.psu.edu/viewdoc/summary?doi=10.1.1.61.5542" TargetMode="External"/><Relationship Id="rId4" Type="http://schemas.openxmlformats.org/officeDocument/2006/relationships/hyperlink" Target="http://citeseerx.ist.psu.edu/viewdoc/summary?doi=10.1.1.46.1529"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ath.stackexchange.com/questions/477207/derivative-of-cost-function-for-logistic-regressio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Devido à suposição de independência, os classificadores naive</a:t>
            </a:r>
            <a:r>
              <a:rPr lang="pt-BR" baseline="0" dirty="0" smtClean="0"/>
              <a:t> </a:t>
            </a:r>
            <a:r>
              <a:rPr lang="pt-BR" dirty="0" smtClean="0"/>
              <a:t>Bayes são altamente escaláveis e podem aprender rapidamente a usar atributos de alta dimensão com dados limitados de treinamento. Isso é útil para muitos conjuntos de dados do mundo real, onde a quantidade de dados é pequena em comparação com o número de atributos.</a:t>
            </a:r>
          </a:p>
          <a:p>
            <a:endParaRPr lang="pt-BR" dirty="0" smtClean="0"/>
          </a:p>
          <a:p>
            <a:r>
              <a:rPr lang="pt-BR" dirty="0" smtClean="0"/>
              <a:t>Como determinar a classe mais provável para um exemplo/amostra, </a:t>
            </a:r>
            <a:r>
              <a:rPr lang="pt-BR" b="1" dirty="0" smtClean="0"/>
              <a:t>x</a:t>
            </a:r>
            <a:r>
              <a:rPr lang="pt-BR" dirty="0" smtClean="0"/>
              <a:t> = [x1,x2,...,xK]^T,</a:t>
            </a:r>
            <a:r>
              <a:rPr lang="pt-BR" baseline="0" dirty="0" smtClean="0"/>
              <a:t> </a:t>
            </a:r>
            <a:r>
              <a:rPr lang="pt-BR" dirty="0" smtClean="0"/>
              <a:t>consiste em calcular o produto de K + 1</a:t>
            </a:r>
            <a:r>
              <a:rPr lang="pt-BR" baseline="0" dirty="0" smtClean="0"/>
              <a:t> </a:t>
            </a:r>
            <a:r>
              <a:rPr lang="pt-BR" dirty="0" smtClean="0"/>
              <a:t>fatores Q vezes, a notação big-O para a complexidade da classificação em tempo de execução é O(KQ).</a:t>
            </a:r>
            <a:r>
              <a:rPr lang="pt-BR" baseline="0" dirty="0" smtClean="0"/>
              <a:t> </a:t>
            </a:r>
            <a:r>
              <a:rPr lang="pt-BR" dirty="0" smtClean="0"/>
              <a:t>Isso é computacionalmente muito eficiente e</a:t>
            </a:r>
            <a:r>
              <a:rPr lang="pt-BR" baseline="0" dirty="0" smtClean="0"/>
              <a:t> garante ao classificaro naive</a:t>
            </a:r>
            <a:r>
              <a:rPr lang="pt-BR" dirty="0" smtClean="0"/>
              <a:t> Bayes sua alta escalabilidade, uma vez que o tempo de execução é escalado linearmente no número de atributos K e no número de classes Q. Isso é especialmente útil com</a:t>
            </a:r>
            <a:r>
              <a:rPr lang="pt-BR" baseline="0" dirty="0" smtClean="0"/>
              <a:t> </a:t>
            </a:r>
            <a:r>
              <a:rPr lang="pt-BR" dirty="0" smtClean="0"/>
              <a:t>dados apresentando altas dimensões</a:t>
            </a:r>
            <a:r>
              <a:rPr lang="pt-BR" baseline="0" dirty="0" smtClean="0"/>
              <a:t> (ou seja, K é grande)</a:t>
            </a:r>
            <a:r>
              <a:rPr lang="pt-BR" dirty="0" smtClean="0"/>
              <a:t>, como classificação de imagens de alta resolução, como, por exemplo, imagens de ressonância magnética [1].</a:t>
            </a:r>
          </a:p>
          <a:p>
            <a:endParaRPr lang="pt-BR" dirty="0" smtClean="0"/>
          </a:p>
          <a:p>
            <a:r>
              <a:rPr lang="pt-BR" dirty="0" smtClean="0"/>
              <a:t>Na prática, as probabilidades condicionais</a:t>
            </a:r>
            <a:r>
              <a:rPr lang="pt-BR" baseline="0" dirty="0" smtClean="0"/>
              <a:t> dos atributos</a:t>
            </a:r>
            <a:r>
              <a:rPr lang="pt-BR" dirty="0" smtClean="0"/>
              <a:t> de</a:t>
            </a:r>
            <a:r>
              <a:rPr lang="pt-BR" baseline="0" dirty="0" smtClean="0"/>
              <a:t> uma</a:t>
            </a:r>
            <a:r>
              <a:rPr lang="pt-BR" dirty="0" smtClean="0"/>
              <a:t> classe são geralmente modeladas usando-se o mesmo</a:t>
            </a:r>
            <a:r>
              <a:rPr lang="pt-BR" baseline="0" dirty="0" smtClean="0"/>
              <a:t> tipo </a:t>
            </a:r>
            <a:r>
              <a:rPr lang="pt-BR" dirty="0" smtClean="0"/>
              <a:t>de distribuição de probabilidade, como a distribuição binomial ou a distribuição Gaussiana.</a:t>
            </a:r>
          </a:p>
          <a:p>
            <a:endParaRPr lang="pt-BR" dirty="0" smtClean="0"/>
          </a:p>
          <a:p>
            <a:r>
              <a:rPr lang="pt-BR" dirty="0" smtClean="0"/>
              <a:t>Apesar de suas suposições aparentemente simplificadas, os classificadores naive de </a:t>
            </a:r>
            <a:r>
              <a:rPr lang="pt-BR" dirty="0" err="1" smtClean="0"/>
              <a:t>Bayes</a:t>
            </a:r>
            <a:r>
              <a:rPr lang="pt-BR" dirty="0" smtClean="0"/>
              <a:t> têm funcionado muito bem em muitas situações/aplicação do mundo real, sendo famosa sua aplicação em classificação de documentos e filtragem de spam. Eles exigem uma pequena quantidade de dados de treinamento para estimar os parâmetros necessários. (Para</a:t>
            </a:r>
            <a:r>
              <a:rPr lang="pt-BR" baseline="0" dirty="0" smtClean="0"/>
              <a:t> as</a:t>
            </a:r>
            <a:r>
              <a:rPr lang="pt-BR" dirty="0" smtClean="0"/>
              <a:t> razões teóricas pelas quais classificadores naive </a:t>
            </a:r>
            <a:r>
              <a:rPr lang="pt-BR" dirty="0" err="1" smtClean="0"/>
              <a:t>Bayes</a:t>
            </a:r>
            <a:r>
              <a:rPr lang="pt-BR" dirty="0" smtClean="0"/>
              <a:t> funcionam</a:t>
            </a:r>
            <a:r>
              <a:rPr lang="pt-BR" baseline="0" dirty="0" smtClean="0"/>
              <a:t> </a:t>
            </a:r>
            <a:r>
              <a:rPr lang="pt-BR" dirty="0" smtClean="0"/>
              <a:t>bem e em quais tipos de dados, consulte a referência</a:t>
            </a:r>
            <a:r>
              <a:rPr lang="pt-BR" baseline="0" dirty="0" smtClean="0"/>
              <a:t> [2]</a:t>
            </a:r>
            <a:r>
              <a:rPr lang="pt-BR" dirty="0" smtClean="0"/>
              <a:t> abaixo.)</a:t>
            </a:r>
          </a:p>
          <a:p>
            <a:endParaRPr lang="pt-BR" dirty="0" smtClean="0"/>
          </a:p>
          <a:p>
            <a:r>
              <a:rPr lang="pt-BR" b="1" dirty="0" smtClean="0"/>
              <a:t>Referencias</a:t>
            </a:r>
            <a:r>
              <a:rPr lang="pt-BR" dirty="0" smtClean="0"/>
              <a:t>:</a:t>
            </a:r>
          </a:p>
          <a:p>
            <a:r>
              <a:rPr lang="pt-BR" dirty="0" smtClean="0"/>
              <a:t>[1] </a:t>
            </a:r>
            <a:r>
              <a:rPr lang="en-US" sz="1200" b="0" i="0" kern="1200" dirty="0" smtClean="0">
                <a:solidFill>
                  <a:schemeClr val="tx1"/>
                </a:solidFill>
                <a:effectLst/>
                <a:latin typeface="+mn-lt"/>
                <a:ea typeface="+mn-ea"/>
                <a:cs typeface="+mn-cs"/>
              </a:rPr>
              <a:t>Al-</a:t>
            </a:r>
            <a:r>
              <a:rPr lang="en-US" sz="1200" b="0" i="0" kern="1200" dirty="0" err="1" smtClean="0">
                <a:solidFill>
                  <a:schemeClr val="tx1"/>
                </a:solidFill>
                <a:effectLst/>
                <a:latin typeface="+mn-lt"/>
                <a:ea typeface="+mn-ea"/>
                <a:cs typeface="+mn-cs"/>
              </a:rPr>
              <a:t>Aidaroos</a:t>
            </a:r>
            <a:r>
              <a:rPr lang="en-US" sz="1200" b="0" i="0" kern="1200" dirty="0" smtClean="0">
                <a:solidFill>
                  <a:schemeClr val="tx1"/>
                </a:solidFill>
                <a:effectLst/>
                <a:latin typeface="+mn-lt"/>
                <a:ea typeface="+mn-ea"/>
                <a:cs typeface="+mn-cs"/>
              </a:rPr>
              <a:t>, K. (2012). Medical Data Classification with Naive Bayes Approach. </a:t>
            </a:r>
            <a:r>
              <a:rPr lang="en-US" sz="1200" b="0" i="1" kern="1200" dirty="0" smtClean="0">
                <a:solidFill>
                  <a:schemeClr val="tx1"/>
                </a:solidFill>
                <a:effectLst/>
                <a:latin typeface="+mn-lt"/>
                <a:ea typeface="+mn-ea"/>
                <a:cs typeface="+mn-cs"/>
              </a:rPr>
              <a:t>Information Technology Journal</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1166-1174.</a:t>
            </a:r>
          </a:p>
          <a:p>
            <a:r>
              <a:rPr lang="en-US" sz="1200" b="0" i="0" kern="1200" dirty="0" smtClean="0">
                <a:solidFill>
                  <a:schemeClr val="tx1"/>
                </a:solidFill>
                <a:effectLst/>
                <a:latin typeface="+mn-lt"/>
                <a:ea typeface="+mn-ea"/>
                <a:cs typeface="+mn-cs"/>
              </a:rPr>
              <a:t>[2] H. Zhang (2004). The optimality of Naive Bayes. Proc. FLAIRS.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2947053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Até agora, vimos os cálculos quando os atributos</a:t>
            </a:r>
            <a:r>
              <a:rPr lang="pt-BR" baseline="0" dirty="0" smtClean="0"/>
              <a:t> (x1,x2,...xK)</a:t>
            </a:r>
            <a:r>
              <a:rPr lang="pt-BR" dirty="0" smtClean="0"/>
              <a:t> são categóricos. Mas como calcular as probabilidades quando o atributo é uma variável contínua?</a:t>
            </a:r>
          </a:p>
          <a:p>
            <a:endParaRPr lang="pt-BR" dirty="0" smtClean="0"/>
          </a:p>
          <a:p>
            <a:r>
              <a:rPr lang="pt-BR" dirty="0" smtClean="0"/>
              <a:t>Se assumirmos que o vetor de atributos x=[x1,...,xK]^T segue uma distribuição específica, é possível utilizar a função de densidade de probabilidade dessa distribuição para calcular a probabilidade</a:t>
            </a:r>
            <a:r>
              <a:rPr lang="pt-BR" baseline="0" dirty="0" smtClean="0"/>
              <a:t> condicional</a:t>
            </a:r>
            <a:r>
              <a:rPr lang="pt-BR" dirty="0" smtClean="0"/>
              <a:t>.</a:t>
            </a:r>
          </a:p>
          <a:p>
            <a:endParaRPr lang="pt-BR" dirty="0" smtClean="0"/>
          </a:p>
          <a:p>
            <a:r>
              <a:rPr lang="pt-BR" dirty="0" smtClean="0"/>
              <a:t>Se você assumir que os</a:t>
            </a:r>
            <a:r>
              <a:rPr lang="pt-BR" baseline="0" dirty="0" smtClean="0"/>
              <a:t> atributos, x1, ..., xK,</a:t>
            </a:r>
            <a:r>
              <a:rPr lang="pt-BR" dirty="0" smtClean="0"/>
              <a:t> seguem uma distribuição normal (também conhecida como gaussiana), o que é bastante comum, substituímos a densidade de probabilidade correspondente de uma distribuição normal e a chamamos de classificado naive Bayes Gaussiano. Você precisa apenas da média e variância dos</a:t>
            </a:r>
            <a:r>
              <a:rPr lang="pt-BR" baseline="0" dirty="0" smtClean="0"/>
              <a:t> atributos</a:t>
            </a:r>
            <a:r>
              <a:rPr lang="pt-BR" dirty="0" smtClean="0"/>
              <a:t> para calcular as</a:t>
            </a:r>
            <a:r>
              <a:rPr lang="pt-BR" baseline="0" dirty="0" smtClean="0"/>
              <a:t> probabilidades condicionais</a:t>
            </a:r>
            <a:r>
              <a:rPr lang="pt-BR" dirty="0" smtClean="0"/>
              <a:t>.</a:t>
            </a:r>
          </a:p>
          <a:p>
            <a:endParaRPr lang="pt-BR" dirty="0" smtClean="0"/>
          </a:p>
          <a:p>
            <a:r>
              <a:rPr lang="pt-BR" dirty="0" smtClean="0"/>
              <a:t>O</a:t>
            </a:r>
            <a:r>
              <a:rPr lang="pt-BR" baseline="0" dirty="0" smtClean="0"/>
              <a:t> classificador naive Bayes G</a:t>
            </a:r>
            <a:r>
              <a:rPr lang="pt-BR" dirty="0" smtClean="0"/>
              <a:t>aussiano assume que os atributos seguem uma distribuição normal. Essa é outra suposição forte, pois muitos atributos não seguem uma distribuição normal. Embora isso seja verdade, supondo uma distribuição normal torna nossos cálculos muito mais fáceis. Portanto, usamos modelos gaussianos quando os atributos</a:t>
            </a:r>
            <a:r>
              <a:rPr lang="pt-BR" baseline="0" dirty="0" smtClean="0"/>
              <a:t> podem assumir infinitos valores</a:t>
            </a:r>
            <a:r>
              <a:rPr lang="pt-BR" dirty="0" smtClean="0"/>
              <a:t>.</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430453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Até agora, vimos os cálculos quando os atributos</a:t>
            </a:r>
            <a:r>
              <a:rPr lang="pt-BR" baseline="0" dirty="0" smtClean="0"/>
              <a:t> (x1,x2,...xK)</a:t>
            </a:r>
            <a:r>
              <a:rPr lang="pt-BR" dirty="0" smtClean="0"/>
              <a:t> são categóricos. Mas como calcular as probabilidades quando o atributo é uma variável contínua?</a:t>
            </a:r>
          </a:p>
          <a:p>
            <a:endParaRPr lang="pt-BR" dirty="0" smtClean="0"/>
          </a:p>
          <a:p>
            <a:r>
              <a:rPr lang="pt-BR" dirty="0" smtClean="0"/>
              <a:t>Se assumirmos que o vetor de atributos x=[x1,...,xK]^T segue uma distribuição específica, é possível utilizar a função de densidade de probabilidade dessa distribuição para calcular a probabilidade</a:t>
            </a:r>
            <a:r>
              <a:rPr lang="pt-BR" baseline="0" dirty="0" smtClean="0"/>
              <a:t> condicional</a:t>
            </a:r>
            <a:r>
              <a:rPr lang="pt-BR" dirty="0" smtClean="0"/>
              <a:t>.</a:t>
            </a:r>
          </a:p>
          <a:p>
            <a:endParaRPr lang="pt-BR" dirty="0" smtClean="0"/>
          </a:p>
          <a:p>
            <a:r>
              <a:rPr lang="pt-BR" dirty="0" smtClean="0"/>
              <a:t>Se você assumir que os</a:t>
            </a:r>
            <a:r>
              <a:rPr lang="pt-BR" baseline="0" dirty="0" smtClean="0"/>
              <a:t> atributos, x1, ..., xK,</a:t>
            </a:r>
            <a:r>
              <a:rPr lang="pt-BR" dirty="0" smtClean="0"/>
              <a:t> seguem uma distribuição normal (também conhecida como gaussiana), o que é bastante comum, substituímos a densidade de probabilidade correspondente de uma distribuição normal e a chamamos de classificado naive Bayes Gaussiano. Você precisa apenas da média e variância dos</a:t>
            </a:r>
            <a:r>
              <a:rPr lang="pt-BR" baseline="0" dirty="0" smtClean="0"/>
              <a:t> atributos</a:t>
            </a:r>
            <a:r>
              <a:rPr lang="pt-BR" dirty="0" smtClean="0"/>
              <a:t> para calcular as</a:t>
            </a:r>
            <a:r>
              <a:rPr lang="pt-BR" baseline="0" dirty="0" smtClean="0"/>
              <a:t> probabilidades condicionais</a:t>
            </a:r>
            <a:r>
              <a:rPr lang="pt-BR" dirty="0" smtClean="0"/>
              <a:t>.</a:t>
            </a:r>
          </a:p>
          <a:p>
            <a:endParaRPr lang="pt-BR" dirty="0" smtClean="0"/>
          </a:p>
          <a:p>
            <a:r>
              <a:rPr lang="pt-BR" dirty="0" smtClean="0"/>
              <a:t>O</a:t>
            </a:r>
            <a:r>
              <a:rPr lang="pt-BR" baseline="0" dirty="0" smtClean="0"/>
              <a:t> classificador naive Bayes G</a:t>
            </a:r>
            <a:r>
              <a:rPr lang="pt-BR" dirty="0" smtClean="0"/>
              <a:t>aussiano assume que os atributos seguem uma distribuição normal. Essa é outra suposição forte, pois muitos atributos não seguem uma distribuição normal. Embora isso seja verdade, supondo uma distribuição normal torna nossos cálculos muito mais fáceis. Portanto, usamos modelos gaussianos quando os atributos</a:t>
            </a:r>
            <a:r>
              <a:rPr lang="pt-BR" baseline="0" dirty="0" smtClean="0"/>
              <a:t> podem assumir infinitos valores</a:t>
            </a:r>
            <a:r>
              <a:rPr lang="pt-BR" dirty="0" smtClean="0"/>
              <a:t>.</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130080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448323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OBS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variância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foi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calculada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dirty="0" smtClean="0">
                <a:solidFill>
                  <a:schemeClr val="tx1"/>
                </a:solidFill>
                <a:effectLst/>
                <a:latin typeface="+mn-lt"/>
                <a:ea typeface="+mn-ea"/>
                <a:cs typeface="+mn-cs"/>
              </a:rPr>
              <a:t> 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 n – 1 ), </a:t>
            </a:r>
            <a:r>
              <a:rPr lang="en-US" sz="1200" b="0" i="0" kern="1200" dirty="0" err="1" smtClean="0">
                <a:solidFill>
                  <a:schemeClr val="tx1"/>
                </a:solidFill>
                <a:effectLst/>
                <a:latin typeface="+mn-lt"/>
                <a:ea typeface="+mn-ea"/>
                <a:cs typeface="+mn-cs"/>
              </a:rPr>
              <a:t>porém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alguns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autores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utilizam</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seguinte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definição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n.</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Referência</a:t>
            </a:r>
            <a:r>
              <a:rPr lang="en-US" sz="1200" b="0" i="0" kern="1200" dirty="0" smtClean="0">
                <a:solidFill>
                  <a:schemeClr val="tx1"/>
                </a:solidFill>
                <a:effectLst/>
                <a:latin typeface="+mn-lt"/>
                <a:ea typeface="+mn-ea"/>
                <a:cs typeface="+mn-cs"/>
              </a:rPr>
              <a:t>:</a:t>
            </a:r>
          </a:p>
          <a:p>
            <a:r>
              <a:rPr lang="pt-BR" dirty="0" smtClean="0">
                <a:hlinkClick r:id="rId3"/>
              </a:rPr>
              <a:t>https://mathworld.wolfram.com/SampleVariance.html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2740524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pPr fontAlgn="t"/>
            <a:r>
              <a:rPr lang="pt-BR" dirty="0" smtClean="0">
                <a:hlinkClick r:id="rId3"/>
              </a:rPr>
              <a:t>http://shannon.cm.nctu.edu.tw/digitalcom/Chap04.pdf</a:t>
            </a:r>
            <a:endParaRPr lang="pt-BR" sz="1200" b="0" i="0" kern="1200" dirty="0" smtClean="0">
              <a:solidFill>
                <a:schemeClr val="tx1"/>
              </a:solidFill>
              <a:effectLst/>
              <a:latin typeface="+mn-lt"/>
              <a:ea typeface="+mn-ea"/>
              <a:cs typeface="+mn-cs"/>
            </a:endParaRPr>
          </a:p>
          <a:p>
            <a:r>
              <a:rPr lang="pt-BR" dirty="0" smtClean="0">
                <a:hlinkClick r:id="rId4"/>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5"/>
              </a:rPr>
              <a:t>https://dsp.stackexchange.com/questions/10222/qpsk-soft-decoding</a:t>
            </a:r>
            <a:endParaRPr lang="pt-BR" dirty="0" smtClean="0"/>
          </a:p>
          <a:p>
            <a:r>
              <a:rPr lang="pt-BR" dirty="0" smtClean="0"/>
              <a:t>[2]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[3]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655157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r>
              <a:rPr lang="pt-BR" dirty="0" smtClean="0">
                <a:hlinkClick r:id="rId3"/>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4"/>
              </a:rPr>
              <a:t>https://ee.stanford.edu/~cioffi/doc/book/chap1.pdf</a:t>
            </a:r>
            <a:endParaRPr lang="pt-BR" dirty="0" smtClean="0"/>
          </a:p>
          <a:p>
            <a:r>
              <a:rPr lang="pt-BR" dirty="0" smtClean="0"/>
              <a:t>[2]</a:t>
            </a:r>
            <a:r>
              <a:rPr lang="pt-BR" baseline="0" dirty="0" smtClean="0"/>
              <a:t> </a:t>
            </a:r>
            <a:r>
              <a:rPr lang="pt-BR" dirty="0" smtClean="0">
                <a:hlinkClick r:id="rId5"/>
              </a:rPr>
              <a:t>https://dsp.stackexchange.com/questions/10222/qpsk-soft-decoding</a:t>
            </a:r>
            <a:endParaRPr lang="pt-BR" dirty="0" smtClean="0"/>
          </a:p>
          <a:p>
            <a:r>
              <a:rPr lang="pt-BR" dirty="0" smtClean="0"/>
              <a:t>[3]</a:t>
            </a:r>
            <a:r>
              <a:rPr lang="pt-BR" baseline="0" dirty="0" smtClean="0"/>
              <a:t>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[4]</a:t>
            </a:r>
            <a:r>
              <a:rPr lang="pt-BR" baseline="0" dirty="0" smtClean="0"/>
              <a:t>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28</a:t>
            </a:fld>
            <a:endParaRPr lang="pt-BR"/>
          </a:p>
        </p:txBody>
      </p:sp>
    </p:spTree>
    <p:extLst>
      <p:ext uri="{BB962C8B-B14F-4D97-AF65-F5344CB8AC3E}">
        <p14:creationId xmlns:p14="http://schemas.microsoft.com/office/powerpoint/2010/main" val="1258968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bpsk_detection.ipynb</a:t>
            </a:r>
          </a:p>
        </p:txBody>
      </p:sp>
      <p:sp>
        <p:nvSpPr>
          <p:cNvPr id="4" name="Slide Number Placeholder 3"/>
          <p:cNvSpPr>
            <a:spLocks noGrp="1"/>
          </p:cNvSpPr>
          <p:nvPr>
            <p:ph type="sldNum" sz="quarter" idx="10"/>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1086690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Outro classificador útil é o </a:t>
            </a:r>
            <a:r>
              <a:rPr lang="pt-BR" sz="1200" b="0" i="0" kern="1200" dirty="0" smtClean="0">
                <a:solidFill>
                  <a:schemeClr val="tx1"/>
                </a:solidFill>
                <a:effectLst/>
                <a:latin typeface="+mn-lt"/>
                <a:ea typeface="+mn-ea"/>
                <a:cs typeface="+mn-cs"/>
              </a:rPr>
              <a:t>multinomialNB</a:t>
            </a:r>
            <a:r>
              <a:rPr lang="pt-BR" dirty="0" smtClean="0"/>
              <a:t>, onde se supõe que os atributos sejam gerados a partir de uma distribuição multinomial. A distribuição multinomial descreve a probabilidade de observar contagens entre várias categorias e, portanto, </a:t>
            </a:r>
            <a:r>
              <a:rPr lang="pt-BR" sz="1200" b="0" i="0" kern="1200" dirty="0" smtClean="0">
                <a:solidFill>
                  <a:schemeClr val="tx1"/>
                </a:solidFill>
                <a:effectLst/>
                <a:latin typeface="+mn-lt"/>
                <a:ea typeface="+mn-ea"/>
                <a:cs typeface="+mn-cs"/>
              </a:rPr>
              <a:t>multinomialNB </a:t>
            </a:r>
            <a:r>
              <a:rPr lang="pt-BR" dirty="0" smtClean="0"/>
              <a:t>é mais apropriado para atributos que representam contagens ou taxas de contagem.</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classificador multinomial Naive Bayes (multinomialNB ) é adequado para classificação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onde os atributos são discretos (por exemplo, contagem de palavras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para classificação de texto).</a:t>
            </a:r>
            <a:r>
              <a:rPr lang="pt-BR" dirty="0" smtClean="0"/>
              <a:t/>
            </a:r>
            <a:br>
              <a:rPr lang="pt-BR" dirty="0" smtClean="0"/>
            </a:br>
            <a:r>
              <a:rPr lang="pt-BR" dirty="0" smtClean="0"/>
              <a:t/>
            </a:r>
            <a:br>
              <a:rPr lang="pt-BR" dirty="0" smtClean="0"/>
            </a:br>
            <a:r>
              <a:rPr lang="pt-BR" sz="1200" b="0" i="0" kern="1200" dirty="0" smtClean="0">
                <a:solidFill>
                  <a:schemeClr val="tx1"/>
                </a:solidFill>
                <a:effectLst/>
                <a:latin typeface="+mn-lt"/>
                <a:ea typeface="+mn-ea"/>
                <a:cs typeface="+mn-cs"/>
              </a:rPr>
              <a:t>O classificador multinomialNB se baseia em uma distribuição discreta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usada sempre que um atributo deva ser representado por um número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inteiro (por exemplo, no processamento de linguagem natural, pode ser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a frequência de um termo).</a:t>
            </a:r>
            <a:r>
              <a:rPr lang="pt-BR" dirty="0" smtClean="0"/>
              <a:t/>
            </a:r>
            <a:br>
              <a:rPr lang="pt-BR" dirty="0" smtClean="0"/>
            </a:br>
            <a:r>
              <a:rPr lang="pt-BR" dirty="0" smtClean="0"/>
              <a:t/>
            </a:r>
            <a:br>
              <a:rPr lang="pt-BR" dirty="0" smtClean="0"/>
            </a:b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3990054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 </a:t>
            </a:r>
            <a:r>
              <a:rPr lang="pt-BR" b="0" dirty="0" smtClean="0"/>
              <a:t>ClassifyingTextMultinomialNB.ipynb</a:t>
            </a:r>
          </a:p>
          <a:p>
            <a:endParaRPr lang="pt-BR" b="0" dirty="0" smtClean="0"/>
          </a:p>
          <a:p>
            <a:r>
              <a:rPr lang="pt-BR" b="1" dirty="0" smtClean="0"/>
              <a:t>Referência</a:t>
            </a:r>
            <a:r>
              <a:rPr lang="pt-BR" dirty="0" smtClean="0"/>
              <a:t>: </a:t>
            </a:r>
            <a:r>
              <a:rPr lang="pt-BR" dirty="0" smtClean="0">
                <a:hlinkClick r:id="rId3"/>
              </a:rPr>
              <a:t>https://jakevdp.github.io/PythonDataScienceHandbook/05.05-naive-bayes.html</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Evidentemente, mesmo esse classificador muito simples pode separar com sucesso a conversa sobre o </a:t>
            </a:r>
            <a:r>
              <a:rPr lang="pt-BR" b="1" i="1" dirty="0" smtClean="0"/>
              <a:t>espaço</a:t>
            </a:r>
            <a:r>
              <a:rPr lang="pt-BR" dirty="0" smtClean="0"/>
              <a:t> da conversa sobre </a:t>
            </a:r>
            <a:r>
              <a:rPr lang="pt-BR" b="1" i="1" dirty="0" smtClean="0"/>
              <a:t>computadores</a:t>
            </a:r>
            <a:r>
              <a:rPr lang="pt-BR" dirty="0" smtClean="0"/>
              <a:t>, mas fica um</a:t>
            </a:r>
            <a:r>
              <a:rPr lang="pt-BR" baseline="0" dirty="0" smtClean="0"/>
              <a:t> pouco </a:t>
            </a:r>
            <a:r>
              <a:rPr lang="pt-BR" dirty="0" smtClean="0"/>
              <a:t>confuso entre conversa sobre </a:t>
            </a:r>
            <a:r>
              <a:rPr lang="pt-BR" b="1" i="1" dirty="0" smtClean="0"/>
              <a:t>religião</a:t>
            </a:r>
            <a:r>
              <a:rPr lang="pt-BR" dirty="0" smtClean="0"/>
              <a:t> e conversa sobre </a:t>
            </a:r>
            <a:r>
              <a:rPr lang="pt-BR" b="1" i="1" dirty="0" smtClean="0"/>
              <a:t>cristianismo</a:t>
            </a:r>
            <a:r>
              <a:rPr lang="pt-BR" dirty="0" smtClean="0"/>
              <a:t>. Esta seja talvez uma área esperada de confusão.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2708002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Motivacão:</a:t>
            </a:r>
            <a:r>
              <a:rPr lang="pt-BR" baseline="0" dirty="0" smtClean="0"/>
              <a:t> classificacão de e-mails, detecção de símbolos, classificação de modulações</a:t>
            </a:r>
            <a:r>
              <a:rPr lang="pt-BR" baseline="0" smtClean="0"/>
              <a:t>, etc.</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3201835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naïve Bayes Bernoulli (</a:t>
            </a:r>
            <a:r>
              <a:rPr lang="pt-BR" sz="1200" b="0" i="0" kern="1200" dirty="0" smtClean="0">
                <a:solidFill>
                  <a:schemeClr val="tx1"/>
                </a:solidFill>
                <a:effectLst/>
                <a:latin typeface="+mn-lt"/>
                <a:ea typeface="+mn-ea"/>
                <a:cs typeface="+mn-cs"/>
              </a:rPr>
              <a:t>BernoulliNB) é baseado na distribuição de Bernoulli, que é uma uma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distribuição discreta binária. BernoulliNB é útil quando um atributo pode estar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presente ou ausente.</a:t>
            </a:r>
            <a:r>
              <a:rPr lang="pt-BR" sz="1200" b="0" i="0" kern="1200" baseline="0" dirty="0" smtClean="0">
                <a:solidFill>
                  <a:schemeClr val="tx1"/>
                </a:solidFill>
                <a:effectLst/>
                <a:latin typeface="+mn-lt"/>
                <a:ea typeface="+mn-ea"/>
                <a:cs typeface="+mn-cs"/>
              </a:rPr>
              <a:t> Esse classificador</a:t>
            </a:r>
            <a:r>
              <a:rPr lang="pt-BR" dirty="0" smtClean="0"/>
              <a:t> é utilizado quando estamos trabalhando com contagens discretas. Ele</a:t>
            </a:r>
            <a:r>
              <a:rPr lang="pt-BR" baseline="0" dirty="0" smtClean="0"/>
              <a:t> conta </a:t>
            </a:r>
            <a:r>
              <a:rPr lang="pt-BR" dirty="0" smtClean="0"/>
              <a:t>se um atributo ocorreu ou não.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Assim como o MultinomialNB, esse classificador é adequado para dados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discretos. A diferença é que, enquanto o MultinomialNB trabalha com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contagens de ocorrências, o BernoulliNB foi projetado para atributos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binários/booleanos, ou seja, presenção ou ausnência do atributo.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Ao classificar um documento de teste, o classificador de Bernoulli usa informações binárias de ocorrência, ignorando o número de ocorrências, enquanto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multinomial conta as ocorrências. Como resultado,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Bernoulli geralmente comete muitos erros ao classificar documentos longos. Por exemplo, ele pode atribuir um livro inteiro à classe China devido a uma única ocorrência do termo China.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i="1" kern="1200" dirty="0" smtClean="0">
                <a:solidFill>
                  <a:schemeClr val="tx1"/>
                </a:solidFill>
                <a:effectLst/>
                <a:latin typeface="+mn-lt"/>
                <a:ea typeface="+mn-ea"/>
                <a:cs typeface="+mn-cs"/>
              </a:rPr>
              <a:t>Referências</a:t>
            </a:r>
          </a:p>
          <a:p>
            <a:r>
              <a:rPr lang="pt-BR" sz="1200" b="0" i="0" kern="1200" dirty="0" smtClean="0">
                <a:solidFill>
                  <a:schemeClr val="tx1"/>
                </a:solidFill>
                <a:effectLst/>
                <a:latin typeface="+mn-lt"/>
                <a:ea typeface="+mn-ea"/>
                <a:cs typeface="+mn-cs"/>
              </a:rPr>
              <a:t>[1] </a:t>
            </a:r>
            <a:r>
              <a:rPr lang="en-US" sz="1200" b="0" i="0" kern="1200" dirty="0" smtClean="0">
                <a:solidFill>
                  <a:schemeClr val="tx1"/>
                </a:solidFill>
                <a:effectLst/>
                <a:latin typeface="+mn-lt"/>
                <a:ea typeface="+mn-ea"/>
                <a:cs typeface="+mn-cs"/>
              </a:rPr>
              <a:t>C.D. Manning, P. </a:t>
            </a:r>
            <a:r>
              <a:rPr lang="en-US" sz="1200" b="0" i="0" kern="1200" dirty="0" err="1" smtClean="0">
                <a:solidFill>
                  <a:schemeClr val="tx1"/>
                </a:solidFill>
                <a:effectLst/>
                <a:latin typeface="+mn-lt"/>
                <a:ea typeface="+mn-ea"/>
                <a:cs typeface="+mn-cs"/>
              </a:rPr>
              <a:t>Raghavan</a:t>
            </a:r>
            <a:r>
              <a:rPr lang="en-US" sz="1200" b="0" i="0" kern="1200" dirty="0" smtClean="0">
                <a:solidFill>
                  <a:schemeClr val="tx1"/>
                </a:solidFill>
                <a:effectLst/>
                <a:latin typeface="+mn-lt"/>
                <a:ea typeface="+mn-ea"/>
                <a:cs typeface="+mn-cs"/>
              </a:rPr>
              <a:t> and H. </a:t>
            </a:r>
            <a:r>
              <a:rPr lang="en-US" sz="1200" b="0" i="0" kern="1200" dirty="0" err="1" smtClean="0">
                <a:solidFill>
                  <a:schemeClr val="tx1"/>
                </a:solidFill>
                <a:effectLst/>
                <a:latin typeface="+mn-lt"/>
                <a:ea typeface="+mn-ea"/>
                <a:cs typeface="+mn-cs"/>
              </a:rPr>
              <a:t>Schütze</a:t>
            </a:r>
            <a:r>
              <a:rPr lang="en-US" sz="1200" b="0" i="0" kern="1200" dirty="0" smtClean="0">
                <a:solidFill>
                  <a:schemeClr val="tx1"/>
                </a:solidFill>
                <a:effectLst/>
                <a:latin typeface="+mn-lt"/>
                <a:ea typeface="+mn-ea"/>
                <a:cs typeface="+mn-cs"/>
              </a:rPr>
              <a:t> (2008). Introduction to Information Retrieval. Cambridge University Press, pp. 234-265. </a:t>
            </a:r>
            <a:r>
              <a:rPr lang="en-US" sz="1200" b="1" i="1" kern="1200" dirty="0" err="1" smtClean="0">
                <a:solidFill>
                  <a:schemeClr val="tx1"/>
                </a:solidFill>
                <a:effectLst/>
                <a:latin typeface="+mn-lt"/>
                <a:ea typeface="+mn-ea"/>
                <a:cs typeface="+mn-cs"/>
              </a:rPr>
              <a:t>disponível</a:t>
            </a:r>
            <a:r>
              <a:rPr lang="en-US" sz="1200" b="1" i="1" kern="1200" dirty="0" smtClean="0">
                <a:solidFill>
                  <a:schemeClr val="tx1"/>
                </a:solidFill>
                <a:effectLst/>
                <a:latin typeface="+mn-lt"/>
                <a:ea typeface="+mn-ea"/>
                <a:cs typeface="+mn-cs"/>
              </a:rPr>
              <a:t> online </a:t>
            </a:r>
            <a:r>
              <a:rPr lang="en-US" sz="1200" b="1" i="1"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r>
              <a:rPr lang="pt-BR" dirty="0" smtClean="0">
                <a:hlinkClick r:id="rId3"/>
              </a:rPr>
              <a:t>https://nlp.stanford.edu/IR-book/html/htmledition/the-bernoulli-model-1.html</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[2] A. McCallum and K. Nigam (1998). </a:t>
            </a:r>
            <a:r>
              <a:rPr lang="pt-BR" sz="1200" b="0" i="0" u="none" strike="noStrike" kern="1200" dirty="0" smtClean="0">
                <a:solidFill>
                  <a:schemeClr val="tx1"/>
                </a:solidFill>
                <a:effectLst/>
                <a:latin typeface="+mn-lt"/>
                <a:ea typeface="+mn-ea"/>
                <a:cs typeface="+mn-cs"/>
                <a:hlinkClick r:id="rId4"/>
              </a:rPr>
              <a:t>A comparison of event models for Naive Bayes text classification.</a:t>
            </a:r>
            <a:r>
              <a:rPr lang="pt-BR" sz="1200" b="0" i="0" kern="1200" dirty="0" smtClean="0">
                <a:solidFill>
                  <a:schemeClr val="tx1"/>
                </a:solidFill>
                <a:effectLst/>
                <a:latin typeface="+mn-lt"/>
                <a:ea typeface="+mn-ea"/>
                <a:cs typeface="+mn-cs"/>
              </a:rPr>
              <a:t> Proc. AAAI/ICML-98 Workshop on Learning for Text Categorization, pp. 41-48.</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[3]</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V. Metsis, I. Androutsopoulos and G. Paliouras (2006). </a:t>
            </a:r>
            <a:r>
              <a:rPr lang="pt-BR" sz="1200" b="0" i="0" u="none" strike="noStrike" kern="1200" dirty="0" smtClean="0">
                <a:solidFill>
                  <a:schemeClr val="tx1"/>
                </a:solidFill>
                <a:effectLst/>
                <a:latin typeface="+mn-lt"/>
                <a:ea typeface="+mn-ea"/>
                <a:cs typeface="+mn-cs"/>
                <a:hlinkClick r:id="rId5"/>
              </a:rPr>
              <a:t>Spam filtering with Naive Bayes – Which Naive Bayes?</a:t>
            </a:r>
            <a:r>
              <a:rPr lang="pt-BR" sz="1200" b="0" i="0" kern="1200" dirty="0" smtClean="0">
                <a:solidFill>
                  <a:schemeClr val="tx1"/>
                </a:solidFill>
                <a:effectLst/>
                <a:latin typeface="+mn-lt"/>
                <a:ea typeface="+mn-ea"/>
                <a:cs typeface="+mn-cs"/>
              </a:rPr>
              <a:t> 3rd Conf. on Email and Anti-Spam (CEAS).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32</a:t>
            </a:fld>
            <a:endParaRPr lang="pt-BR"/>
          </a:p>
        </p:txBody>
      </p:sp>
    </p:spTree>
    <p:extLst>
      <p:ext uri="{BB962C8B-B14F-4D97-AF65-F5344CB8AC3E}">
        <p14:creationId xmlns:p14="http://schemas.microsoft.com/office/powerpoint/2010/main" val="1959881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naïve Bayes Bernoulli (</a:t>
            </a:r>
            <a:r>
              <a:rPr lang="pt-BR" sz="1200" b="0" i="0" kern="1200" dirty="0" smtClean="0">
                <a:solidFill>
                  <a:schemeClr val="tx1"/>
                </a:solidFill>
                <a:effectLst/>
                <a:latin typeface="+mn-lt"/>
                <a:ea typeface="+mn-ea"/>
                <a:cs typeface="+mn-cs"/>
              </a:rPr>
              <a:t>BernoulliNB) é baseado na distribuição de Bernoulli, que é uma uma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distribuição discreta binária. BernoulliNB é útil quando um atributo pode estar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presente ou ausente.</a:t>
            </a:r>
            <a:r>
              <a:rPr lang="pt-BR" sz="1200" b="0" i="0" kern="1200" baseline="0" dirty="0" smtClean="0">
                <a:solidFill>
                  <a:schemeClr val="tx1"/>
                </a:solidFill>
                <a:effectLst/>
                <a:latin typeface="+mn-lt"/>
                <a:ea typeface="+mn-ea"/>
                <a:cs typeface="+mn-cs"/>
              </a:rPr>
              <a:t> Esse classificador</a:t>
            </a:r>
            <a:r>
              <a:rPr lang="pt-BR" dirty="0" smtClean="0"/>
              <a:t> é utilizado quando estamos trabalhando com contagens discretas. Ele</a:t>
            </a:r>
            <a:r>
              <a:rPr lang="pt-BR" baseline="0" dirty="0" smtClean="0"/>
              <a:t> conta </a:t>
            </a:r>
            <a:r>
              <a:rPr lang="pt-BR" dirty="0" smtClean="0"/>
              <a:t>se um atributo ocorreu ou não.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Assim como o MultinomialNB, esse classificador é adequado para dados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discretos. A diferença é que, enquanto o MultinomialNB trabalha com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contagens de ocorrências, o BernoulliNB foi projetado para atributos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binários/booleanos, ou seja, presenção ou ausnência do atributo.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Ao classificar um documento de teste, o classificador de Bernoulli usa informações binárias de ocorrência, ignorando o número de ocorrências, enquanto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multinomial conta as ocorrências. Como resultado,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Bernoulli geralmente comete muitos erros ao classificar documentos longos. Por exemplo, ele pode atribuir um livro inteiro à classe China devido a uma única ocorrência do termo China.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i="1" kern="1200" dirty="0" smtClean="0">
                <a:solidFill>
                  <a:schemeClr val="tx1"/>
                </a:solidFill>
                <a:effectLst/>
                <a:latin typeface="+mn-lt"/>
                <a:ea typeface="+mn-ea"/>
                <a:cs typeface="+mn-cs"/>
              </a:rPr>
              <a:t>Referências</a:t>
            </a:r>
          </a:p>
          <a:p>
            <a:r>
              <a:rPr lang="pt-BR" sz="1200" b="0" i="0" kern="1200" dirty="0" smtClean="0">
                <a:solidFill>
                  <a:schemeClr val="tx1"/>
                </a:solidFill>
                <a:effectLst/>
                <a:latin typeface="+mn-lt"/>
                <a:ea typeface="+mn-ea"/>
                <a:cs typeface="+mn-cs"/>
              </a:rPr>
              <a:t>[1] </a:t>
            </a:r>
            <a:r>
              <a:rPr lang="en-US" sz="1200" b="0" i="0" kern="1200" dirty="0" smtClean="0">
                <a:solidFill>
                  <a:schemeClr val="tx1"/>
                </a:solidFill>
                <a:effectLst/>
                <a:latin typeface="+mn-lt"/>
                <a:ea typeface="+mn-ea"/>
                <a:cs typeface="+mn-cs"/>
              </a:rPr>
              <a:t>C.D. Manning, P. </a:t>
            </a:r>
            <a:r>
              <a:rPr lang="en-US" sz="1200" b="0" i="0" kern="1200" dirty="0" err="1" smtClean="0">
                <a:solidFill>
                  <a:schemeClr val="tx1"/>
                </a:solidFill>
                <a:effectLst/>
                <a:latin typeface="+mn-lt"/>
                <a:ea typeface="+mn-ea"/>
                <a:cs typeface="+mn-cs"/>
              </a:rPr>
              <a:t>Raghavan</a:t>
            </a:r>
            <a:r>
              <a:rPr lang="en-US" sz="1200" b="0" i="0" kern="1200" dirty="0" smtClean="0">
                <a:solidFill>
                  <a:schemeClr val="tx1"/>
                </a:solidFill>
                <a:effectLst/>
                <a:latin typeface="+mn-lt"/>
                <a:ea typeface="+mn-ea"/>
                <a:cs typeface="+mn-cs"/>
              </a:rPr>
              <a:t> and H. </a:t>
            </a:r>
            <a:r>
              <a:rPr lang="en-US" sz="1200" b="0" i="0" kern="1200" dirty="0" err="1" smtClean="0">
                <a:solidFill>
                  <a:schemeClr val="tx1"/>
                </a:solidFill>
                <a:effectLst/>
                <a:latin typeface="+mn-lt"/>
                <a:ea typeface="+mn-ea"/>
                <a:cs typeface="+mn-cs"/>
              </a:rPr>
              <a:t>Schütze</a:t>
            </a:r>
            <a:r>
              <a:rPr lang="en-US" sz="1200" b="0" i="0" kern="1200" dirty="0" smtClean="0">
                <a:solidFill>
                  <a:schemeClr val="tx1"/>
                </a:solidFill>
                <a:effectLst/>
                <a:latin typeface="+mn-lt"/>
                <a:ea typeface="+mn-ea"/>
                <a:cs typeface="+mn-cs"/>
              </a:rPr>
              <a:t> (2008). Introduction to Information Retrieval. Cambridge University Press, pp. 234-265. </a:t>
            </a:r>
            <a:r>
              <a:rPr lang="en-US" sz="1200" b="1" i="1" kern="1200" dirty="0" err="1" smtClean="0">
                <a:solidFill>
                  <a:schemeClr val="tx1"/>
                </a:solidFill>
                <a:effectLst/>
                <a:latin typeface="+mn-lt"/>
                <a:ea typeface="+mn-ea"/>
                <a:cs typeface="+mn-cs"/>
              </a:rPr>
              <a:t>disponível</a:t>
            </a:r>
            <a:r>
              <a:rPr lang="en-US" sz="1200" b="1" i="1" kern="1200" dirty="0" smtClean="0">
                <a:solidFill>
                  <a:schemeClr val="tx1"/>
                </a:solidFill>
                <a:effectLst/>
                <a:latin typeface="+mn-lt"/>
                <a:ea typeface="+mn-ea"/>
                <a:cs typeface="+mn-cs"/>
              </a:rPr>
              <a:t> online </a:t>
            </a:r>
            <a:r>
              <a:rPr lang="en-US" sz="1200" b="1" i="1"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r>
              <a:rPr lang="pt-BR" dirty="0" smtClean="0">
                <a:hlinkClick r:id="rId3"/>
              </a:rPr>
              <a:t>https://nlp.stanford.edu/IR-book/html/htmledition/the-bernoulli-model-1.html</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[2] A. McCallum and K. Nigam (1998). </a:t>
            </a:r>
            <a:r>
              <a:rPr lang="pt-BR" sz="1200" b="0" i="0" u="none" strike="noStrike" kern="1200" dirty="0" smtClean="0">
                <a:solidFill>
                  <a:schemeClr val="tx1"/>
                </a:solidFill>
                <a:effectLst/>
                <a:latin typeface="+mn-lt"/>
                <a:ea typeface="+mn-ea"/>
                <a:cs typeface="+mn-cs"/>
                <a:hlinkClick r:id="rId4"/>
              </a:rPr>
              <a:t>A comparison of event models for Naive Bayes text classification.</a:t>
            </a:r>
            <a:r>
              <a:rPr lang="pt-BR" sz="1200" b="0" i="0" kern="1200" dirty="0" smtClean="0">
                <a:solidFill>
                  <a:schemeClr val="tx1"/>
                </a:solidFill>
                <a:effectLst/>
                <a:latin typeface="+mn-lt"/>
                <a:ea typeface="+mn-ea"/>
                <a:cs typeface="+mn-cs"/>
              </a:rPr>
              <a:t> Proc. AAAI/ICML-98 Workshop on Learning for Text Categorization, pp. 41-48.</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[3]</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V. Metsis, I. Androutsopoulos and G. Paliouras (2006). </a:t>
            </a:r>
            <a:r>
              <a:rPr lang="pt-BR" sz="1200" b="0" i="0" u="none" strike="noStrike" kern="1200" dirty="0" smtClean="0">
                <a:solidFill>
                  <a:schemeClr val="tx1"/>
                </a:solidFill>
                <a:effectLst/>
                <a:latin typeface="+mn-lt"/>
                <a:ea typeface="+mn-ea"/>
                <a:cs typeface="+mn-cs"/>
                <a:hlinkClick r:id="rId5"/>
              </a:rPr>
              <a:t>Spam filtering with Naive Bayes – Which Naive Bayes?</a:t>
            </a:r>
            <a:r>
              <a:rPr lang="pt-BR" sz="1200" b="0" i="0" kern="1200" dirty="0" smtClean="0">
                <a:solidFill>
                  <a:schemeClr val="tx1"/>
                </a:solidFill>
                <a:effectLst/>
                <a:latin typeface="+mn-lt"/>
                <a:ea typeface="+mn-ea"/>
                <a:cs typeface="+mn-cs"/>
              </a:rPr>
              <a:t> 3rd Conf. on Email and Anti-Spam (CEAS).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178472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Empirical comparisons provide evidence that the multinomial model tends to outperform the multi-variate Bernoulli model if the vocabulary size is relatively large [13].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[13] A. McCallum, K. Nigam, et al., “A comparison of event models for naive </a:t>
            </a:r>
            <a:r>
              <a:rPr lang="en-US" sz="1200" b="0" i="0" kern="1200" dirty="0" err="1" smtClean="0">
                <a:solidFill>
                  <a:schemeClr val="tx1"/>
                </a:solidFill>
                <a:effectLst/>
                <a:latin typeface="+mn-lt"/>
                <a:ea typeface="+mn-ea"/>
                <a:cs typeface="+mn-cs"/>
              </a:rPr>
              <a:t>bayes</a:t>
            </a:r>
            <a:r>
              <a:rPr lang="en-US" sz="1200" b="0" i="0" kern="1200" dirty="0" smtClean="0">
                <a:solidFill>
                  <a:schemeClr val="tx1"/>
                </a:solidFill>
                <a:effectLst/>
                <a:latin typeface="+mn-lt"/>
                <a:ea typeface="+mn-ea"/>
                <a:cs typeface="+mn-cs"/>
              </a:rPr>
              <a:t> text classification,” in AAAI-98 workshop on learning for text categorization, vol. 752, pp. 41–48, </a:t>
            </a:r>
            <a:r>
              <a:rPr lang="en-US" sz="1200" b="0" i="0" kern="1200" dirty="0" err="1" smtClean="0">
                <a:solidFill>
                  <a:schemeClr val="tx1"/>
                </a:solidFill>
                <a:effectLst/>
                <a:latin typeface="+mn-lt"/>
                <a:ea typeface="+mn-ea"/>
                <a:cs typeface="+mn-cs"/>
              </a:rPr>
              <a:t>Citeseer</a:t>
            </a:r>
            <a:r>
              <a:rPr lang="en-US" sz="1200" b="0" i="0" kern="1200" dirty="0" smtClean="0">
                <a:solidFill>
                  <a:schemeClr val="tx1"/>
                </a:solidFill>
                <a:effectLst/>
                <a:latin typeface="+mn-lt"/>
                <a:ea typeface="+mn-ea"/>
                <a:cs typeface="+mn-cs"/>
              </a:rPr>
              <a:t>, 1998.</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3279598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naïve Bayes Bernoulli (</a:t>
            </a:r>
            <a:r>
              <a:rPr lang="pt-BR" sz="1200" b="0" i="0" kern="1200" dirty="0" smtClean="0">
                <a:solidFill>
                  <a:schemeClr val="tx1"/>
                </a:solidFill>
                <a:effectLst/>
                <a:latin typeface="+mn-lt"/>
                <a:ea typeface="+mn-ea"/>
                <a:cs typeface="+mn-cs"/>
              </a:rPr>
              <a:t>BernoulliNB) é baseado na distribuição de Bernoulli, que é uma uma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distribuição discreta binária. BernoulliNB é útil quando um atributo pode estar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presente ou ausente.</a:t>
            </a:r>
            <a:r>
              <a:rPr lang="pt-BR" sz="1200" b="0" i="0" kern="1200" baseline="0" dirty="0" smtClean="0">
                <a:solidFill>
                  <a:schemeClr val="tx1"/>
                </a:solidFill>
                <a:effectLst/>
                <a:latin typeface="+mn-lt"/>
                <a:ea typeface="+mn-ea"/>
                <a:cs typeface="+mn-cs"/>
              </a:rPr>
              <a:t> Esse classificador</a:t>
            </a:r>
            <a:r>
              <a:rPr lang="pt-BR" dirty="0" smtClean="0"/>
              <a:t> é utilizado quando estamos trabalhando com contagens discretas. Ele</a:t>
            </a:r>
            <a:r>
              <a:rPr lang="pt-BR" baseline="0" dirty="0" smtClean="0"/>
              <a:t> conta </a:t>
            </a:r>
            <a:r>
              <a:rPr lang="pt-BR" dirty="0" smtClean="0"/>
              <a:t>se um atributo ocorreu ou não.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Assim como o MultinomialNB, esse classificador é adequado para dados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discretos. A diferença é que, enquanto o MultinomialNB trabalha com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contagens de ocorrências, o BernoulliNB foi projetado para atributos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binários/booleanos, ou seja, presenção ou ausnência do atributo.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Ao classificar um documento de teste, o classificador de Bernoulli usa informações binárias de ocorrência, ignorando o número de ocorrências, enquanto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multinomial conta as ocorrências. Como resultado,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Bernoulli geralmente comete muitos erros ao classificar documentos longos. Por exemplo, ele pode atribuir um livro inteiro à classe China devido a uma única ocorrência do termo China.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i="1" kern="1200" dirty="0" smtClean="0">
                <a:solidFill>
                  <a:schemeClr val="tx1"/>
                </a:solidFill>
                <a:effectLst/>
                <a:latin typeface="+mn-lt"/>
                <a:ea typeface="+mn-ea"/>
                <a:cs typeface="+mn-cs"/>
              </a:rPr>
              <a:t>Referências</a:t>
            </a:r>
          </a:p>
          <a:p>
            <a:r>
              <a:rPr lang="pt-BR" sz="1200" b="0" i="0" kern="1200" dirty="0" smtClean="0">
                <a:solidFill>
                  <a:schemeClr val="tx1"/>
                </a:solidFill>
                <a:effectLst/>
                <a:latin typeface="+mn-lt"/>
                <a:ea typeface="+mn-ea"/>
                <a:cs typeface="+mn-cs"/>
              </a:rPr>
              <a:t>[1] </a:t>
            </a:r>
            <a:r>
              <a:rPr lang="en-US" sz="1200" b="0" i="0" kern="1200" dirty="0" smtClean="0">
                <a:solidFill>
                  <a:schemeClr val="tx1"/>
                </a:solidFill>
                <a:effectLst/>
                <a:latin typeface="+mn-lt"/>
                <a:ea typeface="+mn-ea"/>
                <a:cs typeface="+mn-cs"/>
              </a:rPr>
              <a:t>C.D. Manning, P. </a:t>
            </a:r>
            <a:r>
              <a:rPr lang="en-US" sz="1200" b="0" i="0" kern="1200" dirty="0" err="1" smtClean="0">
                <a:solidFill>
                  <a:schemeClr val="tx1"/>
                </a:solidFill>
                <a:effectLst/>
                <a:latin typeface="+mn-lt"/>
                <a:ea typeface="+mn-ea"/>
                <a:cs typeface="+mn-cs"/>
              </a:rPr>
              <a:t>Raghavan</a:t>
            </a:r>
            <a:r>
              <a:rPr lang="en-US" sz="1200" b="0" i="0" kern="1200" dirty="0" smtClean="0">
                <a:solidFill>
                  <a:schemeClr val="tx1"/>
                </a:solidFill>
                <a:effectLst/>
                <a:latin typeface="+mn-lt"/>
                <a:ea typeface="+mn-ea"/>
                <a:cs typeface="+mn-cs"/>
              </a:rPr>
              <a:t> and H. </a:t>
            </a:r>
            <a:r>
              <a:rPr lang="en-US" sz="1200" b="0" i="0" kern="1200" dirty="0" err="1" smtClean="0">
                <a:solidFill>
                  <a:schemeClr val="tx1"/>
                </a:solidFill>
                <a:effectLst/>
                <a:latin typeface="+mn-lt"/>
                <a:ea typeface="+mn-ea"/>
                <a:cs typeface="+mn-cs"/>
              </a:rPr>
              <a:t>Schütze</a:t>
            </a:r>
            <a:r>
              <a:rPr lang="en-US" sz="1200" b="0" i="0" kern="1200" dirty="0" smtClean="0">
                <a:solidFill>
                  <a:schemeClr val="tx1"/>
                </a:solidFill>
                <a:effectLst/>
                <a:latin typeface="+mn-lt"/>
                <a:ea typeface="+mn-ea"/>
                <a:cs typeface="+mn-cs"/>
              </a:rPr>
              <a:t> (2008). Introduction to Information Retrieval. Cambridge University Press, pp. 234-265. </a:t>
            </a:r>
            <a:r>
              <a:rPr lang="en-US" sz="1200" b="1" i="1" kern="1200" dirty="0" err="1" smtClean="0">
                <a:solidFill>
                  <a:schemeClr val="tx1"/>
                </a:solidFill>
                <a:effectLst/>
                <a:latin typeface="+mn-lt"/>
                <a:ea typeface="+mn-ea"/>
                <a:cs typeface="+mn-cs"/>
              </a:rPr>
              <a:t>disponível</a:t>
            </a:r>
            <a:r>
              <a:rPr lang="en-US" sz="1200" b="1" i="1" kern="1200" dirty="0" smtClean="0">
                <a:solidFill>
                  <a:schemeClr val="tx1"/>
                </a:solidFill>
                <a:effectLst/>
                <a:latin typeface="+mn-lt"/>
                <a:ea typeface="+mn-ea"/>
                <a:cs typeface="+mn-cs"/>
              </a:rPr>
              <a:t> online </a:t>
            </a:r>
            <a:r>
              <a:rPr lang="en-US" sz="1200" b="1" i="1"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r>
              <a:rPr lang="pt-BR" dirty="0" smtClean="0">
                <a:hlinkClick r:id="rId3"/>
              </a:rPr>
              <a:t>https://nlp.stanford.edu/IR-book/html/htmledition/the-bernoulli-model-1.html</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[2] A. McCallum and K. Nigam (1998). </a:t>
            </a:r>
            <a:r>
              <a:rPr lang="pt-BR" sz="1200" b="0" i="0" u="none" strike="noStrike" kern="1200" dirty="0" smtClean="0">
                <a:solidFill>
                  <a:schemeClr val="tx1"/>
                </a:solidFill>
                <a:effectLst/>
                <a:latin typeface="+mn-lt"/>
                <a:ea typeface="+mn-ea"/>
                <a:cs typeface="+mn-cs"/>
                <a:hlinkClick r:id="rId4"/>
              </a:rPr>
              <a:t>A comparison of event models for Naive Bayes text classification.</a:t>
            </a:r>
            <a:r>
              <a:rPr lang="pt-BR" sz="1200" b="0" i="0" kern="1200" dirty="0" smtClean="0">
                <a:solidFill>
                  <a:schemeClr val="tx1"/>
                </a:solidFill>
                <a:effectLst/>
                <a:latin typeface="+mn-lt"/>
                <a:ea typeface="+mn-ea"/>
                <a:cs typeface="+mn-cs"/>
              </a:rPr>
              <a:t> Proc. AAAI/ICML-98 Workshop on Learning for Text Categorization, pp. 41-48.</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[3]</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V. Metsis, I. Androutsopoulos and G. Paliouras (2006). </a:t>
            </a:r>
            <a:r>
              <a:rPr lang="pt-BR" sz="1200" b="0" i="0" u="none" strike="noStrike" kern="1200" dirty="0" smtClean="0">
                <a:solidFill>
                  <a:schemeClr val="tx1"/>
                </a:solidFill>
                <a:effectLst/>
                <a:latin typeface="+mn-lt"/>
                <a:ea typeface="+mn-ea"/>
                <a:cs typeface="+mn-cs"/>
                <a:hlinkClick r:id="rId5"/>
              </a:rPr>
              <a:t>Spam filtering with Naive Bayes – Which Naive Bayes?</a:t>
            </a:r>
            <a:r>
              <a:rPr lang="pt-BR" sz="1200" b="0" i="0" kern="1200" dirty="0" smtClean="0">
                <a:solidFill>
                  <a:schemeClr val="tx1"/>
                </a:solidFill>
                <a:effectLst/>
                <a:latin typeface="+mn-lt"/>
                <a:ea typeface="+mn-ea"/>
                <a:cs typeface="+mn-cs"/>
              </a:rPr>
              <a:t> 3rd Conf. on Email and Anti-Spam (CEAS).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548651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SPAMClassificationBernoulliNB.ipynb</a:t>
            </a:r>
          </a:p>
        </p:txBody>
      </p:sp>
      <p:sp>
        <p:nvSpPr>
          <p:cNvPr id="4" name="Slide Number Placeholder 3"/>
          <p:cNvSpPr>
            <a:spLocks noGrp="1"/>
          </p:cNvSpPr>
          <p:nvPr>
            <p:ph type="sldNum" sz="quarter" idx="10"/>
          </p:nvPr>
        </p:nvSpPr>
        <p:spPr/>
        <p:txBody>
          <a:bodyPr/>
          <a:lstStyle/>
          <a:p>
            <a:fld id="{F430A2A4-8C14-4B1A-AD48-7B6401078BF7}" type="slidenum">
              <a:rPr lang="pt-BR" smtClean="0"/>
              <a:t>36</a:t>
            </a:fld>
            <a:endParaRPr lang="pt-BR"/>
          </a:p>
        </p:txBody>
      </p:sp>
    </p:spTree>
    <p:extLst>
      <p:ext uri="{BB962C8B-B14F-4D97-AF65-F5344CB8AC3E}">
        <p14:creationId xmlns:p14="http://schemas.microsoft.com/office/powerpoint/2010/main" val="3123015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i="1" dirty="0" smtClean="0"/>
              <a:t>Classificadores lineares </a:t>
            </a:r>
            <a:r>
              <a:rPr lang="pt-BR" dirty="0" smtClean="0"/>
              <a:t>sãos frequentemente usados em situações em que a velocidade da classificação é um problema, pois ele geralmente é o classificador mais rápido. Lembre-se que a classificação envolve apenas um produto escalar e um mapeamento.</a:t>
            </a:r>
          </a:p>
          <a:p>
            <a:endParaRPr lang="pt-BR" dirty="0" smtClean="0"/>
          </a:p>
          <a:p>
            <a:r>
              <a:rPr lang="pt-BR" dirty="0" smtClean="0"/>
              <a:t>Além disso, os </a:t>
            </a:r>
            <a:r>
              <a:rPr lang="pt-BR" b="1" i="1" dirty="0" smtClean="0"/>
              <a:t>classificadores lineares </a:t>
            </a:r>
            <a:r>
              <a:rPr lang="pt-BR" dirty="0" smtClean="0"/>
              <a:t>geralmente funcionam muito bem quando o número de atributos é grande, como no caso da classificação de documentos (milhares de palavras, por exemplo).</a:t>
            </a:r>
          </a:p>
        </p:txBody>
      </p:sp>
      <p:sp>
        <p:nvSpPr>
          <p:cNvPr id="4" name="Slide Number Placeholder 3"/>
          <p:cNvSpPr>
            <a:spLocks noGrp="1"/>
          </p:cNvSpPr>
          <p:nvPr>
            <p:ph type="sldNum" sz="quarter" idx="10"/>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254356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194483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smtClean="0"/>
          </a:p>
          <a:p>
            <a:r>
              <a:rPr lang="pt-BR" b="1" dirty="0" smtClean="0"/>
              <a:t>Referências</a:t>
            </a:r>
          </a:p>
          <a:p>
            <a:r>
              <a:rPr lang="pt-BR" dirty="0" smtClean="0"/>
              <a:t>[1] https://towardsdatascience.com/logistic-regression-as-a-nonlinear-classifier-bdc6746db734</a:t>
            </a:r>
          </a:p>
          <a:p>
            <a:r>
              <a:rPr lang="pt-BR" dirty="0" smtClean="0"/>
              <a:t>[2] https://pt.wikipedia.org/wiki/Hip%C3%A9rbole</a:t>
            </a:r>
          </a:p>
          <a:p>
            <a:r>
              <a:rPr lang="pt-BR" dirty="0" smtClean="0"/>
              <a:t>[3] https://pt.wikipedia.org/wiki/Hip%C3%A9rbole</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419347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sempre anuncia uma previsão completamente confiante de 0 ou 1, mesmo para exemplos muito próximos do limite. Em muitas situações, precisamos realmente de previsões mais graduadas.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216182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a:t>
            </a:r>
            <a:r>
              <a:rPr lang="pt-BR" sz="1200" dirty="0" smtClean="0"/>
              <a:t>classificador_linear_com_limiar_rigido.ipynb</a:t>
            </a:r>
          </a:p>
        </p:txBody>
      </p:sp>
      <p:sp>
        <p:nvSpPr>
          <p:cNvPr id="4" name="Slide Number Placeholder 3"/>
          <p:cNvSpPr>
            <a:spLocks noGrp="1"/>
          </p:cNvSpPr>
          <p:nvPr>
            <p:ph type="sldNum" sz="quarter" idx="10"/>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3800710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As fronteiras de decisão são definidas por funções (lineares ou não) que separam</a:t>
            </a:r>
            <a:r>
              <a:rPr lang="pt-BR" baseline="0" dirty="0" smtClean="0"/>
              <a:t> ou discriminam as classes. Essas funções são normalmente chamadas de funções discriminantes, pois vão discriminar (ou separar) as classes.</a:t>
            </a:r>
            <a:endParaRPr lang="pt-BR" dirty="0" smtClean="0"/>
          </a:p>
        </p:txBody>
      </p:sp>
      <p:sp>
        <p:nvSpPr>
          <p:cNvPr id="4" name="Slide Number Placeholder 3"/>
          <p:cNvSpPr>
            <a:spLocks noGrp="1"/>
          </p:cNvSpPr>
          <p:nvPr>
            <p:ph type="sldNum" sz="quarter" idx="10"/>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21689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2003180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515757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Logistic regression is emphatically </a:t>
            </a:r>
            <a:r>
              <a:rPr lang="en-US" sz="1200" b="1" i="0"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a classification algorithm on its own. It is only a classification algorithm </a:t>
            </a:r>
            <a:r>
              <a:rPr lang="en-US" sz="1200" b="0" i="1" kern="1200" dirty="0" smtClean="0">
                <a:solidFill>
                  <a:schemeClr val="tx1"/>
                </a:solidFill>
                <a:effectLst/>
                <a:latin typeface="+mn-lt"/>
                <a:ea typeface="+mn-ea"/>
                <a:cs typeface="+mn-cs"/>
              </a:rPr>
              <a:t>in combination with</a:t>
            </a:r>
            <a:r>
              <a:rPr lang="en-US" sz="1200" b="0" i="0" kern="1200" dirty="0" smtClean="0">
                <a:solidFill>
                  <a:schemeClr val="tx1"/>
                </a:solidFill>
                <a:effectLst/>
                <a:latin typeface="+mn-lt"/>
                <a:ea typeface="+mn-ea"/>
                <a:cs typeface="+mn-cs"/>
              </a:rPr>
              <a:t> a decision rule that makes dichotomous the predicted probabilities of the outcome. Logistic regression </a:t>
            </a:r>
            <a:r>
              <a:rPr lang="en-US" sz="1200" b="0" i="1" kern="1200" dirty="0"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a regression model because it estimates the probability of class membership as a (transformation of a) multilinear function of the features.</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1775364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Logistic regression is emphatically </a:t>
            </a:r>
            <a:r>
              <a:rPr lang="en-US" sz="1200" b="1" i="0"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a classification algorithm on its own. It is only a classification algorithm </a:t>
            </a:r>
            <a:r>
              <a:rPr lang="en-US" sz="1200" b="0" i="1" kern="1200" dirty="0" smtClean="0">
                <a:solidFill>
                  <a:schemeClr val="tx1"/>
                </a:solidFill>
                <a:effectLst/>
                <a:latin typeface="+mn-lt"/>
                <a:ea typeface="+mn-ea"/>
                <a:cs typeface="+mn-cs"/>
              </a:rPr>
              <a:t>in combination with</a:t>
            </a:r>
            <a:r>
              <a:rPr lang="en-US" sz="1200" b="0" i="0" kern="1200" dirty="0" smtClean="0">
                <a:solidFill>
                  <a:schemeClr val="tx1"/>
                </a:solidFill>
                <a:effectLst/>
                <a:latin typeface="+mn-lt"/>
                <a:ea typeface="+mn-ea"/>
                <a:cs typeface="+mn-cs"/>
              </a:rPr>
              <a:t> a decision rule that makes dichotomous the predicted probabilities of the outcome. Logistic regression </a:t>
            </a:r>
            <a:r>
              <a:rPr lang="en-US" sz="1200" b="0" i="1" kern="1200" dirty="0"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a regression model because it estimates the probability of class membership as a (transformation of a) multilinear function of the features.</a:t>
            </a:r>
          </a:p>
        </p:txBody>
      </p:sp>
      <p:sp>
        <p:nvSpPr>
          <p:cNvPr id="4" name="Slide Number Placeholder 3"/>
          <p:cNvSpPr>
            <a:spLocks noGrp="1"/>
          </p:cNvSpPr>
          <p:nvPr>
            <p:ph type="sldNum" sz="quarter" idx="10"/>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923877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14:m>
                  <m:oMath xmlns:m="http://schemas.openxmlformats.org/officeDocument/2006/math">
                    <m:r>
                      <a:rPr lang="pt-BR" b="1" i="1" smtClean="0">
                        <a:latin typeface="Cambria Math" panose="02040503050406030204" pitchFamily="18" charset="0"/>
                      </a:rPr>
                      <m:t>𝒂</m:t>
                    </m:r>
                  </m:oMath>
                </a14:m>
                <a:r>
                  <a:rPr lang="pt-BR" dirty="0" smtClean="0"/>
                  <a:t> </a:t>
                </a:r>
                <a:r>
                  <a:rPr lang="pt-BR" dirty="0"/>
                  <a:t>para que o modelo </a:t>
                </a:r>
                <a:r>
                  <a:rPr lang="pt-BR" dirty="0" smtClean="0"/>
                  <a:t>atribua valores altos de probabilidade </a:t>
                </a:r>
                <a:r>
                  <a:rPr lang="pt-BR" dirty="0"/>
                  <a:t>para exemplos </a:t>
                </a:r>
                <a:r>
                  <a:rPr lang="pt-BR" dirty="0" smtClean="0"/>
                  <a:t>positivos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≥0.5</m:t>
                    </m:r>
                  </m:oMath>
                </a14:m>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0.5</m:t>
                    </m:r>
                  </m:oMath>
                </a14:m>
                <a:r>
                  <a:rPr lang="pt-BR" dirty="0" smtClean="0"/>
                  <a:t>).</a:t>
                </a:r>
              </a:p>
              <a:p>
                <a:endParaRPr lang="pt-BR" dirty="0" smtClean="0"/>
              </a:p>
              <a:p>
                <a:r>
                  <a:rPr lang="pt-BR" dirty="0" smtClean="0"/>
                  <a:t>Essa</a:t>
                </a:r>
                <a:r>
                  <a:rPr lang="pt-BR" baseline="0" dirty="0" smtClean="0"/>
                  <a:t> função de</a:t>
                </a:r>
                <a:r>
                  <a:rPr lang="pt-BR" dirty="0" smtClean="0"/>
                  <a:t>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a:p>
                <a:endParaRPr lang="pt-BR"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r>
                  <a:rPr lang="pt-BR" b="1" i="0" smtClean="0">
                    <a:latin typeface="Cambria Math" panose="02040503050406030204" pitchFamily="18" charset="0"/>
                  </a:rPr>
                  <a:t>𝒂</a:t>
                </a:r>
                <a:r>
                  <a:rPr lang="pt-BR" dirty="0" smtClean="0"/>
                  <a:t> </a:t>
                </a:r>
                <a:r>
                  <a:rPr lang="pt-BR" dirty="0"/>
                  <a:t>para que o modelo </a:t>
                </a:r>
                <a:r>
                  <a:rPr lang="pt-BR" dirty="0" smtClean="0"/>
                  <a:t>atribua valores altos de probabilidade </a:t>
                </a:r>
                <a:r>
                  <a:rPr lang="pt-BR" dirty="0"/>
                  <a:t>para exemplos </a:t>
                </a:r>
                <a:r>
                  <a:rPr lang="pt-BR" dirty="0" smtClean="0"/>
                  <a:t>positivos (i.e., </a:t>
                </a:r>
                <a:r>
                  <a:rPr lang="pt-BR" b="0" i="0" smtClean="0">
                    <a:latin typeface="Cambria Math" panose="02040503050406030204" pitchFamily="18" charset="0"/>
                  </a:rPr>
                  <a:t>𝑦</a:t>
                </a:r>
                <a:r>
                  <a:rPr lang="pt-BR" b="0" i="0" smtClean="0">
                    <a:latin typeface="Cambria Math" panose="02040503050406030204" pitchFamily="18" charset="0"/>
                    <a:ea typeface="Cambria Math" panose="02040503050406030204" pitchFamily="18" charset="0"/>
                  </a:rPr>
                  <a:t>≥0.5</a:t>
                </a:r>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r>
                  <a:rPr lang="pt-BR" i="0">
                    <a:latin typeface="Cambria Math" panose="02040503050406030204" pitchFamily="18" charset="0"/>
                  </a:rPr>
                  <a:t>𝑦</a:t>
                </a:r>
                <a:r>
                  <a:rPr lang="pt-BR" b="0" i="0" smtClean="0">
                    <a:latin typeface="Cambria Math" panose="02040503050406030204" pitchFamily="18" charset="0"/>
                  </a:rPr>
                  <a:t>&lt;</a:t>
                </a:r>
                <a:r>
                  <a:rPr lang="pt-BR" i="0">
                    <a:latin typeface="Cambria Math" panose="02040503050406030204" pitchFamily="18" charset="0"/>
                    <a:ea typeface="Cambria Math" panose="02040503050406030204" pitchFamily="18" charset="0"/>
                  </a:rPr>
                  <a:t>0.5</a:t>
                </a:r>
                <a:r>
                  <a:rPr lang="pt-BR" dirty="0" smtClean="0"/>
                  <a:t>).</a:t>
                </a:r>
              </a:p>
              <a:p>
                <a:endParaRPr lang="pt-BR" dirty="0" smtClean="0"/>
              </a:p>
              <a:p>
                <a:r>
                  <a:rPr lang="pt-BR" dirty="0" smtClean="0"/>
                  <a:t>Essa</a:t>
                </a:r>
                <a:r>
                  <a:rPr lang="pt-BR" baseline="0" dirty="0" smtClean="0"/>
                  <a:t> função de</a:t>
                </a:r>
                <a:r>
                  <a:rPr lang="pt-BR" dirty="0" smtClean="0"/>
                  <a:t>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a:p>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52</a:t>
            </a:fld>
            <a:endParaRPr lang="pt-BR"/>
          </a:p>
        </p:txBody>
      </p:sp>
    </p:spTree>
    <p:extLst>
      <p:ext uri="{BB962C8B-B14F-4D97-AF65-F5344CB8AC3E}">
        <p14:creationId xmlns:p14="http://schemas.microsoft.com/office/powerpoint/2010/main" val="2697558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14:m>
                  <m:oMath xmlns:m="http://schemas.openxmlformats.org/officeDocument/2006/math">
                    <m:r>
                      <a:rPr lang="pt-BR" b="1" i="1" smtClean="0">
                        <a:latin typeface="Cambria Math" panose="02040503050406030204" pitchFamily="18" charset="0"/>
                      </a:rPr>
                      <m:t>𝒂</m:t>
                    </m:r>
                  </m:oMath>
                </a14:m>
                <a:r>
                  <a:rPr lang="pt-BR" dirty="0" smtClean="0"/>
                  <a:t> </a:t>
                </a:r>
                <a:r>
                  <a:rPr lang="pt-BR" dirty="0"/>
                  <a:t>para que o modelo </a:t>
                </a:r>
                <a:r>
                  <a:rPr lang="pt-BR" dirty="0" smtClean="0"/>
                  <a:t>atribua valores altos de probabilidade </a:t>
                </a:r>
                <a:r>
                  <a:rPr lang="pt-BR" dirty="0"/>
                  <a:t>para exemplos </a:t>
                </a:r>
                <a:r>
                  <a:rPr lang="pt-BR" dirty="0" smtClean="0"/>
                  <a:t>positivos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≥0.5</m:t>
                    </m:r>
                  </m:oMath>
                </a14:m>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0.5</m:t>
                    </m:r>
                  </m:oMath>
                </a14:m>
                <a:r>
                  <a:rPr lang="pt-BR" dirty="0" smtClean="0"/>
                  <a:t>).</a:t>
                </a:r>
              </a:p>
              <a:p>
                <a:endParaRPr lang="pt-BR" dirty="0" smtClean="0"/>
              </a:p>
              <a:p>
                <a:r>
                  <a:rPr lang="pt-BR" dirty="0" smtClean="0"/>
                  <a:t>Essa</a:t>
                </a:r>
                <a:r>
                  <a:rPr lang="pt-BR" baseline="0" dirty="0" smtClean="0"/>
                  <a:t> função de</a:t>
                </a:r>
                <a:r>
                  <a:rPr lang="pt-BR" dirty="0" smtClean="0"/>
                  <a:t>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r>
                  <a:rPr lang="pt-BR" b="1" i="0" smtClean="0">
                    <a:latin typeface="Cambria Math" panose="02040503050406030204" pitchFamily="18" charset="0"/>
                  </a:rPr>
                  <a:t>𝒂</a:t>
                </a:r>
                <a:r>
                  <a:rPr lang="pt-BR" dirty="0" smtClean="0"/>
                  <a:t> </a:t>
                </a:r>
                <a:r>
                  <a:rPr lang="pt-BR" dirty="0"/>
                  <a:t>para que o modelo </a:t>
                </a:r>
                <a:r>
                  <a:rPr lang="pt-BR" dirty="0" smtClean="0"/>
                  <a:t>atribua valores altos de probabilidade </a:t>
                </a:r>
                <a:r>
                  <a:rPr lang="pt-BR" dirty="0"/>
                  <a:t>para exemplos </a:t>
                </a:r>
                <a:r>
                  <a:rPr lang="pt-BR" dirty="0" smtClean="0"/>
                  <a:t>positivos (i.e., </a:t>
                </a:r>
                <a:r>
                  <a:rPr lang="pt-BR" b="0" i="0" smtClean="0">
                    <a:latin typeface="Cambria Math" panose="02040503050406030204" pitchFamily="18" charset="0"/>
                  </a:rPr>
                  <a:t>𝑦</a:t>
                </a:r>
                <a:r>
                  <a:rPr lang="pt-BR" b="0" i="0" smtClean="0">
                    <a:latin typeface="Cambria Math" panose="02040503050406030204" pitchFamily="18" charset="0"/>
                    <a:ea typeface="Cambria Math" panose="02040503050406030204" pitchFamily="18" charset="0"/>
                  </a:rPr>
                  <a:t>≥0.5</a:t>
                </a:r>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r>
                  <a:rPr lang="pt-BR" i="0">
                    <a:latin typeface="Cambria Math" panose="02040503050406030204" pitchFamily="18" charset="0"/>
                  </a:rPr>
                  <a:t>𝑦</a:t>
                </a:r>
                <a:r>
                  <a:rPr lang="pt-BR" b="0" i="0" smtClean="0">
                    <a:latin typeface="Cambria Math" panose="02040503050406030204" pitchFamily="18" charset="0"/>
                  </a:rPr>
                  <a:t>&lt;</a:t>
                </a:r>
                <a:r>
                  <a:rPr lang="pt-BR" i="0">
                    <a:latin typeface="Cambria Math" panose="02040503050406030204" pitchFamily="18" charset="0"/>
                    <a:ea typeface="Cambria Math" panose="02040503050406030204" pitchFamily="18" charset="0"/>
                  </a:rPr>
                  <a:t>0.5</a:t>
                </a:r>
                <a:r>
                  <a:rPr lang="pt-BR" dirty="0" smtClean="0"/>
                  <a:t>).</a:t>
                </a:r>
              </a:p>
              <a:p>
                <a:endParaRPr lang="pt-BR" dirty="0" smtClean="0"/>
              </a:p>
              <a:p>
                <a:r>
                  <a:rPr lang="pt-BR" dirty="0" smtClean="0"/>
                  <a:t>Essa</a:t>
                </a:r>
                <a:r>
                  <a:rPr lang="pt-BR" baseline="0" dirty="0" smtClean="0"/>
                  <a:t> função de</a:t>
                </a:r>
                <a:r>
                  <a:rPr lang="pt-BR" dirty="0" smtClean="0"/>
                  <a:t>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r>
                  <a:rPr lang="pt-BR" dirty="0" smtClean="0"/>
                  <a:t>.</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53</a:t>
            </a:fld>
            <a:endParaRPr lang="pt-BR"/>
          </a:p>
        </p:txBody>
      </p:sp>
    </p:spTree>
    <p:extLst>
      <p:ext uri="{BB962C8B-B14F-4D97-AF65-F5344CB8AC3E}">
        <p14:creationId xmlns:p14="http://schemas.microsoft.com/office/powerpoint/2010/main" val="1953378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erro</a:t>
                </a:r>
                <a:r>
                  <a:rPr lang="pt-BR" baseline="0" dirty="0" smtClean="0"/>
                  <a:t> </a:t>
                </a:r>
                <a:r>
                  <a:rPr lang="pt-BR" dirty="0" smtClean="0"/>
                  <a:t>é nulo somente se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1  (ou seja, se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é corretamente identificada). À medida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 erro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erro é nulo quando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(ou seja, quando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é corretamente identificada). Conforme</a:t>
                </a:r>
                <a:r>
                  <a:rPr lang="pt-BR" baseline="0" dirty="0" smtClean="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→1, o erro tende a infinito</a:t>
                </a:r>
                <a:endParaRPr lang="pt-BR"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1  (ou seja, se a classe </a:t>
                </a:r>
                <a:r>
                  <a:rPr lang="pt-BR" i="0">
                    <a:latin typeface="Cambria Math" panose="02040503050406030204" pitchFamily="18" charset="0"/>
                  </a:rPr>
                  <a:t>𝐶</a:t>
                </a:r>
                <a:r>
                  <a:rPr lang="pt-BR" i="0" smtClean="0">
                    <a:latin typeface="Cambria Math" panose="02040503050406030204" pitchFamily="18" charset="0"/>
                  </a:rPr>
                  <a:t>_</a:t>
                </a:r>
                <a:r>
                  <a:rPr lang="pt-BR" i="0">
                    <a:latin typeface="Cambria Math" panose="02040503050406030204" pitchFamily="18" charset="0"/>
                  </a:rPr>
                  <a:t>2</a:t>
                </a:r>
                <a:r>
                  <a:rPr lang="pt-BR" dirty="0" smtClean="0"/>
                  <a:t> é corretamente identificada). À medida que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(ou seja, quando a classe </a:t>
                </a:r>
                <a:r>
                  <a:rPr lang="pt-BR" i="0">
                    <a:latin typeface="Cambria Math" panose="02040503050406030204" pitchFamily="18" charset="0"/>
                  </a:rPr>
                  <a:t>𝐶</a:t>
                </a:r>
                <a:r>
                  <a:rPr lang="pt-BR" i="0" smtClean="0">
                    <a:latin typeface="Cambria Math" panose="02040503050406030204" pitchFamily="18" charset="0"/>
                  </a:rPr>
                  <a:t>_</a:t>
                </a:r>
                <a:r>
                  <a:rPr lang="pt-BR" b="0" i="0" smtClean="0">
                    <a:latin typeface="Cambria Math" panose="02040503050406030204" pitchFamily="18" charset="0"/>
                  </a:rPr>
                  <a:t>1</a:t>
                </a:r>
                <a:r>
                  <a:rPr lang="pt-BR" dirty="0" smtClean="0"/>
                  <a:t> é corretamente identificada). Conforme</a:t>
                </a:r>
                <a:r>
                  <a:rPr lang="pt-BR" baseline="0" dirty="0" smtClean="0"/>
                  <a:t>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→1, o custo tende a infinito</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3638963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função de erro para todo o conjunto de treinamento é simplesmente o erro médio para todos</a:t>
            </a:r>
            <a:r>
              <a:rPr lang="pt-BR" sz="1200" baseline="0" dirty="0" smtClean="0"/>
              <a:t> os exemplos </a:t>
            </a:r>
            <a:r>
              <a:rPr lang="pt-BR" sz="1200" dirty="0" smtClean="0"/>
              <a:t>de treinamento.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Ela pode ser escrita em uma única expressão</a:t>
            </a:r>
            <a:r>
              <a:rPr lang="pt-BR" sz="1200" baseline="0" dirty="0" smtClean="0"/>
              <a:t> como mostrado acima.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[1] http://deeplearning.stanford.edu/tutorial/supervised/SoftmaxRegression/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55</a:t>
            </a:fld>
            <a:endParaRPr lang="pt-BR"/>
          </a:p>
        </p:txBody>
      </p:sp>
    </p:spTree>
    <p:extLst>
      <p:ext uri="{BB962C8B-B14F-4D97-AF65-F5344CB8AC3E}">
        <p14:creationId xmlns:p14="http://schemas.microsoft.com/office/powerpoint/2010/main" val="2307313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a:t>
            </a:r>
            <a:r>
              <a:rPr lang="pt-BR" dirty="0" smtClean="0"/>
              <a:t>:</a:t>
            </a:r>
          </a:p>
          <a:p>
            <a:r>
              <a:rPr lang="pt-BR" dirty="0" smtClean="0">
                <a:hlinkClick r:id="rId3"/>
              </a:rPr>
              <a:t>https://math.stackexchange.com/questions/477207/derivative-of-cost-function-for-logistic-regression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56</a:t>
            </a:fld>
            <a:endParaRPr lang="pt-BR"/>
          </a:p>
        </p:txBody>
      </p:sp>
    </p:spTree>
    <p:extLst>
      <p:ext uri="{BB962C8B-B14F-4D97-AF65-F5344CB8AC3E}">
        <p14:creationId xmlns:p14="http://schemas.microsoft.com/office/powerpoint/2010/main" val="1101667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SPAMClassificationLogisticRegressionGD.ipynb</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59</a:t>
            </a:fld>
            <a:endParaRPr lang="pt-BR"/>
          </a:p>
        </p:txBody>
      </p:sp>
    </p:spTree>
    <p:extLst>
      <p:ext uri="{BB962C8B-B14F-4D97-AF65-F5344CB8AC3E}">
        <p14:creationId xmlns:p14="http://schemas.microsoft.com/office/powerpoint/2010/main" val="117516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um problema de classificação de duas classes, pode-se visualizar a operação de um classificador linear como a divisão de um espaço de entrada de alta dimensão com um hiperplano: todos os pontos de um lado do hiperplano são classificados como "sim", enquanto os outros são classificados como "não".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098356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SPAMClassificationLogisticRegressionSciKit.ipynb</a:t>
            </a:r>
          </a:p>
          <a:p>
            <a:endParaRPr lang="pt-BR" dirty="0" smtClean="0"/>
          </a:p>
          <a:p>
            <a:r>
              <a:rPr lang="pt-BR" b="1" i="0" dirty="0" smtClean="0"/>
              <a:t>OBS</a:t>
            </a:r>
            <a:r>
              <a:rPr lang="pt-BR" dirty="0" smtClean="0"/>
              <a:t>.: Assim como os outros modelos lineares, os modelos de Regressão Logística podem ser regularizados usando penalidades de L1 ou L2. O Scitkit-Learn adiciona uma penalidade L2 por padrão.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61</a:t>
            </a:fld>
            <a:endParaRPr lang="pt-BR"/>
          </a:p>
        </p:txBody>
      </p:sp>
    </p:spTree>
    <p:extLst>
      <p:ext uri="{BB962C8B-B14F-4D97-AF65-F5344CB8AC3E}">
        <p14:creationId xmlns:p14="http://schemas.microsoft.com/office/powerpoint/2010/main" val="33836142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63</a:t>
            </a:fld>
            <a:endParaRPr lang="pt-BR"/>
          </a:p>
        </p:txBody>
      </p:sp>
    </p:spTree>
    <p:extLst>
      <p:ext uri="{BB962C8B-B14F-4D97-AF65-F5344CB8AC3E}">
        <p14:creationId xmlns:p14="http://schemas.microsoft.com/office/powerpoint/2010/main" val="725042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ClassificationOfFourClassesWithOvAandOvO.ipynb</a:t>
            </a:r>
          </a:p>
          <a:p>
            <a:endParaRPr lang="pt-BR" dirty="0" smtClean="0"/>
          </a:p>
          <a:p>
            <a:r>
              <a:rPr lang="pt-BR" dirty="0" smtClean="0"/>
              <a:t>Referências:</a:t>
            </a:r>
          </a:p>
          <a:p>
            <a:r>
              <a:rPr lang="pt-BR" dirty="0" smtClean="0"/>
              <a:t>[1] https://scikit-learn.org/stable/modules/generated/sklearn.multiclass.OneVsOneClassifier.html</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65</a:t>
            </a:fld>
            <a:endParaRPr lang="pt-BR"/>
          </a:p>
        </p:txBody>
      </p:sp>
    </p:spTree>
    <p:extLst>
      <p:ext uri="{BB962C8B-B14F-4D97-AF65-F5344CB8AC3E}">
        <p14:creationId xmlns:p14="http://schemas.microsoft.com/office/powerpoint/2010/main" val="3647319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66</a:t>
            </a:fld>
            <a:endParaRPr lang="pt-BR"/>
          </a:p>
        </p:txBody>
      </p:sp>
    </p:spTree>
    <p:extLst>
      <p:ext uri="{BB962C8B-B14F-4D97-AF65-F5344CB8AC3E}">
        <p14:creationId xmlns:p14="http://schemas.microsoft.com/office/powerpoint/2010/main" val="3590106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sz="1200" b="0" i="0" kern="1200" dirty="0" smtClean="0">
                <a:solidFill>
                  <a:schemeClr val="tx1"/>
                </a:solidFill>
                <a:effectLst/>
                <a:latin typeface="+mn-lt"/>
                <a:ea typeface="+mn-ea"/>
                <a:cs typeface="+mn-cs"/>
              </a:rPr>
              <a:t>Duas</a:t>
            </a:r>
            <a:r>
              <a:rPr lang="pt-BR" sz="1200" b="0" i="0" kern="1200" baseline="0" dirty="0" smtClean="0">
                <a:solidFill>
                  <a:schemeClr val="tx1"/>
                </a:solidFill>
                <a:effectLst/>
                <a:latin typeface="+mn-lt"/>
                <a:ea typeface="+mn-ea"/>
                <a:cs typeface="+mn-cs"/>
              </a:rPr>
              <a:t> classes </a:t>
            </a:r>
            <a:r>
              <a:rPr lang="pt-BR" sz="1200" b="0" i="0" kern="1200" dirty="0" smtClean="0">
                <a:solidFill>
                  <a:schemeClr val="tx1"/>
                </a:solidFill>
                <a:effectLst/>
                <a:latin typeface="+mn-lt"/>
                <a:ea typeface="+mn-ea"/>
                <a:cs typeface="+mn-cs"/>
              </a:rPr>
              <a:t>são </a:t>
            </a:r>
            <a:r>
              <a:rPr lang="pt-BR" sz="1200" b="1" i="0" kern="1200" dirty="0" smtClean="0">
                <a:solidFill>
                  <a:schemeClr val="tx1"/>
                </a:solidFill>
                <a:effectLst/>
                <a:latin typeface="+mn-lt"/>
                <a:ea typeface="+mn-ea"/>
                <a:cs typeface="+mn-cs"/>
              </a:rPr>
              <a:t>classes mutuamente exclusivas</a:t>
            </a:r>
            <a:r>
              <a:rPr lang="pt-BR" sz="1200" b="0" i="0" kern="1200" dirty="0" smtClean="0">
                <a:solidFill>
                  <a:schemeClr val="tx1"/>
                </a:solidFill>
                <a:effectLst/>
                <a:latin typeface="+mn-lt"/>
                <a:ea typeface="+mn-ea"/>
                <a:cs typeface="+mn-cs"/>
              </a:rPr>
              <a:t> se elas não podem ocorrer ao mesmo tempo.</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67</a:t>
            </a:fld>
            <a:endParaRPr lang="pt-BR"/>
          </a:p>
        </p:txBody>
      </p:sp>
    </p:spTree>
    <p:extLst>
      <p:ext uri="{BB962C8B-B14F-4D97-AF65-F5344CB8AC3E}">
        <p14:creationId xmlns:p14="http://schemas.microsoft.com/office/powerpoint/2010/main" val="30439230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sz="1200" b="0" i="0" kern="1200" dirty="0" smtClean="0">
                <a:solidFill>
                  <a:schemeClr val="tx1"/>
                </a:solidFill>
                <a:effectLst/>
                <a:latin typeface="+mn-lt"/>
                <a:ea typeface="+mn-ea"/>
                <a:cs typeface="+mn-cs"/>
              </a:rPr>
              <a:t>Duas</a:t>
            </a:r>
            <a:r>
              <a:rPr lang="pt-BR" sz="1200" b="0" i="0" kern="1200" baseline="0" dirty="0" smtClean="0">
                <a:solidFill>
                  <a:schemeClr val="tx1"/>
                </a:solidFill>
                <a:effectLst/>
                <a:latin typeface="+mn-lt"/>
                <a:ea typeface="+mn-ea"/>
                <a:cs typeface="+mn-cs"/>
              </a:rPr>
              <a:t> classes </a:t>
            </a:r>
            <a:r>
              <a:rPr lang="pt-BR" sz="1200" b="0" i="0" kern="1200" dirty="0" smtClean="0">
                <a:solidFill>
                  <a:schemeClr val="tx1"/>
                </a:solidFill>
                <a:effectLst/>
                <a:latin typeface="+mn-lt"/>
                <a:ea typeface="+mn-ea"/>
                <a:cs typeface="+mn-cs"/>
              </a:rPr>
              <a:t>são </a:t>
            </a:r>
            <a:r>
              <a:rPr lang="pt-BR" sz="1200" b="1" i="0" kern="1200" dirty="0" smtClean="0">
                <a:solidFill>
                  <a:schemeClr val="tx1"/>
                </a:solidFill>
                <a:effectLst/>
                <a:latin typeface="+mn-lt"/>
                <a:ea typeface="+mn-ea"/>
                <a:cs typeface="+mn-cs"/>
              </a:rPr>
              <a:t>classes mutuamente exclusivas</a:t>
            </a:r>
            <a:r>
              <a:rPr lang="pt-BR" sz="1200" b="0" i="0" kern="1200" dirty="0" smtClean="0">
                <a:solidFill>
                  <a:schemeClr val="tx1"/>
                </a:solidFill>
                <a:effectLst/>
                <a:latin typeface="+mn-lt"/>
                <a:ea typeface="+mn-ea"/>
                <a:cs typeface="+mn-cs"/>
              </a:rPr>
              <a:t> se elas não podem ocorrer ao mesmo tempo.</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68</a:t>
            </a:fld>
            <a:endParaRPr lang="pt-BR"/>
          </a:p>
        </p:txBody>
      </p:sp>
    </p:spTree>
    <p:extLst>
      <p:ext uri="{BB962C8B-B14F-4D97-AF65-F5344CB8AC3E}">
        <p14:creationId xmlns:p14="http://schemas.microsoft.com/office/powerpoint/2010/main" val="5251612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a:t>
                </a:r>
                <a:r>
                  <a:rPr lang="pt-BR" dirty="0" smtClean="0"/>
                  <a:t>softmax_regressor_with_scikit_learn.ipynb</a:t>
                </a:r>
              </a:p>
              <a:p>
                <a:endParaRPr lang="pt-BR"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Assim como o classificador de </a:t>
                </a:r>
                <a:r>
                  <a:rPr lang="pt-BR" b="1" i="1" dirty="0"/>
                  <a:t>regressão logística</a:t>
                </a:r>
                <a:r>
                  <a:rPr lang="pt-BR" dirty="0"/>
                  <a:t>, o classificador de </a:t>
                </a:r>
                <a:r>
                  <a:rPr lang="pt-BR" b="1" i="1" dirty="0"/>
                  <a:t>regressão </a:t>
                </a:r>
                <a:r>
                  <a:rPr lang="pt-BR" b="1" i="1" dirty="0" smtClean="0"/>
                  <a:t>softmax</a:t>
                </a:r>
                <a:r>
                  <a:rPr lang="pt-BR" dirty="0" smtClean="0"/>
                  <a:t> </a:t>
                </a:r>
                <a:r>
                  <a:rPr lang="pt-BR" dirty="0"/>
                  <a:t>prevê a classe com a maior probabilidade estimada (que é simplesmente a classe com a maior valor para o produto escalar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oMath>
                </a14:m>
                <a:r>
                  <a:rPr lang="pt-BR" dirty="0" smtClean="0"/>
                  <a:t>).</a:t>
                </a:r>
              </a:p>
              <a:p>
                <a:endParaRPr lang="pt-BR" b="1" dirty="0" smtClean="0"/>
              </a:p>
            </p:txBody>
          </p:sp>
        </mc:Choice>
        <mc:Fallback xmlns="">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a:t>
                </a:r>
                <a:r>
                  <a:rPr lang="pt-BR" dirty="0" smtClean="0"/>
                  <a:t>https://</a:t>
                </a:r>
                <a:r>
                  <a:rPr lang="pt-BR" dirty="0" smtClean="0"/>
                  <a:t>colab.research.google.com/github/zz4fap/t320_aprendizado_de_maquina/blob/main/notebooks/classificação/softmax_regressor_with_scikit_learn.ipynb</a:t>
                </a:r>
              </a:p>
              <a:p>
                <a:endParaRPr lang="pt-BR"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Assim como o classificador de </a:t>
                </a:r>
                <a:r>
                  <a:rPr lang="pt-BR" b="1" i="1" dirty="0"/>
                  <a:t>regressão logística</a:t>
                </a:r>
                <a:r>
                  <a:rPr lang="pt-BR" dirty="0"/>
                  <a:t>, o classificador de </a:t>
                </a:r>
                <a:r>
                  <a:rPr lang="pt-BR" b="1" i="1" dirty="0"/>
                  <a:t>regressão </a:t>
                </a:r>
                <a:r>
                  <a:rPr lang="pt-BR" b="1" i="1" dirty="0" smtClean="0"/>
                  <a:t>softmax</a:t>
                </a:r>
                <a:r>
                  <a:rPr lang="pt-BR" dirty="0" smtClean="0"/>
                  <a:t> </a:t>
                </a:r>
                <a:r>
                  <a:rPr lang="pt-BR" dirty="0"/>
                  <a:t>prevê a classe com a maior probabilidade estimada (que é simplesmente a classe com a maior valor para o produto escalar </a:t>
                </a:r>
                <a:r>
                  <a:rPr lang="pt-BR" i="0">
                    <a:latin typeface="Cambria Math" panose="02040503050406030204" pitchFamily="18" charset="0"/>
                  </a:rPr>
                  <a:t>〖</a:t>
                </a:r>
                <a:r>
                  <a:rPr lang="pt-BR" b="1" i="0">
                    <a:latin typeface="Cambria Math" panose="02040503050406030204" pitchFamily="18" charset="0"/>
                  </a:rPr>
                  <a:t>𝒙</a:t>
                </a:r>
                <a:r>
                  <a:rPr lang="pt-BR" i="0">
                    <a:latin typeface="Cambria Math" panose="02040503050406030204" pitchFamily="18" charset="0"/>
                  </a:rPr>
                  <a:t>(𝑖)〗^𝑇</a:t>
                </a:r>
                <a:r>
                  <a:rPr lang="pt-BR" b="1" i="0">
                    <a:latin typeface="Cambria Math" panose="02040503050406030204" pitchFamily="18" charset="0"/>
                  </a:rPr>
                  <a:t> 𝒂_</a:t>
                </a:r>
                <a:r>
                  <a:rPr lang="pt-BR" i="0">
                    <a:latin typeface="Cambria Math" panose="02040503050406030204" pitchFamily="18" charset="0"/>
                  </a:rPr>
                  <a:t>𝑞</a:t>
                </a:r>
                <a:r>
                  <a:rPr lang="pt-BR" dirty="0" smtClean="0"/>
                  <a:t>).</a:t>
                </a:r>
              </a:p>
              <a:p>
                <a:endParaRPr lang="pt-BR" b="1" dirty="0" smtClean="0"/>
              </a:p>
            </p:txBody>
          </p:sp>
        </mc:Fallback>
      </mc:AlternateContent>
      <p:sp>
        <p:nvSpPr>
          <p:cNvPr id="4" name="Slide Number Placeholder 3"/>
          <p:cNvSpPr>
            <a:spLocks noGrp="1"/>
          </p:cNvSpPr>
          <p:nvPr>
            <p:ph type="sldNum" sz="quarter" idx="10"/>
          </p:nvPr>
        </p:nvSpPr>
        <p:spPr/>
        <p:txBody>
          <a:bodyPr/>
          <a:lstStyle/>
          <a:p>
            <a:fld id="{6FC8D850-966F-45A6-8DE7-15B891E7D40D}" type="slidenum">
              <a:rPr lang="pt-BR" smtClean="0"/>
              <a:t>70</a:t>
            </a:fld>
            <a:endParaRPr lang="pt-BR"/>
          </a:p>
        </p:txBody>
      </p:sp>
    </p:spTree>
    <p:extLst>
      <p:ext uri="{BB962C8B-B14F-4D97-AF65-F5344CB8AC3E}">
        <p14:creationId xmlns:p14="http://schemas.microsoft.com/office/powerpoint/2010/main" val="35536056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dirty="0" smtClean="0"/>
              <a:t>Observe que, quando existem apenas duas classes (Q = 2), a função de erro acima é equivalente à função de erro da regressão logística</a:t>
            </a:r>
            <a:r>
              <a:rPr lang="pt-BR" baseline="0" dirty="0" smtClean="0"/>
              <a:t>.</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71</a:t>
            </a:fld>
            <a:endParaRPr lang="pt-BR"/>
          </a:p>
        </p:txBody>
      </p:sp>
    </p:spTree>
    <p:extLst>
      <p:ext uri="{BB962C8B-B14F-4D97-AF65-F5344CB8AC3E}">
        <p14:creationId xmlns:p14="http://schemas.microsoft.com/office/powerpoint/2010/main" val="2661753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dirty="0" smtClean="0"/>
              <a:t>Observe que, quando existem apenas duas classes (Q = 2), a função de erro acima é equivalente à função de erro da regressão logística</a:t>
            </a:r>
            <a:r>
              <a:rPr lang="pt-BR" baseline="0" dirty="0" smtClean="0"/>
              <a:t>.</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72</a:t>
            </a:fld>
            <a:endParaRPr lang="pt-BR"/>
          </a:p>
        </p:txBody>
      </p:sp>
    </p:spTree>
    <p:extLst>
      <p:ext uri="{BB962C8B-B14F-4D97-AF65-F5344CB8AC3E}">
        <p14:creationId xmlns:p14="http://schemas.microsoft.com/office/powerpoint/2010/main" val="3226885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objetivo do treinamento do classificador softmax é ter um modelo que estima uma alta probabilidade para a classe-alvo (e consequentemente uma baixa probabilidade para as outras classes).</a:t>
            </a:r>
          </a:p>
          <a:p>
            <a:endParaRPr lang="pt-BR" dirty="0" smtClean="0"/>
          </a:p>
          <a:p>
            <a:r>
              <a:rPr lang="pt-BR" dirty="0" smtClean="0"/>
              <a:t>A</a:t>
            </a:r>
            <a:r>
              <a:rPr lang="pt-BR" baseline="0" dirty="0" smtClean="0"/>
              <a:t> classe</a:t>
            </a:r>
            <a:r>
              <a:rPr lang="pt-BR" dirty="0" smtClean="0"/>
              <a:t> LogisticRegression da biblioteca Scikit-Learn usa a estratégia um-contra-todos por padrão quando você o treina com dados pertencentrs a mais de duas classes, mas você pode definir o parâmetro </a:t>
            </a:r>
            <a:r>
              <a:rPr lang="pt-BR" b="1" dirty="0" smtClean="0"/>
              <a:t>mult_class</a:t>
            </a:r>
            <a:r>
              <a:rPr lang="pt-BR" dirty="0" smtClean="0"/>
              <a:t> como "</a:t>
            </a:r>
            <a:r>
              <a:rPr lang="pt-BR" i="1" dirty="0" smtClean="0"/>
              <a:t>multinomial</a:t>
            </a:r>
            <a:r>
              <a:rPr lang="pt-BR" dirty="0" smtClean="0"/>
              <a:t>" para alternar para regressão Softmax. Você também deve especificar um </a:t>
            </a:r>
            <a:r>
              <a:rPr lang="pt-BR" b="1" dirty="0" smtClean="0"/>
              <a:t>solver</a:t>
            </a:r>
            <a:r>
              <a:rPr lang="pt-BR" dirty="0" smtClean="0"/>
              <a:t> que suporte a regressão Softmax, como o </a:t>
            </a:r>
            <a:r>
              <a:rPr lang="pt-BR" b="1" dirty="0" smtClean="0"/>
              <a:t>solver</a:t>
            </a:r>
            <a:r>
              <a:rPr lang="pt-BR" dirty="0" smtClean="0"/>
              <a:t> "lbfgs" (consulte a documentação do Scikit-Learn para obter mais detalhes). Ele também aplica regularização L2 por padrão, a qual você pode controlar usando o parâmetro </a:t>
            </a:r>
            <a:r>
              <a:rPr lang="pt-BR" b="1" dirty="0" smtClean="0"/>
              <a:t>C</a:t>
            </a:r>
            <a:r>
              <a:rPr lang="pt-BR" dirty="0" smtClean="0"/>
              <a:t>.</a:t>
            </a:r>
          </a:p>
          <a:p>
            <a:endParaRPr lang="pt-BR" dirty="0" smtClean="0"/>
          </a:p>
          <a:p>
            <a:r>
              <a:rPr lang="pt-BR" dirty="0" smtClean="0"/>
              <a:t>Referência:</a:t>
            </a:r>
          </a:p>
          <a:p>
            <a:r>
              <a:rPr lang="pt-BR" dirty="0" smtClean="0"/>
              <a:t>[1] http://deeplearning.stanford.edu/tutorial/supervised/SoftmaxRegression/</a:t>
            </a:r>
          </a:p>
          <a:p>
            <a:r>
              <a:rPr lang="pt-BR" dirty="0" smtClean="0"/>
              <a:t>[2] http://rasbt.github.io/mlxtend/user_guide/classifier/SoftmaxRegression/</a:t>
            </a: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73</a:t>
            </a:fld>
            <a:endParaRPr lang="pt-BR"/>
          </a:p>
        </p:txBody>
      </p:sp>
    </p:spTree>
    <p:extLst>
      <p:ext uri="{BB962C8B-B14F-4D97-AF65-F5344CB8AC3E}">
        <p14:creationId xmlns:p14="http://schemas.microsoft.com/office/powerpoint/2010/main" val="2613533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smtClean="0"/>
              <a:t>Exemplo</a:t>
            </a:r>
            <a:r>
              <a:rPr lang="pt-BR"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Binder: https://</a:t>
            </a:r>
            <a:r>
              <a:rPr lang="pt-BR" sz="1200" b="0" i="0" dirty="0" smtClean="0"/>
              <a:t>mybinder.org/v2/gh/zz4fap/t320_aprendizado_de_maquina/main?filepath=notebooks%2Fclassificação%2F</a:t>
            </a:r>
            <a:r>
              <a:rPr lang="pt-BR" sz="1200" b="0" i="0" kern="1200" dirty="0" smtClean="0">
                <a:solidFill>
                  <a:schemeClr val="tx1"/>
                </a:solidFill>
                <a:effectLst/>
                <a:latin typeface="+mn-lt"/>
                <a:ea typeface="+mn-ea"/>
                <a:cs typeface="+mn-cs"/>
              </a:rPr>
              <a:t>encontrando_pesos_da_função_discriminante.ipynb</a:t>
            </a:r>
            <a:endParaRPr lang="pt-BR" sz="1200" b="0" i="0" dirty="0" smtClean="0"/>
          </a:p>
          <a:p>
            <a:pPr marL="0" lvl="0" indent="0" algn="l" rtl="0">
              <a:spcBef>
                <a:spcPts val="0"/>
              </a:spcBef>
              <a:spcAft>
                <a:spcPts val="0"/>
              </a:spcAft>
              <a:buNone/>
            </a:pPr>
            <a:endParaRPr lang="pt-BR" sz="1200" dirty="0" smtClean="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r>
              <a:rPr lang="pt-BR" sz="1200" dirty="0" smtClean="0">
                <a:solidFill>
                  <a:srgbClr val="222222"/>
                </a:solidFill>
                <a:highlight>
                  <a:srgbClr val="FFFFFF"/>
                </a:highlight>
                <a:latin typeface="Arial"/>
                <a:ea typeface="Arial"/>
                <a:cs typeface="Arial"/>
                <a:sym typeface="Arial"/>
              </a:rPr>
              <a:t>Colab: </a:t>
            </a:r>
            <a:r>
              <a:rPr lang="pt-BR" sz="1200" dirty="0" smtClean="0"/>
              <a:t>https://colab.research.google.com/github/zz4fap/t320_aprendizado_de_maquina/blob/main/notebooks/</a:t>
            </a:r>
            <a:r>
              <a:rPr lang="pt-BR" sz="1200" b="0" i="0" dirty="0" smtClean="0"/>
              <a:t>classificação</a:t>
            </a:r>
            <a:r>
              <a:rPr lang="pt-BR" sz="1200" dirty="0" smtClean="0"/>
              <a:t>/</a:t>
            </a:r>
            <a:r>
              <a:rPr lang="pt-BR" sz="1200" b="0" i="0" kern="1200" dirty="0" smtClean="0">
                <a:solidFill>
                  <a:schemeClr val="tx1"/>
                </a:solidFill>
                <a:effectLst/>
                <a:latin typeface="+mn-lt"/>
                <a:ea typeface="+mn-ea"/>
                <a:cs typeface="+mn-cs"/>
              </a:rPr>
              <a:t>encontrando_pesos_da_função_discriminante.ipynb</a:t>
            </a:r>
            <a:endParaRPr lang="pt-BR" sz="1200" dirty="0" smtClean="0">
              <a:solidFill>
                <a:srgbClr val="222222"/>
              </a:solidFill>
              <a:highlight>
                <a:srgbClr val="FFFFFF"/>
              </a:highlight>
              <a:latin typeface="Arial"/>
              <a:ea typeface="Arial"/>
              <a:cs typeface="Arial"/>
              <a:sym typeface="Arial"/>
            </a:endParaRP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473433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objetivo do treinamento do classificador softmax é ter um modelo que estima uma alta probabilidade para a classe-alvo (e consequentemente uma baixa probabilidade para as outras classes).</a:t>
            </a:r>
          </a:p>
          <a:p>
            <a:endParaRPr lang="pt-BR" dirty="0" smtClean="0"/>
          </a:p>
          <a:p>
            <a:r>
              <a:rPr lang="pt-BR" dirty="0" smtClean="0"/>
              <a:t>A</a:t>
            </a:r>
            <a:r>
              <a:rPr lang="pt-BR" baseline="0" dirty="0" smtClean="0"/>
              <a:t> classe</a:t>
            </a:r>
            <a:r>
              <a:rPr lang="pt-BR" dirty="0" smtClean="0"/>
              <a:t> LogisticRegression da biblioteca Scikit-Learn usa a estratégia um-contra-todos por padrão quando você o treina com dados pertencentrs a mais de duas classes, mas você pode definir o parâmetro </a:t>
            </a:r>
            <a:r>
              <a:rPr lang="pt-BR" b="1" dirty="0" smtClean="0"/>
              <a:t>mult_class</a:t>
            </a:r>
            <a:r>
              <a:rPr lang="pt-BR" dirty="0" smtClean="0"/>
              <a:t> como "</a:t>
            </a:r>
            <a:r>
              <a:rPr lang="pt-BR" i="1" dirty="0" smtClean="0"/>
              <a:t>multinomial</a:t>
            </a:r>
            <a:r>
              <a:rPr lang="pt-BR" dirty="0" smtClean="0"/>
              <a:t>" para alternar para regressão Softmax. Você também deve especificar um </a:t>
            </a:r>
            <a:r>
              <a:rPr lang="pt-BR" b="1" dirty="0" smtClean="0"/>
              <a:t>solver</a:t>
            </a:r>
            <a:r>
              <a:rPr lang="pt-BR" dirty="0" smtClean="0"/>
              <a:t> que suporte a regressão Softmax, como o </a:t>
            </a:r>
            <a:r>
              <a:rPr lang="pt-BR" b="1" dirty="0" smtClean="0"/>
              <a:t>solver</a:t>
            </a:r>
            <a:r>
              <a:rPr lang="pt-BR" dirty="0" smtClean="0"/>
              <a:t> "lbfgs" (consulte a documentação do Scikit-Learn para obter mais detalhes). Ele também aplica regularização L2 por padrão, a qual você pode controlar usando o parâmetro </a:t>
            </a:r>
            <a:r>
              <a:rPr lang="pt-BR" b="1" dirty="0" smtClean="0"/>
              <a:t>C</a:t>
            </a:r>
            <a:r>
              <a:rPr lang="pt-BR" dirty="0" smtClean="0"/>
              <a:t>.</a:t>
            </a:r>
          </a:p>
          <a:p>
            <a:endParaRPr lang="pt-BR" dirty="0" smtClean="0"/>
          </a:p>
          <a:p>
            <a:r>
              <a:rPr lang="pt-BR" dirty="0" smtClean="0"/>
              <a:t>Referência:</a:t>
            </a:r>
          </a:p>
          <a:p>
            <a:r>
              <a:rPr lang="pt-BR" dirty="0" smtClean="0"/>
              <a:t>[1] http://deeplearning.stanford.edu/tutorial/supervised/SoftmaxRegression/</a:t>
            </a:r>
          </a:p>
          <a:p>
            <a:r>
              <a:rPr lang="pt-BR" dirty="0" smtClean="0"/>
              <a:t>[2] http://rasbt.github.io/mlxtend/user_guide/classifier/SoftmaxRegression/</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74</a:t>
            </a:fld>
            <a:endParaRPr lang="pt-BR"/>
          </a:p>
        </p:txBody>
      </p:sp>
    </p:spTree>
    <p:extLst>
      <p:ext uri="{BB962C8B-B14F-4D97-AF65-F5344CB8AC3E}">
        <p14:creationId xmlns:p14="http://schemas.microsoft.com/office/powerpoint/2010/main" val="30030791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MultiClassDigitClassification. ipynb</a:t>
            </a:r>
          </a:p>
          <a:p>
            <a:endParaRPr lang="pt-BR" dirty="0" smtClean="0"/>
          </a:p>
          <a:p>
            <a:r>
              <a:rPr lang="pt-BR" dirty="0" smtClean="0"/>
              <a:t>A</a:t>
            </a:r>
            <a:r>
              <a:rPr lang="pt-BR" baseline="0" dirty="0" smtClean="0"/>
              <a:t> classe</a:t>
            </a:r>
            <a:r>
              <a:rPr lang="pt-BR" dirty="0" smtClean="0"/>
              <a:t> LogisticRegression do ScikitLearn usa</a:t>
            </a:r>
            <a:r>
              <a:rPr lang="pt-BR" baseline="0" dirty="0" smtClean="0"/>
              <a:t> a abordagem</a:t>
            </a:r>
            <a:r>
              <a:rPr lang="pt-BR" dirty="0" smtClean="0"/>
              <a:t> um-contra-todos por padrão quando você o treina com conjuntos com mais de duas classes, mas você pode definir o hiperparâmetro </a:t>
            </a:r>
            <a:r>
              <a:rPr lang="pt-BR" b="1" i="1" dirty="0" smtClean="0"/>
              <a:t>multi_class</a:t>
            </a:r>
            <a:r>
              <a:rPr lang="pt-BR" dirty="0" smtClean="0"/>
              <a:t> como "</a:t>
            </a:r>
            <a:r>
              <a:rPr lang="pt-BR" b="1" i="1" dirty="0" smtClean="0"/>
              <a:t>multinomial</a:t>
            </a:r>
            <a:r>
              <a:rPr lang="pt-BR" dirty="0" smtClean="0"/>
              <a:t>" para alternar para Regressão Softmax. Você também deve especificar um solver que suporte a Regressão Softmax, como por exemplo o solver "lbfgs" (consulte a documentação do Scikit-Learn para obter mais detalhes). A</a:t>
            </a:r>
            <a:r>
              <a:rPr lang="pt-BR" baseline="0" dirty="0" smtClean="0"/>
              <a:t> classe</a:t>
            </a:r>
            <a:r>
              <a:rPr lang="pt-BR" dirty="0" smtClean="0"/>
              <a:t> LogisticRegression também aplica a regularização L2 por padrão, que você pode controlar usando o hiperparâmetro </a:t>
            </a:r>
            <a:r>
              <a:rPr lang="pt-BR" b="1" i="1" dirty="0" smtClean="0"/>
              <a:t>C</a:t>
            </a:r>
            <a:r>
              <a:rPr lang="pt-BR" b="0" i="0" dirty="0" smtClean="0"/>
              <a:t>.</a:t>
            </a:r>
          </a:p>
          <a:p>
            <a:endParaRPr lang="pt-BR" b="0" i="0" dirty="0" smtClean="0"/>
          </a:p>
          <a:p>
            <a:r>
              <a:rPr lang="pt-BR" sz="1200" b="0" i="0" kern="1200" dirty="0" smtClean="0">
                <a:solidFill>
                  <a:schemeClr val="tx1"/>
                </a:solidFill>
                <a:effectLst/>
                <a:latin typeface="+mn-lt"/>
                <a:ea typeface="+mn-ea"/>
                <a:cs typeface="+mn-cs"/>
              </a:rPr>
              <a:t>Limited-memory BFGS (L-BFGS): é um método de segunda ordem, pois utiliza estimativas da matriz Hessiana,</a:t>
            </a:r>
            <a:r>
              <a:rPr lang="pt-BR" sz="1200" b="0" i="0" kern="1200" baseline="0" dirty="0" smtClean="0">
                <a:solidFill>
                  <a:schemeClr val="tx1"/>
                </a:solidFill>
                <a:effectLst/>
                <a:latin typeface="+mn-lt"/>
                <a:ea typeface="+mn-ea"/>
                <a:cs typeface="+mn-cs"/>
              </a:rPr>
              <a:t> ou seja, a derivada parcial de segunda ordem da função de erro, para encontrar os pontos de mínimo da função de erro.</a:t>
            </a:r>
            <a:endParaRPr lang="pt-BR" b="0" i="0" dirty="0"/>
          </a:p>
        </p:txBody>
      </p:sp>
      <p:sp>
        <p:nvSpPr>
          <p:cNvPr id="4" name="Slide Number Placeholder 3"/>
          <p:cNvSpPr>
            <a:spLocks noGrp="1"/>
          </p:cNvSpPr>
          <p:nvPr>
            <p:ph type="sldNum" sz="quarter" idx="10"/>
          </p:nvPr>
        </p:nvSpPr>
        <p:spPr/>
        <p:txBody>
          <a:bodyPr/>
          <a:lstStyle/>
          <a:p>
            <a:fld id="{F430A2A4-8C14-4B1A-AD48-7B6401078BF7}" type="slidenum">
              <a:rPr lang="pt-BR" smtClean="0"/>
              <a:t>75</a:t>
            </a:fld>
            <a:endParaRPr lang="pt-BR"/>
          </a:p>
        </p:txBody>
      </p:sp>
    </p:spTree>
    <p:extLst>
      <p:ext uri="{BB962C8B-B14F-4D97-AF65-F5344CB8AC3E}">
        <p14:creationId xmlns:p14="http://schemas.microsoft.com/office/powerpoint/2010/main" val="21447940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Cada linha da matriz representa os</a:t>
            </a:r>
            <a:r>
              <a:rPr lang="pt-BR" baseline="0" dirty="0" smtClean="0"/>
              <a:t> exemplos que foram classificados como pertencentes a uma dada </a:t>
            </a:r>
            <a:r>
              <a:rPr lang="pt-BR" dirty="0" smtClean="0"/>
              <a:t>classe, enquanto cada coluna representa os exemplos</a:t>
            </a:r>
            <a:r>
              <a:rPr lang="pt-BR" baseline="0" dirty="0" smtClean="0"/>
              <a:t> realmente pertencentes a </a:t>
            </a:r>
            <a:r>
              <a:rPr lang="pt-BR" dirty="0" smtClean="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nome, matriz de confusão, deriva do fato de tornar fácil verificar se o classificador está confundindo classes (ou seja, geralmente rotulando incorretamente uma como a outra).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79</a:t>
            </a:fld>
            <a:endParaRPr lang="pt-BR"/>
          </a:p>
        </p:txBody>
      </p:sp>
    </p:spTree>
    <p:extLst>
      <p:ext uri="{BB962C8B-B14F-4D97-AF65-F5344CB8AC3E}">
        <p14:creationId xmlns:p14="http://schemas.microsoft.com/office/powerpoint/2010/main" val="2282856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82</a:t>
            </a:fld>
            <a:endParaRPr lang="pt-BR"/>
          </a:p>
        </p:txBody>
      </p:sp>
    </p:spTree>
    <p:extLst>
      <p:ext uri="{BB962C8B-B14F-4D97-AF65-F5344CB8AC3E}">
        <p14:creationId xmlns:p14="http://schemas.microsoft.com/office/powerpoint/2010/main" val="38208205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o caso multi-classes, a </a:t>
            </a:r>
            <a:r>
              <a:rPr lang="pt-BR" b="1" i="1" dirty="0" smtClean="0"/>
              <a:t>acurácia global </a:t>
            </a:r>
            <a:r>
              <a:rPr lang="pt-BR" dirty="0" smtClean="0"/>
              <a:t>é obtida a partir das informações presentes na diagonal principal da </a:t>
            </a:r>
            <a:r>
              <a:rPr lang="pt-BR" b="1" i="1" dirty="0" smtClean="0"/>
              <a:t>matriz de confusão</a:t>
            </a:r>
            <a:r>
              <a:rPr lang="pt-BR"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Precision-Recall is a useful measure of success of prediction when the classes are very imbalanced.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85</a:t>
            </a:fld>
            <a:endParaRPr lang="pt-BR"/>
          </a:p>
        </p:txBody>
      </p:sp>
    </p:spTree>
    <p:extLst>
      <p:ext uri="{BB962C8B-B14F-4D97-AF65-F5344CB8AC3E}">
        <p14:creationId xmlns:p14="http://schemas.microsoft.com/office/powerpoint/2010/main" val="1386008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a:t>
            </a:r>
            <a:r>
              <a:rPr lang="pt-BR" baseline="0" dirty="0" smtClean="0"/>
              <a:t> pontuação-F1 </a:t>
            </a:r>
            <a:r>
              <a:rPr lang="pt-BR" dirty="0" smtClean="0"/>
              <a:t>é a </a:t>
            </a:r>
            <a:r>
              <a:rPr lang="pt-BR" b="1" i="1" dirty="0" smtClean="0"/>
              <a:t>média harmônica </a:t>
            </a:r>
            <a:r>
              <a:rPr lang="pt-BR" dirty="0" smtClean="0"/>
              <a:t>entre </a:t>
            </a:r>
            <a:r>
              <a:rPr lang="pt-BR" b="1" i="1" dirty="0" smtClean="0"/>
              <a:t>precisão</a:t>
            </a:r>
            <a:r>
              <a:rPr lang="pt-BR" dirty="0" smtClean="0"/>
              <a:t> e </a:t>
            </a:r>
            <a:r>
              <a:rPr lang="pt-BR" b="1" i="1" dirty="0" smtClean="0"/>
              <a:t>recall</a:t>
            </a:r>
            <a:r>
              <a:rPr lang="pt-BR" dirty="0" smtClean="0"/>
              <a:t>. Enquanto a </a:t>
            </a:r>
            <a:r>
              <a:rPr lang="pt-BR" b="1" i="1" dirty="0" smtClean="0"/>
              <a:t>média aritmética </a:t>
            </a:r>
            <a:r>
              <a:rPr lang="pt-BR" dirty="0" smtClean="0"/>
              <a:t>trata todos os valores igualmente, a </a:t>
            </a:r>
            <a:r>
              <a:rPr lang="pt-BR" b="1" i="1" dirty="0" smtClean="0"/>
              <a:t>média harmônica </a:t>
            </a:r>
            <a:r>
              <a:rPr lang="pt-BR" dirty="0" smtClean="0"/>
              <a:t>atribui muito mais peso aos valores pequenos. Como resultado, o classificador só obterá uma pontuação-F1 alta se as medidas </a:t>
            </a:r>
            <a:r>
              <a:rPr lang="pt-BR" b="1" i="1" dirty="0" smtClean="0"/>
              <a:t>recall</a:t>
            </a:r>
            <a:r>
              <a:rPr lang="pt-BR" baseline="0" dirty="0" smtClean="0"/>
              <a:t> </a:t>
            </a:r>
            <a:r>
              <a:rPr lang="pt-BR" dirty="0" smtClean="0"/>
              <a:t>e </a:t>
            </a:r>
            <a:r>
              <a:rPr lang="pt-BR" b="1" i="1" dirty="0" smtClean="0"/>
              <a:t>precisão</a:t>
            </a:r>
            <a:r>
              <a:rPr lang="pt-BR" dirty="0" smtClean="0"/>
              <a:t> forem altas.</a:t>
            </a:r>
          </a:p>
          <a:p>
            <a:endParaRPr lang="pt-BR" dirty="0" smtClean="0"/>
          </a:p>
          <a:p>
            <a:r>
              <a:rPr lang="pt-BR" dirty="0" smtClean="0"/>
              <a:t>A pontuação-F1 favorece classificadores que têm </a:t>
            </a:r>
            <a:r>
              <a:rPr lang="pt-BR" b="1" i="1" dirty="0" smtClean="0"/>
              <a:t>precisão</a:t>
            </a:r>
            <a:r>
              <a:rPr lang="pt-BR" dirty="0" smtClean="0"/>
              <a:t> e </a:t>
            </a:r>
            <a:r>
              <a:rPr lang="pt-BR" b="1" i="1" dirty="0" smtClean="0"/>
              <a:t>recall</a:t>
            </a:r>
            <a:r>
              <a:rPr lang="pt-BR" dirty="0" smtClean="0"/>
              <a:t> semelhantes.</a:t>
            </a:r>
          </a:p>
          <a:p>
            <a:endParaRPr lang="pt-BR" dirty="0" smtClean="0"/>
          </a:p>
          <a:p>
            <a:r>
              <a:rPr lang="pt-BR" dirty="0" smtClean="0"/>
              <a:t>Aumentar a </a:t>
            </a:r>
            <a:r>
              <a:rPr lang="pt-BR" b="1" i="1" dirty="0" smtClean="0"/>
              <a:t>precisão</a:t>
            </a:r>
            <a:r>
              <a:rPr lang="pt-BR" dirty="0" smtClean="0"/>
              <a:t> reduz o</a:t>
            </a:r>
            <a:r>
              <a:rPr lang="pt-BR" baseline="0" dirty="0" smtClean="0"/>
              <a:t> </a:t>
            </a:r>
            <a:r>
              <a:rPr lang="pt-BR" b="1" i="1" baseline="0" dirty="0" smtClean="0"/>
              <a:t>recall</a:t>
            </a:r>
            <a:r>
              <a:rPr lang="pt-BR" baseline="0" dirty="0" smtClean="0"/>
              <a:t> </a:t>
            </a:r>
            <a:r>
              <a:rPr lang="pt-BR" dirty="0" smtClean="0"/>
              <a:t>e vice-versa. Isso é chamado de balanço (tradeoff) de precisão/recall.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86</a:t>
            </a:fld>
            <a:endParaRPr lang="pt-BR"/>
          </a:p>
        </p:txBody>
      </p:sp>
    </p:spTree>
    <p:extLst>
      <p:ext uri="{BB962C8B-B14F-4D97-AF65-F5344CB8AC3E}">
        <p14:creationId xmlns:p14="http://schemas.microsoft.com/office/powerpoint/2010/main" val="2555861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Em estatística, uma característica operacional do receptor (ROC), ou curva ROC, é um gráfico que ilustra o desempenho de um classificador binário. A curva é criada plotando a taxa de verdadeiro</a:t>
            </a:r>
            <a:r>
              <a:rPr lang="pt-BR" baseline="0" dirty="0" smtClean="0"/>
              <a:t> </a:t>
            </a:r>
            <a:r>
              <a:rPr lang="pt-BR" dirty="0" smtClean="0"/>
              <a:t>positivo</a:t>
            </a:r>
            <a:r>
              <a:rPr lang="pt-BR" baseline="0" dirty="0" smtClean="0"/>
              <a:t> </a:t>
            </a:r>
            <a:r>
              <a:rPr lang="pt-BR" dirty="0" smtClean="0"/>
              <a:t>(recall) contra a taxa de falsos</a:t>
            </a:r>
            <a:r>
              <a:rPr lang="pt-BR" baseline="0" dirty="0" smtClean="0"/>
              <a:t> </a:t>
            </a:r>
            <a:r>
              <a:rPr lang="pt-BR" dirty="0" smtClean="0"/>
              <a:t>positivos (especificidade) em várias configurações de limite.</a:t>
            </a:r>
          </a:p>
          <a:p>
            <a:endParaRPr lang="pt-BR" dirty="0" smtClean="0"/>
          </a:p>
          <a:p>
            <a:r>
              <a:rPr lang="pt-BR" dirty="0" smtClean="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smtClean="0"/>
              <a:t> de </a:t>
            </a:r>
            <a:r>
              <a:rPr lang="pt-BR" dirty="0" smtClean="0"/>
              <a:t>moedas.</a:t>
            </a:r>
          </a:p>
          <a:p>
            <a:endParaRPr lang="pt-BR" dirty="0" smtClean="0"/>
          </a:p>
          <a:p>
            <a:r>
              <a:rPr lang="pt-BR" dirty="0" smtClean="0"/>
              <a:t>Referência:</a:t>
            </a:r>
          </a:p>
          <a:p>
            <a:r>
              <a:rPr lang="pt-BR" i="0" u="none" dirty="0" smtClean="0">
                <a:hlinkClick r:id="rId3"/>
              </a:rPr>
              <a:t>[1] </a:t>
            </a:r>
            <a:r>
              <a:rPr lang="pt-BR" dirty="0" smtClean="0">
                <a:hlinkClick r:id="rId3"/>
              </a:rPr>
              <a:t>https://joparga3.github.io/standford_logistic_regression/#what-is-logistic-regression</a:t>
            </a:r>
            <a:endParaRPr lang="pt-BR" dirty="0" smtClean="0"/>
          </a:p>
          <a:p>
            <a:r>
              <a:rPr lang="pt-BR" dirty="0" smtClean="0"/>
              <a:t>[2] https://www.datasciencecentral.com/profiles/blogs/roc-curve-explained-in-one-picture</a:t>
            </a:r>
          </a:p>
          <a:p>
            <a:r>
              <a:rPr lang="pt-BR" dirty="0" smtClean="0"/>
              <a:t>[3] https://en.wikipedia.org/wiki/Receiver_operating_characteristic</a:t>
            </a:r>
          </a:p>
          <a:p>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87</a:t>
            </a:fld>
            <a:endParaRPr lang="pt-BR"/>
          </a:p>
        </p:txBody>
      </p:sp>
    </p:spTree>
    <p:extLst>
      <p:ext uri="{BB962C8B-B14F-4D97-AF65-F5344CB8AC3E}">
        <p14:creationId xmlns:p14="http://schemas.microsoft.com/office/powerpoint/2010/main" val="39485662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a:t>
            </a:r>
            <a:r>
              <a:rPr lang="pt-BR" baseline="0" dirty="0" smtClean="0"/>
              <a:t> </a:t>
            </a:r>
            <a:r>
              <a:rPr lang="pt-BR" dirty="0" smtClean="0"/>
              <a:t>https://colab.research.google.com/github/zz4fap/t320_aprendizado_de_maquina/blob/main/notebooks/classificação/classification_metrics.ipynb</a:t>
            </a:r>
            <a:endParaRPr lang="pt-BR" b="1" dirty="0" smtClean="0"/>
          </a:p>
          <a:p>
            <a:endParaRPr lang="pt-BR" dirty="0" smtClean="0"/>
          </a:p>
          <a:p>
            <a:r>
              <a:rPr lang="pt-BR" dirty="0" smtClean="0"/>
              <a:t>A área sob a curva ROC é uma medida da qualidade do classificador.</a:t>
            </a:r>
          </a:p>
          <a:p>
            <a:endParaRPr lang="pt-BR" dirty="0" smtClean="0"/>
          </a:p>
          <a:p>
            <a:r>
              <a:rPr lang="pt-BR" dirty="0" smtClean="0"/>
              <a:t>Referência:</a:t>
            </a:r>
          </a:p>
          <a:p>
            <a:r>
              <a:rPr lang="pt-BR" smtClean="0"/>
              <a:t>[1] https://datascience.stackexchange.com/questions/65839/macro-average-and-weighted-average-meaning-in-classification-report</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89</a:t>
            </a:fld>
            <a:endParaRPr lang="pt-BR"/>
          </a:p>
        </p:txBody>
      </p:sp>
    </p:spTree>
    <p:extLst>
      <p:ext uri="{BB962C8B-B14F-4D97-AF65-F5344CB8AC3E}">
        <p14:creationId xmlns:p14="http://schemas.microsoft.com/office/powerpoint/2010/main" val="35339909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ClassificationMetrics.ipynb</a:t>
            </a:r>
          </a:p>
        </p:txBody>
      </p:sp>
      <p:sp>
        <p:nvSpPr>
          <p:cNvPr id="4" name="Slide Number Placeholder 3"/>
          <p:cNvSpPr>
            <a:spLocks noGrp="1"/>
          </p:cNvSpPr>
          <p:nvPr>
            <p:ph type="sldNum" sz="quarter" idx="10"/>
          </p:nvPr>
        </p:nvSpPr>
        <p:spPr/>
        <p:txBody>
          <a:bodyPr/>
          <a:lstStyle/>
          <a:p>
            <a:fld id="{F430A2A4-8C14-4B1A-AD48-7B6401078BF7}" type="slidenum">
              <a:rPr lang="pt-BR" smtClean="0"/>
              <a:t>90</a:t>
            </a:fld>
            <a:endParaRPr lang="pt-BR"/>
          </a:p>
        </p:txBody>
      </p:sp>
    </p:spTree>
    <p:extLst>
      <p:ext uri="{BB962C8B-B14F-4D97-AF65-F5344CB8AC3E}">
        <p14:creationId xmlns:p14="http://schemas.microsoft.com/office/powerpoint/2010/main" val="1918916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O termo </a:t>
                </a:r>
                <a14:m>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é chamado de </a:t>
                </a:r>
                <a:r>
                  <a:rPr lang="pt-BR" b="1" i="1" dirty="0" smtClean="0"/>
                  <a:t>probabilidade a posteriori</a:t>
                </a:r>
                <a:endParaRPr lang="pt-BR" b="1" i="1" dirty="0"/>
              </a:p>
            </p:txBody>
          </p:sp>
        </mc:Choice>
        <mc:Fallback xmlns="">
          <p:sp>
            <p:nvSpPr>
              <p:cNvPr id="3" name="Notes Placeholder 2"/>
              <p:cNvSpPr>
                <a:spLocks noGrp="1"/>
              </p:cNvSpPr>
              <p:nvPr>
                <p:ph type="body" idx="1"/>
              </p:nvPr>
            </p:nvSpPr>
            <p:spPr/>
            <p:txBody>
              <a:bodyPr/>
              <a:lstStyle/>
              <a:p>
                <a:r>
                  <a:rPr lang="pt-BR" dirty="0" smtClean="0"/>
                  <a:t>O termo </a:t>
                </a:r>
                <a:r>
                  <a:rPr lang="pt-BR" i="0" smtClean="0">
                    <a:latin typeface="Cambria Math" panose="02040503050406030204" pitchFamily="18" charset="0"/>
                  </a:rPr>
                  <a:t>𝑃</a:t>
                </a:r>
                <a:r>
                  <a:rPr lang="pt-BR" i="0">
                    <a:latin typeface="Cambria Math" panose="02040503050406030204" pitchFamily="18" charset="0"/>
                  </a:rPr>
                  <a:t>(𝐶_𝑖 |</a:t>
                </a:r>
                <a:r>
                  <a:rPr lang="pt-BR" b="1" i="0">
                    <a:latin typeface="Cambria Math" panose="02040503050406030204" pitchFamily="18" charset="0"/>
                  </a:rPr>
                  <a:t>𝒙)</a:t>
                </a:r>
                <a:r>
                  <a:rPr lang="pt-BR" dirty="0" smtClean="0"/>
                  <a:t> é chamado de </a:t>
                </a:r>
                <a:r>
                  <a:rPr lang="pt-BR" b="1" i="1" dirty="0" smtClean="0"/>
                  <a:t>probabilidade a posteriori</a:t>
                </a:r>
                <a:endParaRPr lang="pt-BR" b="1" i="1"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147530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60531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Podemos concluir que se o resultado do teste do indivíduo for positivo, ele possui aproximadamente 43% (0.429) de chance de ter a doença</a:t>
            </a:r>
            <a:r>
              <a:rPr lang="pt-BR" sz="1200" b="0" i="0" kern="1200" baseline="0" dirty="0" smtClean="0">
                <a:solidFill>
                  <a:schemeClr val="tx1"/>
                </a:solidFill>
                <a:effectLst/>
                <a:latin typeface="+mn-lt"/>
                <a:ea typeface="+mn-ea"/>
                <a:cs typeface="+mn-cs"/>
              </a:rPr>
              <a:t> e que a chance dele não ter a doença mesmo tendo um teste positivo é de aproximadamente 57% (0.571).</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450786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nome naive (ingênuo em português) é usado porque assume que os atributos do modelo são independentes uns dos outros. Ou seja, a alteração do valor de um atributo, não influencia diretamente ou altera o valor de qualquer um dos outros atributos usados no algoritmo.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 independência</a:t>
            </a:r>
            <a:r>
              <a:rPr lang="pt-BR" sz="1200" b="0" i="0" kern="1200" baseline="0" dirty="0" smtClean="0">
                <a:solidFill>
                  <a:schemeClr val="tx1"/>
                </a:solidFill>
                <a:effectLst/>
                <a:latin typeface="+mn-lt"/>
                <a:ea typeface="+mn-ea"/>
                <a:cs typeface="+mn-cs"/>
              </a:rPr>
              <a:t> dos atributos </a:t>
            </a:r>
            <a:r>
              <a:rPr lang="pt-BR" sz="1200" b="0" i="0" kern="1200" dirty="0" smtClean="0">
                <a:solidFill>
                  <a:schemeClr val="tx1"/>
                </a:solidFill>
                <a:effectLst/>
                <a:latin typeface="+mn-lt"/>
                <a:ea typeface="+mn-ea"/>
                <a:cs typeface="+mn-cs"/>
              </a:rPr>
              <a:t>geralmente não é verdadeira em problemas do mundo real, onde os atributos podem ter relacionamentos complexos.</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Teoria</a:t>
            </a:r>
            <a:r>
              <a:rPr lang="pt-BR" baseline="0" dirty="0" smtClean="0"/>
              <a:t> é</a:t>
            </a:r>
            <a:r>
              <a:rPr lang="pt-BR" dirty="0" smtClean="0"/>
              <a:t> baseada nos trabalhos do Reverendo Thomas Bayes (1702 a 1761).</a:t>
            </a:r>
          </a:p>
          <a:p>
            <a:endParaRPr lang="pt-BR" dirty="0" smtClean="0"/>
          </a:p>
          <a:p>
            <a:r>
              <a:rPr lang="pt-BR" dirty="0" smtClean="0"/>
              <a:t>Embora a independencia dos atributos possa parecer uma suposição</a:t>
            </a:r>
            <a:r>
              <a:rPr lang="pt-BR" baseline="0" dirty="0" smtClean="0"/>
              <a:t> </a:t>
            </a:r>
            <a:r>
              <a:rPr lang="pt-BR" dirty="0" smtClean="0"/>
              <a:t>excessivamente simplista (ingênua) em relação</a:t>
            </a:r>
            <a:r>
              <a:rPr lang="pt-BR" baseline="0" dirty="0" smtClean="0"/>
              <a:t> </a:t>
            </a:r>
            <a:r>
              <a:rPr lang="pt-BR" dirty="0" smtClean="0"/>
              <a:t>aos dados, na prática, o classificador naive Bayes é competitivo com técnicas mais sofisticadas e possui suporte teórico para sua eficácia [1].</a:t>
            </a:r>
          </a:p>
          <a:p>
            <a:endParaRPr lang="pt-BR" dirty="0" smtClean="0"/>
          </a:p>
          <a:p>
            <a:r>
              <a:rPr lang="pt-BR" dirty="0" smtClean="0"/>
              <a:t>As aplicações típicas incluem filtragem de spam [2], classificação de documentos, previsão de sentimentos [3], etc. </a:t>
            </a:r>
          </a:p>
          <a:p>
            <a:endParaRPr lang="pt-BR" dirty="0" smtClean="0"/>
          </a:p>
          <a:p>
            <a:r>
              <a:rPr lang="pt-BR" sz="1200" b="1" i="0" kern="1200" dirty="0" smtClean="0">
                <a:solidFill>
                  <a:schemeClr val="tx1"/>
                </a:solidFill>
                <a:effectLst/>
                <a:latin typeface="+mn-lt"/>
                <a:ea typeface="+mn-ea"/>
                <a:cs typeface="+mn-cs"/>
              </a:rPr>
              <a:t>Classificação de textos/Filtragem de spam/Análise de sentimento:</a:t>
            </a:r>
            <a:r>
              <a:rPr lang="pt-BR" sz="1200" b="0" i="0" kern="1200" dirty="0" smtClean="0">
                <a:solidFill>
                  <a:schemeClr val="tx1"/>
                </a:solidFill>
                <a:effectLst/>
                <a:latin typeface="+mn-lt"/>
                <a:ea typeface="+mn-ea"/>
                <a:cs typeface="+mn-cs"/>
              </a:rPr>
              <a:t> classificadores Naive Bayes utilizados principalmente em classificação de textos (devido a um melhor resultado em problemas de classes múltiplas e regra de independência) têm maior taxa de sucesso em comparação com outros algoritmos. Como resultado, é amplamente utilizado na filtragem de spam (identificar spam) e Análise de Sentimento (em análise de mídia social, para identificar sentimentos positivos e negativos dos clientes,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identificar se o usuário está feliz ou triste ao publicar determinado texto)</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References</a:t>
            </a:r>
            <a:r>
              <a:rPr lang="pt-BR" sz="1200" b="0" i="0"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[1]</a:t>
            </a:r>
            <a:r>
              <a:rPr lang="pt-BR"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Zhang, H. (2004). The Optimality of Naive Bayes. </a:t>
            </a:r>
            <a:r>
              <a:rPr lang="en-US" sz="1200" b="0" i="1" kern="1200" dirty="0" smtClean="0">
                <a:solidFill>
                  <a:schemeClr val="tx1"/>
                </a:solidFill>
                <a:effectLst/>
                <a:latin typeface="+mn-lt"/>
                <a:ea typeface="+mn-ea"/>
                <a:cs typeface="+mn-cs"/>
              </a:rPr>
              <a:t>American Association for Artificial Intelligence</a:t>
            </a:r>
            <a:r>
              <a:rPr lang="en-US" sz="1200" b="0" i="0" kern="1200" dirty="0" smtClean="0">
                <a:solidFill>
                  <a:schemeClr val="tx1"/>
                </a:solidFill>
                <a:effectLst/>
                <a:latin typeface="+mn-lt"/>
                <a:ea typeface="+mn-ea"/>
                <a:cs typeface="+mn-cs"/>
              </a:rPr>
              <a:t>, 1-6.</a:t>
            </a:r>
          </a:p>
          <a:p>
            <a:r>
              <a:rPr lang="en-US" sz="1200" b="0" i="0" kern="1200" dirty="0" smtClean="0">
                <a:solidFill>
                  <a:schemeClr val="tx1"/>
                </a:solidFill>
                <a:effectLst/>
                <a:latin typeface="+mn-lt"/>
                <a:ea typeface="+mn-ea"/>
                <a:cs typeface="+mn-cs"/>
              </a:rPr>
              <a:t>[2] </a:t>
            </a:r>
            <a:r>
              <a:rPr lang="en-US" sz="1200" b="0" i="0" kern="1200" dirty="0" err="1" smtClean="0">
                <a:solidFill>
                  <a:schemeClr val="tx1"/>
                </a:solidFill>
                <a:effectLst/>
                <a:latin typeface="+mn-lt"/>
                <a:ea typeface="+mn-ea"/>
                <a:cs typeface="+mn-cs"/>
              </a:rPr>
              <a:t>Samahi</a:t>
            </a:r>
            <a:r>
              <a:rPr lang="en-US" sz="1200" b="0" i="0" kern="1200" dirty="0" smtClean="0">
                <a:solidFill>
                  <a:schemeClr val="tx1"/>
                </a:solidFill>
                <a:effectLst/>
                <a:latin typeface="+mn-lt"/>
                <a:ea typeface="+mn-ea"/>
                <a:cs typeface="+mn-cs"/>
              </a:rPr>
              <a:t>, M. (1998). A Bayesian approach to filtering junk e-mail. </a:t>
            </a:r>
            <a:r>
              <a:rPr lang="en-US" sz="1200" b="0" i="1" kern="1200" dirty="0" smtClean="0">
                <a:solidFill>
                  <a:schemeClr val="tx1"/>
                </a:solidFill>
                <a:effectLst/>
                <a:latin typeface="+mn-lt"/>
                <a:ea typeface="+mn-ea"/>
                <a:cs typeface="+mn-cs"/>
              </a:rPr>
              <a:t>AAAI'98 Workshop on Learning for Text Categorization</a:t>
            </a:r>
            <a:r>
              <a:rPr lang="en-US" sz="1200" b="0" i="0" kern="1200" dirty="0" smtClean="0">
                <a:solidFill>
                  <a:schemeClr val="tx1"/>
                </a:solidFill>
                <a:effectLst/>
                <a:latin typeface="+mn-lt"/>
                <a:ea typeface="+mn-ea"/>
                <a:cs typeface="+mn-cs"/>
              </a:rPr>
              <a:t>, 1-8.</a:t>
            </a:r>
          </a:p>
          <a:p>
            <a:r>
              <a:rPr lang="en-US" sz="1200" b="0" i="0" kern="1200" dirty="0" smtClean="0">
                <a:solidFill>
                  <a:schemeClr val="tx1"/>
                </a:solidFill>
                <a:effectLst/>
                <a:latin typeface="+mn-lt"/>
                <a:ea typeface="+mn-ea"/>
                <a:cs typeface="+mn-cs"/>
              </a:rPr>
              <a:t>[3] </a:t>
            </a:r>
            <a:r>
              <a:rPr lang="en-US" sz="1200" b="0" i="0" kern="1200" dirty="0" err="1" smtClean="0">
                <a:solidFill>
                  <a:schemeClr val="tx1"/>
                </a:solidFill>
                <a:effectLst/>
                <a:latin typeface="+mn-lt"/>
                <a:ea typeface="+mn-ea"/>
                <a:cs typeface="+mn-cs"/>
              </a:rPr>
              <a:t>Choudhary</a:t>
            </a:r>
            <a:r>
              <a:rPr lang="en-US" sz="1200" b="0" i="0" kern="1200" dirty="0" smtClean="0">
                <a:solidFill>
                  <a:schemeClr val="tx1"/>
                </a:solidFill>
                <a:effectLst/>
                <a:latin typeface="+mn-lt"/>
                <a:ea typeface="+mn-ea"/>
                <a:cs typeface="+mn-cs"/>
              </a:rPr>
              <a:t>, V. (2013). Vocal Emotion Recognition Using Naive Bayes Classifier. </a:t>
            </a:r>
            <a:r>
              <a:rPr lang="en-US" sz="1200" b="0" i="1" kern="1200" dirty="0" smtClean="0">
                <a:solidFill>
                  <a:schemeClr val="tx1"/>
                </a:solidFill>
                <a:effectLst/>
                <a:latin typeface="+mn-lt"/>
                <a:ea typeface="+mn-ea"/>
                <a:cs typeface="+mn-cs"/>
              </a:rPr>
              <a:t>Procession of International Conference on Advances in Computer Science, AETACS</a:t>
            </a:r>
            <a:r>
              <a:rPr lang="en-US" sz="1200" b="0" i="0" kern="1200" dirty="0" smtClean="0">
                <a:solidFill>
                  <a:schemeClr val="tx1"/>
                </a:solidFill>
                <a:effectLst/>
                <a:latin typeface="+mn-lt"/>
                <a:ea typeface="+mn-ea"/>
                <a:cs typeface="+mn-cs"/>
              </a:rPr>
              <a:t>, 378-382.</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179735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07/10/2021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07/10/2021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07/10/2021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07/10/2021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07/10/2021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07/10/2021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07/10/2021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07/10/2021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07/10/2021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07/10/2021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07/10/2021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07/10/2021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1010.png"/><Relationship Id="rId4" Type="http://schemas.openxmlformats.org/officeDocument/2006/relationships/image" Target="../media/image1000.png"/></Relationships>
</file>

<file path=ppt/slides/_rels/slide101.xml.rels><?xml version="1.0" encoding="UTF-8" standalone="yes"?>
<Relationships xmlns="http://schemas.openxmlformats.org/package/2006/relationships"><Relationship Id="rId3" Type="http://schemas.openxmlformats.org/officeDocument/2006/relationships/image" Target="../media/image1050.png"/><Relationship Id="rId7" Type="http://schemas.openxmlformats.org/officeDocument/2006/relationships/image" Target="../media/image1090.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102.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image" Target="../media/image110.png"/><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10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11.png"/><Relationship Id="rId21"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image" Target="../media/image110.png"/><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34.png"/><Relationship Id="rId5" Type="http://schemas.openxmlformats.org/officeDocument/2006/relationships/image" Target="../media/image119.png"/><Relationship Id="rId15" Type="http://schemas.openxmlformats.org/officeDocument/2006/relationships/image" Target="../media/image138.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18.png"/><Relationship Id="rId9" Type="http://schemas.openxmlformats.org/officeDocument/2006/relationships/image" Target="../media/image132.png"/><Relationship Id="rId14" Type="http://schemas.openxmlformats.org/officeDocument/2006/relationships/image" Target="../media/image137.png"/></Relationships>
</file>

<file path=ppt/slides/_rels/slide10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18" Type="http://schemas.openxmlformats.org/officeDocument/2006/relationships/image" Target="../media/image158.png"/><Relationship Id="rId3" Type="http://schemas.openxmlformats.org/officeDocument/2006/relationships/image" Target="../media/image1110.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7.png"/><Relationship Id="rId2" Type="http://schemas.openxmlformats.org/officeDocument/2006/relationships/image" Target="../media/image1011.png"/><Relationship Id="rId16" Type="http://schemas.openxmlformats.org/officeDocument/2006/relationships/image" Target="../media/image156.png"/><Relationship Id="rId20"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10" Type="http://schemas.openxmlformats.org/officeDocument/2006/relationships/image" Target="../media/image150.png"/><Relationship Id="rId19" Type="http://schemas.openxmlformats.org/officeDocument/2006/relationships/image" Target="../media/image159.png"/><Relationship Id="rId4" Type="http://schemas.openxmlformats.org/officeDocument/2006/relationships/image" Target="../media/image1210.png"/><Relationship Id="rId9" Type="http://schemas.openxmlformats.org/officeDocument/2006/relationships/image" Target="../media/image149.png"/><Relationship Id="rId14" Type="http://schemas.openxmlformats.org/officeDocument/2006/relationships/image" Target="../media/image15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6.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10"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00.png"/><Relationship Id="rId4" Type="http://schemas.openxmlformats.org/officeDocument/2006/relationships/image" Target="../media/image2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27.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23.emf"/><Relationship Id="rId5" Type="http://schemas.openxmlformats.org/officeDocument/2006/relationships/image" Target="../media/image411.png"/><Relationship Id="rId10" Type="http://schemas.openxmlformats.org/officeDocument/2006/relationships/image" Target="../media/image22.emf"/><Relationship Id="rId4" Type="http://schemas.openxmlformats.org/officeDocument/2006/relationships/image" Target="../media/image400.png"/><Relationship Id="rId9"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2.emf"/></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51.png"/><Relationship Id="rId5" Type="http://schemas.openxmlformats.org/officeDocument/2006/relationships/image" Target="../media/image6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4.emf"/><Relationship Id="rId7" Type="http://schemas.openxmlformats.org/officeDocument/2006/relationships/image" Target="../media/image63.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4.png"/><Relationship Id="rId10" Type="http://schemas.openxmlformats.org/officeDocument/2006/relationships/image" Target="../media/image29.png"/><Relationship Id="rId9"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68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80.png"/><Relationship Id="rId3" Type="http://schemas.openxmlformats.org/officeDocument/2006/relationships/image" Target="../media/image730.png"/><Relationship Id="rId7" Type="http://schemas.openxmlformats.org/officeDocument/2006/relationships/image" Target="../media/image770.png"/><Relationship Id="rId2" Type="http://schemas.openxmlformats.org/officeDocument/2006/relationships/image" Target="../media/image720.png"/><Relationship Id="rId1" Type="http://schemas.openxmlformats.org/officeDocument/2006/relationships/slideLayout" Target="../slideLayouts/slideLayout2.xml"/><Relationship Id="rId6" Type="http://schemas.openxmlformats.org/officeDocument/2006/relationships/image" Target="../media/image760.png"/><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150.png"/></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png"/><Relationship Id="rId4" Type="http://schemas.openxmlformats.org/officeDocument/2006/relationships/image" Target="../media/image105.png"/></Relationships>
</file>

<file path=ppt/slides/_rels/slide9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30.png"/></Relationships>
</file>

<file path=ppt/slides/_rels/slide95.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image" Target="../media/image700.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96.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9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1.png"/><Relationship Id="rId2" Type="http://schemas.openxmlformats.org/officeDocument/2006/relationships/image" Target="../media/image10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Machine Learning:</a:t>
            </a:r>
            <a:r>
              <a:rPr lang="pt-BR" dirty="0"/>
              <a:t/>
            </a:r>
            <a:br>
              <a:rPr lang="pt-BR" dirty="0"/>
            </a:br>
            <a:r>
              <a:rPr lang="pt-BR" b="1" i="1" dirty="0" smtClean="0"/>
              <a:t>Classificação</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653"/>
            <a:ext cx="10515600" cy="1144303"/>
          </a:xfrm>
        </p:spPr>
        <p:txBody>
          <a:bodyPr/>
          <a:lstStyle/>
          <a:p>
            <a:r>
              <a:rPr lang="pt-BR" dirty="0" smtClean="0"/>
              <a:t>Funções discriminantes lineares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377011"/>
                <a:ext cx="8647386" cy="5438785"/>
              </a:xfrm>
            </p:spPr>
            <p:txBody>
              <a:bodyPr>
                <a:normAutofit fontScale="77500" lnSpcReduction="20000"/>
              </a:bodyPr>
              <a:lstStyle/>
              <a:p>
                <a:r>
                  <a:rPr lang="pt-BR" dirty="0" smtClean="0"/>
                  <a:t>Em geral, uma </a:t>
                </a:r>
                <a:r>
                  <a:rPr lang="pt-BR" b="1" i="1" dirty="0"/>
                  <a:t>função discriminante linear </a:t>
                </a:r>
                <a:r>
                  <a:rPr lang="pt-BR" dirty="0"/>
                  <a:t>pode ser escrita </a:t>
                </a:r>
                <a:r>
                  <a:rPr lang="pt-BR" dirty="0" smtClean="0"/>
                  <a:t>da seguinte forma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b="1" i="0" smtClean="0">
                          <a:latin typeface="Cambria Math" panose="02040503050406030204" pitchFamily="18" charset="0"/>
                        </a:rPr>
                        <m:t>,</m:t>
                      </m:r>
                    </m:oMath>
                  </m:oMathPara>
                </a14:m>
                <a:endParaRPr lang="pt-BR" dirty="0" smtClean="0"/>
              </a:p>
              <a:p>
                <a:pPr marL="0" indent="0">
                  <a:buNone/>
                </a:pPr>
                <a:r>
                  <a:rPr lang="pt-BR" dirty="0"/>
                  <a:t>q</a:t>
                </a:r>
                <a:r>
                  <a:rPr lang="pt-BR" dirty="0" smtClean="0"/>
                  <a:t>ue nada mais é do que uma </a:t>
                </a:r>
                <a:r>
                  <a:rPr lang="pt-BR" b="1" i="1" dirty="0" smtClean="0"/>
                  <a:t>combinação linear dos pesos</a:t>
                </a:r>
                <a:r>
                  <a:rPr lang="pt-BR" dirty="0" smtClean="0"/>
                  <a:t>, assim como nós vimos na regressão linear.</a:t>
                </a:r>
              </a:p>
              <a:p>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também pode ser visto como um </a:t>
                </a:r>
                <a:r>
                  <a:rPr lang="pt-BR" b="1" i="1" dirty="0" smtClean="0"/>
                  <a:t>hiperplano</a:t>
                </a:r>
                <a:r>
                  <a:rPr lang="pt-BR" dirty="0" smtClean="0"/>
                  <a:t> que separa as classes. Um </a:t>
                </a:r>
                <a:r>
                  <a:rPr lang="pt-BR" b="1" i="1" dirty="0" smtClean="0"/>
                  <a:t>hiperplano</a:t>
                </a:r>
                <a:r>
                  <a:rPr lang="pt-BR" dirty="0" smtClean="0"/>
                  <a:t> pode ser 1 ponto em 1D, uma reta em 2D e um plano em 3D.</a:t>
                </a:r>
              </a:p>
              <a:p>
                <a:pPr lvl="1">
                  <a:buFont typeface="Wingdings" panose="05000000000000000000" pitchFamily="2" charset="2"/>
                  <a:buChar char="§"/>
                </a:pPr>
                <a:r>
                  <a:rPr lang="pt-BR" dirty="0" smtClean="0"/>
                  <a:t>O bias,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smtClean="0"/>
                  <a:t>, dá o deslocamento com relação à origem.</a:t>
                </a:r>
              </a:p>
              <a:p>
                <a:pPr lvl="1">
                  <a:buFont typeface="Wingdings" panose="05000000000000000000" pitchFamily="2" charset="2"/>
                  <a:buChar char="§"/>
                </a:pPr>
                <a:r>
                  <a:rPr lang="pt-BR" dirty="0" smtClean="0"/>
                  <a:t>E o restante dos pesos determinam a orientação do </a:t>
                </a:r>
                <a:r>
                  <a:rPr lang="pt-BR" b="1" i="1" dirty="0" smtClean="0"/>
                  <a:t>hiperplano</a:t>
                </a:r>
                <a:r>
                  <a:rPr lang="pt-BR" dirty="0" smtClean="0"/>
                  <a:t>.</a:t>
                </a:r>
              </a:p>
              <a:p>
                <a:r>
                  <a:rPr lang="pt-BR" dirty="0" smtClean="0"/>
                  <a:t>A ideia aqui é encontrar os pesos da </a:t>
                </a:r>
                <a:r>
                  <a:rPr lang="pt-BR" b="1" i="1" dirty="0" smtClean="0"/>
                  <a:t>função discriminante </a:t>
                </a:r>
                <a:r>
                  <a:rPr lang="pt-BR" dirty="0" smtClean="0"/>
                  <a:t>de tal forma que</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a:latin typeface="Cambria Math" panose="02040503050406030204" pitchFamily="18" charset="0"/>
                                </a:rPr>
                                <m:t>1,  </m:t>
                              </m:r>
                              <m:r>
                                <a:rPr lang="pt-BR" b="0" i="1" smtClean="0">
                                  <a:latin typeface="Cambria Math" panose="02040503050406030204" pitchFamily="18" charset="0"/>
                                </a:rPr>
                                <m:t>                        </m:t>
                              </m:r>
                              <m:r>
                                <a:rPr lang="pt-BR" b="0"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b="0" i="1">
                                  <a:latin typeface="Cambria Math" panose="02040503050406030204" pitchFamily="18" charset="0"/>
                                </a:rPr>
                                <m:t>0</m:t>
                              </m:r>
                            </m:e>
                            <m:e>
                              <m:r>
                                <a:rPr lang="pt-BR" b="0" i="1">
                                  <a:latin typeface="Cambria Math" panose="02040503050406030204" pitchFamily="18" charset="0"/>
                                </a:rPr>
                                <m:t>&amp;</m:t>
                              </m:r>
                              <m:r>
                                <a:rPr lang="pt-BR" b="0" i="1" smtClean="0">
                                  <a:latin typeface="Cambria Math" panose="02040503050406030204" pitchFamily="18" charset="0"/>
                                </a:rPr>
                                <m:t>2</m:t>
                              </m:r>
                              <m:r>
                                <a:rPr lang="pt-BR" b="0" i="1">
                                  <a:latin typeface="Cambria Math" panose="02040503050406030204" pitchFamily="18" charset="0"/>
                                </a:rPr>
                                <m:t>,  </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i="1">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&gt;0</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oMath>
                  </m:oMathPara>
                </a14:m>
                <a:endParaRPr lang="pt-BR" dirty="0" smtClean="0"/>
              </a:p>
              <a:p>
                <a:r>
                  <a:rPr lang="pt-BR" dirty="0" smtClean="0"/>
                  <a:t>OBS.: Como vimos anteriormente, podemos ter também </a:t>
                </a:r>
                <a:r>
                  <a:rPr lang="pt-BR" b="1" i="1" dirty="0" smtClean="0"/>
                  <a:t>funções discriminates não-lineares em relação aos atributos</a:t>
                </a:r>
                <a:r>
                  <a:rPr lang="pt-BR" dirty="0" smtClean="0"/>
                  <a:t>, e.g.,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b="0" i="1" smtClean="0">
                            <a:latin typeface="Cambria Math" panose="02040503050406030204" pitchFamily="18" charset="0"/>
                          </a:rPr>
                          <m:t>2</m:t>
                        </m:r>
                      </m:sub>
                      <m:sup>
                        <m:r>
                          <a:rPr lang="pt-BR" i="1">
                            <a:latin typeface="Cambria Math" panose="02040503050406030204" pitchFamily="18" charset="0"/>
                          </a:rPr>
                          <m:t>2</m:t>
                        </m:r>
                      </m:sup>
                    </m:sSubSup>
                  </m:oMath>
                </a14:m>
                <a:r>
                  <a:rPr lang="pt-BR" dirty="0" smtClean="0"/>
                  <a:t> (eq. de um círculo).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377011"/>
                <a:ext cx="8647386" cy="5438785"/>
              </a:xfrm>
              <a:blipFill rotWithShape="0">
                <a:blip r:embed="rId3"/>
                <a:stretch>
                  <a:fillRect l="-846" t="-2354" r="-1480" b="-1233"/>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368" t="2623" r="7430" b="1353"/>
          <a:stretch/>
        </p:blipFill>
        <p:spPr>
          <a:xfrm>
            <a:off x="9350220" y="2475914"/>
            <a:ext cx="2841780" cy="3263704"/>
          </a:xfrm>
          <a:prstGeom prst="rect">
            <a:avLst/>
          </a:prstGeom>
        </p:spPr>
      </p:pic>
    </p:spTree>
    <p:extLst>
      <p:ext uri="{BB962C8B-B14F-4D97-AF65-F5344CB8AC3E}">
        <p14:creationId xmlns:p14="http://schemas.microsoft.com/office/powerpoint/2010/main" val="376828687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74075" y="322236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Isosceles Triangle 5"/>
          <p:cNvSpPr/>
          <p:nvPr/>
        </p:nvSpPr>
        <p:spPr>
          <a:xfrm>
            <a:off x="5641761" y="32139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5525940" y="257798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6291319" y="258870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940228" y="259375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693806" y="3605528"/>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992370" y="3039109"/>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622800" y="280504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Isosceles Triangle 12"/>
          <p:cNvSpPr/>
          <p:nvPr/>
        </p:nvSpPr>
        <p:spPr>
          <a:xfrm>
            <a:off x="5344200" y="350843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Isosceles Triangle 13"/>
          <p:cNvSpPr/>
          <p:nvPr/>
        </p:nvSpPr>
        <p:spPr>
          <a:xfrm>
            <a:off x="5360793" y="383100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209169" y="401301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096957" y="363240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85579" y="362085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789193" y="396043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5370846" y="297815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Rectangle 19"/>
              <p:cNvSpPr/>
              <p:nvPr/>
            </p:nvSpPr>
            <p:spPr>
              <a:xfrm>
                <a:off x="6956938" y="2872178"/>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0" name="Rectangle 19"/>
              <p:cNvSpPr>
                <a:spLocks noRot="1" noChangeAspect="1" noMove="1" noResize="1" noEditPoints="1" noAdjustHandles="1" noChangeArrowheads="1" noChangeShapeType="1" noTextEdit="1"/>
              </p:cNvSpPr>
              <p:nvPr/>
            </p:nvSpPr>
            <p:spPr>
              <a:xfrm>
                <a:off x="6956938" y="2872178"/>
                <a:ext cx="662657" cy="505993"/>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5575482" y="1927454"/>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575482" y="1927454"/>
                <a:ext cx="655076" cy="505993"/>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310319" y="395266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7310319" y="3952666"/>
                <a:ext cx="1001167" cy="46707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936061" y="3407789"/>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6936061" y="3407789"/>
                <a:ext cx="1300774" cy="46707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243200" y="1906777"/>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4" name="Rectangle 23"/>
              <p:cNvSpPr>
                <a:spLocks noRot="1" noChangeAspect="1" noMove="1" noResize="1" noEditPoints="1" noAdjustHandles="1" noChangeArrowheads="1" noChangeShapeType="1" noTextEdit="1"/>
              </p:cNvSpPr>
              <p:nvPr/>
            </p:nvSpPr>
            <p:spPr>
              <a:xfrm>
                <a:off x="6243200" y="1906777"/>
                <a:ext cx="1300774" cy="467070"/>
              </a:xfrm>
              <a:prstGeom prst="rect">
                <a:avLst/>
              </a:prstGeom>
              <a:blipFill rotWithShape="0">
                <a:blip r:embed="rId6"/>
                <a:stretch>
                  <a:fillRect/>
                </a:stretch>
              </a:blipFill>
            </p:spPr>
            <p:txBody>
              <a:bodyPr/>
              <a:lstStyle/>
              <a:p>
                <a:r>
                  <a:rPr lang="pt-BR">
                    <a:noFill/>
                  </a:rPr>
                  <a:t> </a:t>
                </a:r>
              </a:p>
            </p:txBody>
          </p:sp>
        </mc:Fallback>
      </mc:AlternateContent>
      <p:sp>
        <p:nvSpPr>
          <p:cNvPr id="25" name="Rectangle 24"/>
          <p:cNvSpPr/>
          <p:nvPr/>
        </p:nvSpPr>
        <p:spPr>
          <a:xfrm>
            <a:off x="5252838" y="3379159"/>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p:cNvSpPr/>
          <p:nvPr/>
        </p:nvSpPr>
        <p:spPr>
          <a:xfrm>
            <a:off x="5252838" y="294953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p:cNvSpPr/>
          <p:nvPr/>
        </p:nvSpPr>
        <p:spPr>
          <a:xfrm>
            <a:off x="5252838" y="2525066"/>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p:cNvSpPr/>
          <p:nvPr/>
        </p:nvSpPr>
        <p:spPr>
          <a:xfrm>
            <a:off x="5252838" y="380118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p:cNvSpPr/>
          <p:nvPr/>
        </p:nvSpPr>
        <p:spPr>
          <a:xfrm rot="5400000">
            <a:off x="4626088" y="3165022"/>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p:cNvSpPr/>
          <p:nvPr/>
        </p:nvSpPr>
        <p:spPr>
          <a:xfrm rot="5400000">
            <a:off x="5046266" y="3167098"/>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p:cNvSpPr/>
          <p:nvPr/>
        </p:nvSpPr>
        <p:spPr>
          <a:xfrm rot="5400000">
            <a:off x="5471052" y="317228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rot="5400000">
            <a:off x="5895838" y="316583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3" name="Straight Arrow Connector 32"/>
          <p:cNvCxnSpPr/>
          <p:nvPr/>
        </p:nvCxnSpPr>
        <p:spPr>
          <a:xfrm>
            <a:off x="5252394" y="4227065"/>
            <a:ext cx="22886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266042" y="1965610"/>
            <a:ext cx="0" cy="22763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676417" y="1490460"/>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4676417" y="1490460"/>
                <a:ext cx="1001167" cy="467070"/>
              </a:xfrm>
              <a:prstGeom prst="rect">
                <a:avLst/>
              </a:prstGeom>
              <a:blipFill rotWithShape="0">
                <a:blip r:embed="rId7"/>
                <a:stretch>
                  <a:fillRect/>
                </a:stretch>
              </a:blipFill>
            </p:spPr>
            <p:txBody>
              <a:bodyPr/>
              <a:lstStyle/>
              <a:p>
                <a:r>
                  <a:rPr lang="pt-BR">
                    <a:noFill/>
                  </a:rPr>
                  <a:t> </a:t>
                </a:r>
              </a:p>
            </p:txBody>
          </p:sp>
        </mc:Fallback>
      </mc:AlternateContent>
      <p:cxnSp>
        <p:nvCxnSpPr>
          <p:cNvPr id="36" name="Straight Connector 35"/>
          <p:cNvCxnSpPr/>
          <p:nvPr/>
        </p:nvCxnSpPr>
        <p:spPr>
          <a:xfrm>
            <a:off x="5251951" y="2547503"/>
            <a:ext cx="1704906" cy="16733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48446" y="4084926"/>
            <a:ext cx="334672" cy="350302"/>
          </a:xfrm>
          <a:prstGeom prst="rect">
            <a:avLst/>
          </a:prstGeom>
          <a:noFill/>
        </p:spPr>
        <p:txBody>
          <a:bodyPr wrap="none" rtlCol="0">
            <a:spAutoFit/>
          </a:bodyPr>
          <a:lstStyle/>
          <a:p>
            <a:r>
              <a:rPr lang="pt-BR" sz="1200" dirty="0" smtClean="0"/>
              <a:t>0</a:t>
            </a:r>
            <a:endParaRPr lang="pt-BR" sz="1200" dirty="0"/>
          </a:p>
        </p:txBody>
      </p:sp>
      <p:sp>
        <p:nvSpPr>
          <p:cNvPr id="38" name="TextBox 37"/>
          <p:cNvSpPr txBox="1"/>
          <p:nvPr/>
        </p:nvSpPr>
        <p:spPr>
          <a:xfrm>
            <a:off x="4948446" y="3627527"/>
            <a:ext cx="334672" cy="350302"/>
          </a:xfrm>
          <a:prstGeom prst="rect">
            <a:avLst/>
          </a:prstGeom>
          <a:noFill/>
        </p:spPr>
        <p:txBody>
          <a:bodyPr wrap="none" rtlCol="0">
            <a:spAutoFit/>
          </a:bodyPr>
          <a:lstStyle/>
          <a:p>
            <a:r>
              <a:rPr lang="pt-BR" sz="1200" dirty="0" smtClean="0"/>
              <a:t>1</a:t>
            </a:r>
            <a:endParaRPr lang="pt-BR" sz="1200" dirty="0"/>
          </a:p>
        </p:txBody>
      </p:sp>
      <p:sp>
        <p:nvSpPr>
          <p:cNvPr id="39" name="TextBox 38"/>
          <p:cNvSpPr txBox="1"/>
          <p:nvPr/>
        </p:nvSpPr>
        <p:spPr>
          <a:xfrm>
            <a:off x="4949977" y="3191729"/>
            <a:ext cx="334672" cy="350302"/>
          </a:xfrm>
          <a:prstGeom prst="rect">
            <a:avLst/>
          </a:prstGeom>
          <a:noFill/>
        </p:spPr>
        <p:txBody>
          <a:bodyPr wrap="none" rtlCol="0">
            <a:spAutoFit/>
          </a:bodyPr>
          <a:lstStyle/>
          <a:p>
            <a:r>
              <a:rPr lang="pt-BR" sz="1200" dirty="0"/>
              <a:t>2</a:t>
            </a:r>
          </a:p>
        </p:txBody>
      </p:sp>
      <p:sp>
        <p:nvSpPr>
          <p:cNvPr id="40" name="TextBox 39"/>
          <p:cNvSpPr txBox="1"/>
          <p:nvPr/>
        </p:nvSpPr>
        <p:spPr>
          <a:xfrm>
            <a:off x="4948632" y="2784145"/>
            <a:ext cx="334672" cy="350302"/>
          </a:xfrm>
          <a:prstGeom prst="rect">
            <a:avLst/>
          </a:prstGeom>
          <a:noFill/>
        </p:spPr>
        <p:txBody>
          <a:bodyPr wrap="none" rtlCol="0">
            <a:spAutoFit/>
          </a:bodyPr>
          <a:lstStyle/>
          <a:p>
            <a:r>
              <a:rPr lang="pt-BR" sz="1200" dirty="0"/>
              <a:t>3</a:t>
            </a:r>
          </a:p>
        </p:txBody>
      </p:sp>
      <p:sp>
        <p:nvSpPr>
          <p:cNvPr id="41" name="TextBox 40"/>
          <p:cNvSpPr txBox="1"/>
          <p:nvPr/>
        </p:nvSpPr>
        <p:spPr>
          <a:xfrm>
            <a:off x="4948446" y="2402534"/>
            <a:ext cx="334672" cy="350302"/>
          </a:xfrm>
          <a:prstGeom prst="rect">
            <a:avLst/>
          </a:prstGeom>
          <a:noFill/>
        </p:spPr>
        <p:txBody>
          <a:bodyPr wrap="none" rtlCol="0">
            <a:spAutoFit/>
          </a:bodyPr>
          <a:lstStyle/>
          <a:p>
            <a:r>
              <a:rPr lang="pt-BR" sz="1200" dirty="0" smtClean="0"/>
              <a:t>4</a:t>
            </a:r>
            <a:endParaRPr lang="pt-BR" sz="1200" dirty="0"/>
          </a:p>
        </p:txBody>
      </p:sp>
      <p:sp>
        <p:nvSpPr>
          <p:cNvPr id="42" name="TextBox 41"/>
          <p:cNvSpPr txBox="1"/>
          <p:nvPr/>
        </p:nvSpPr>
        <p:spPr>
          <a:xfrm>
            <a:off x="5521036" y="4194402"/>
            <a:ext cx="334672" cy="350302"/>
          </a:xfrm>
          <a:prstGeom prst="rect">
            <a:avLst/>
          </a:prstGeom>
          <a:noFill/>
        </p:spPr>
        <p:txBody>
          <a:bodyPr wrap="none" rtlCol="0">
            <a:spAutoFit/>
          </a:bodyPr>
          <a:lstStyle/>
          <a:p>
            <a:r>
              <a:rPr lang="pt-BR" sz="1200" dirty="0" smtClean="0"/>
              <a:t>1</a:t>
            </a:r>
            <a:endParaRPr lang="pt-BR" sz="1200" dirty="0"/>
          </a:p>
        </p:txBody>
      </p:sp>
      <p:sp>
        <p:nvSpPr>
          <p:cNvPr id="43" name="TextBox 42"/>
          <p:cNvSpPr txBox="1"/>
          <p:nvPr/>
        </p:nvSpPr>
        <p:spPr>
          <a:xfrm>
            <a:off x="5937300" y="4193465"/>
            <a:ext cx="334672" cy="350302"/>
          </a:xfrm>
          <a:prstGeom prst="rect">
            <a:avLst/>
          </a:prstGeom>
          <a:noFill/>
        </p:spPr>
        <p:txBody>
          <a:bodyPr wrap="none" rtlCol="0">
            <a:spAutoFit/>
          </a:bodyPr>
          <a:lstStyle/>
          <a:p>
            <a:r>
              <a:rPr lang="pt-BR" sz="1200" dirty="0" smtClean="0"/>
              <a:t>2</a:t>
            </a:r>
            <a:endParaRPr lang="pt-BR" sz="1200" dirty="0"/>
          </a:p>
        </p:txBody>
      </p:sp>
      <p:sp>
        <p:nvSpPr>
          <p:cNvPr id="44" name="TextBox 43"/>
          <p:cNvSpPr txBox="1"/>
          <p:nvPr/>
        </p:nvSpPr>
        <p:spPr>
          <a:xfrm>
            <a:off x="6382247" y="4186201"/>
            <a:ext cx="334672" cy="350302"/>
          </a:xfrm>
          <a:prstGeom prst="rect">
            <a:avLst/>
          </a:prstGeom>
          <a:noFill/>
        </p:spPr>
        <p:txBody>
          <a:bodyPr wrap="none" rtlCol="0">
            <a:spAutoFit/>
          </a:bodyPr>
          <a:lstStyle/>
          <a:p>
            <a:r>
              <a:rPr lang="pt-BR" sz="1200" dirty="0"/>
              <a:t>3</a:t>
            </a:r>
          </a:p>
        </p:txBody>
      </p:sp>
      <p:sp>
        <p:nvSpPr>
          <p:cNvPr id="45" name="TextBox 44"/>
          <p:cNvSpPr txBox="1"/>
          <p:nvPr/>
        </p:nvSpPr>
        <p:spPr>
          <a:xfrm>
            <a:off x="6827194" y="4186201"/>
            <a:ext cx="334672" cy="350302"/>
          </a:xfrm>
          <a:prstGeom prst="rect">
            <a:avLst/>
          </a:prstGeom>
          <a:noFill/>
        </p:spPr>
        <p:txBody>
          <a:bodyPr wrap="none" rtlCol="0">
            <a:spAutoFit/>
          </a:bodyPr>
          <a:lstStyle/>
          <a:p>
            <a:r>
              <a:rPr lang="pt-BR" sz="1200" dirty="0" smtClean="0"/>
              <a:t>4</a:t>
            </a:r>
            <a:endParaRPr lang="pt-BR" sz="1200" dirty="0"/>
          </a:p>
        </p:txBody>
      </p:sp>
    </p:spTree>
    <p:extLst>
      <p:ext uri="{BB962C8B-B14F-4D97-AF65-F5344CB8AC3E}">
        <p14:creationId xmlns:p14="http://schemas.microsoft.com/office/powerpoint/2010/main" val="1625961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859116" y="1821121"/>
            <a:ext cx="3427225" cy="624274"/>
            <a:chOff x="7859116" y="1821121"/>
            <a:chExt cx="3427225" cy="624274"/>
          </a:xfrm>
        </p:grpSpPr>
        <p:cxnSp>
          <p:nvCxnSpPr>
            <p:cNvPr id="4" name="Straight Arrow Connector 3"/>
            <p:cNvCxnSpPr/>
            <p:nvPr/>
          </p:nvCxnSpPr>
          <p:spPr>
            <a:xfrm>
              <a:off x="7859116" y="1987422"/>
              <a:ext cx="320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11103022" y="1839397"/>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11103022" y="1839397"/>
                  <a:ext cx="183319" cy="276999"/>
                </a:xfrm>
                <a:prstGeom prst="rect">
                  <a:avLst/>
                </a:prstGeom>
                <a:blipFill rotWithShape="0">
                  <a:blip r:embed="rId2"/>
                  <a:stretch>
                    <a:fillRect l="-20000" r="-13333"/>
                  </a:stretch>
                </a:blipFill>
              </p:spPr>
              <p:txBody>
                <a:bodyPr/>
                <a:lstStyle/>
                <a:p>
                  <a:r>
                    <a:rPr lang="pt-BR">
                      <a:noFill/>
                    </a:rPr>
                    <a:t> </a:t>
                  </a:r>
                </a:p>
              </p:txBody>
            </p:sp>
          </mc:Fallback>
        </mc:AlternateContent>
        <p:cxnSp>
          <p:nvCxnSpPr>
            <p:cNvPr id="7" name="Straight Connector 6"/>
            <p:cNvCxnSpPr/>
            <p:nvPr/>
          </p:nvCxnSpPr>
          <p:spPr>
            <a:xfrm>
              <a:off x="8509773" y="1825497"/>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45785" y="1821121"/>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427779" y="1821121"/>
              <a:ext cx="0" cy="323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9336119" y="2168396"/>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m:t>
                        </m:r>
                      </m:oMath>
                    </m:oMathPara>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9336119" y="2168396"/>
                  <a:ext cx="181140" cy="276999"/>
                </a:xfrm>
                <a:prstGeom prst="rect">
                  <a:avLst/>
                </a:prstGeom>
                <a:blipFill rotWithShape="0">
                  <a:blip r:embed="rId3"/>
                  <a:stretch>
                    <a:fillRect l="-34483" r="-31034" b="-6667"/>
                  </a:stretch>
                </a:blipFill>
              </p:spPr>
              <p:txBody>
                <a:bodyPr/>
                <a:lstStyle/>
                <a:p>
                  <a:r>
                    <a:rPr lang="pt-BR">
                      <a:noFill/>
                    </a:rPr>
                    <a:t> </a:t>
                  </a:r>
                </a:p>
              </p:txBody>
            </p:sp>
          </mc:Fallback>
        </mc:AlternateContent>
        <p:sp>
          <p:nvSpPr>
            <p:cNvPr id="15" name="TextBox 14"/>
            <p:cNvSpPr txBox="1"/>
            <p:nvPr/>
          </p:nvSpPr>
          <p:spPr>
            <a:xfrm>
              <a:off x="10287275" y="2168396"/>
              <a:ext cx="117020" cy="276999"/>
            </a:xfrm>
            <a:prstGeom prst="rect">
              <a:avLst/>
            </a:prstGeom>
            <a:noFill/>
          </p:spPr>
          <p:txBody>
            <a:bodyPr wrap="none" lIns="0" tIns="0" rIns="0" bIns="0" rtlCol="0">
              <a:spAutoFit/>
            </a:bodyPr>
            <a:lstStyle/>
            <a:p>
              <a:r>
                <a:rPr lang="pt-BR" dirty="0" smtClean="0"/>
                <a:t>1</a:t>
              </a:r>
              <a:endParaRPr lang="pt-BR" dirty="0"/>
            </a:p>
          </p:txBody>
        </p:sp>
        <p:sp>
          <p:nvSpPr>
            <p:cNvPr id="16" name="TextBox 15"/>
            <p:cNvSpPr txBox="1"/>
            <p:nvPr/>
          </p:nvSpPr>
          <p:spPr>
            <a:xfrm>
              <a:off x="8378551" y="2168395"/>
              <a:ext cx="187552" cy="276999"/>
            </a:xfrm>
            <a:prstGeom prst="rect">
              <a:avLst/>
            </a:prstGeom>
            <a:noFill/>
          </p:spPr>
          <p:txBody>
            <a:bodyPr wrap="none" lIns="0" tIns="0" rIns="0" bIns="0" rtlCol="0">
              <a:spAutoFit/>
            </a:bodyPr>
            <a:lstStyle/>
            <a:p>
              <a:r>
                <a:rPr lang="pt-BR" dirty="0" smtClean="0"/>
                <a:t>-1</a:t>
              </a:r>
              <a:endParaRPr lang="pt-BR" dirty="0"/>
            </a:p>
          </p:txBody>
        </p:sp>
      </p:grpSp>
      <p:grpSp>
        <p:nvGrpSpPr>
          <p:cNvPr id="40" name="Group 39"/>
          <p:cNvGrpSpPr/>
          <p:nvPr/>
        </p:nvGrpSpPr>
        <p:grpSpPr>
          <a:xfrm>
            <a:off x="1245521" y="1098439"/>
            <a:ext cx="4713860" cy="4285019"/>
            <a:chOff x="1245521" y="1098439"/>
            <a:chExt cx="4713860" cy="4285019"/>
          </a:xfrm>
        </p:grpSpPr>
        <p:cxnSp>
          <p:nvCxnSpPr>
            <p:cNvPr id="18" name="Straight Arrow Connector 17"/>
            <p:cNvCxnSpPr/>
            <p:nvPr/>
          </p:nvCxnSpPr>
          <p:spPr>
            <a:xfrm flipV="1">
              <a:off x="3192368" y="1423458"/>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245521" y="3432562"/>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11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13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2870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411036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813503" y="2019942"/>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Box 24"/>
            <p:cNvSpPr txBox="1"/>
            <p:nvPr/>
          </p:nvSpPr>
          <p:spPr>
            <a:xfrm>
              <a:off x="4671449" y="3034126"/>
              <a:ext cx="1287932" cy="369332"/>
            </a:xfrm>
            <a:prstGeom prst="rect">
              <a:avLst/>
            </a:prstGeom>
            <a:noFill/>
          </p:spPr>
          <p:txBody>
            <a:bodyPr wrap="square" rtlCol="0">
              <a:spAutoFit/>
            </a:bodyPr>
            <a:lstStyle/>
            <a:p>
              <a:pPr algn="ctr"/>
              <a:r>
                <a:rPr lang="pt-BR" dirty="0" smtClean="0"/>
                <a:t>In-Phase(I)</a:t>
              </a:r>
              <a:endParaRPr lang="pt-BR" dirty="0"/>
            </a:p>
          </p:txBody>
        </p:sp>
        <p:sp>
          <p:nvSpPr>
            <p:cNvPr id="26" name="TextBox 25"/>
            <p:cNvSpPr txBox="1"/>
            <p:nvPr/>
          </p:nvSpPr>
          <p:spPr>
            <a:xfrm>
              <a:off x="2334646" y="1098439"/>
              <a:ext cx="1638703" cy="369332"/>
            </a:xfrm>
            <a:prstGeom prst="rect">
              <a:avLst/>
            </a:prstGeom>
            <a:noFill/>
          </p:spPr>
          <p:txBody>
            <a:bodyPr wrap="square" rtlCol="0">
              <a:spAutoFit/>
            </a:bodyPr>
            <a:lstStyle/>
            <a:p>
              <a:pPr algn="ctr"/>
              <a:r>
                <a:rPr lang="pt-BR" dirty="0" smtClean="0"/>
                <a:t>Quadrature (Q)</a:t>
              </a:r>
              <a:endParaRPr lang="pt-BR" dirty="0"/>
            </a:p>
          </p:txBody>
        </p:sp>
        <p:sp>
          <p:nvSpPr>
            <p:cNvPr id="27" name="TextBox 26"/>
            <p:cNvSpPr txBox="1"/>
            <p:nvPr/>
          </p:nvSpPr>
          <p:spPr>
            <a:xfrm>
              <a:off x="3973349" y="2032545"/>
              <a:ext cx="418037" cy="338554"/>
            </a:xfrm>
            <a:prstGeom prst="rect">
              <a:avLst/>
            </a:prstGeom>
            <a:noFill/>
          </p:spPr>
          <p:txBody>
            <a:bodyPr wrap="square" rtlCol="0">
              <a:spAutoFit/>
            </a:bodyPr>
            <a:lstStyle/>
            <a:p>
              <a:r>
                <a:rPr lang="pt-BR" sz="1600" dirty="0" smtClean="0"/>
                <a:t>00</a:t>
              </a:r>
              <a:endParaRPr lang="pt-BR" sz="1600" dirty="0"/>
            </a:p>
          </p:txBody>
        </p:sp>
        <p:sp>
          <p:nvSpPr>
            <p:cNvPr id="28" name="TextBox 27"/>
            <p:cNvSpPr txBox="1"/>
            <p:nvPr/>
          </p:nvSpPr>
          <p:spPr>
            <a:xfrm>
              <a:off x="1993351" y="2032545"/>
              <a:ext cx="418037" cy="338554"/>
            </a:xfrm>
            <a:prstGeom prst="rect">
              <a:avLst/>
            </a:prstGeom>
            <a:noFill/>
          </p:spPr>
          <p:txBody>
            <a:bodyPr wrap="square" rtlCol="0">
              <a:spAutoFit/>
            </a:bodyPr>
            <a:lstStyle/>
            <a:p>
              <a:r>
                <a:rPr lang="pt-BR" sz="1600" dirty="0" smtClean="0"/>
                <a:t>01</a:t>
              </a:r>
              <a:endParaRPr lang="pt-BR" sz="1600" dirty="0"/>
            </a:p>
          </p:txBody>
        </p:sp>
        <p:sp>
          <p:nvSpPr>
            <p:cNvPr id="29" name="TextBox 28"/>
            <p:cNvSpPr txBox="1"/>
            <p:nvPr/>
          </p:nvSpPr>
          <p:spPr>
            <a:xfrm>
              <a:off x="1993351" y="4491876"/>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30" name="TextBox 29"/>
            <p:cNvSpPr txBox="1"/>
            <p:nvPr/>
          </p:nvSpPr>
          <p:spPr>
            <a:xfrm>
              <a:off x="3976796" y="4491876"/>
              <a:ext cx="418037" cy="338554"/>
            </a:xfrm>
            <a:prstGeom prst="rect">
              <a:avLst/>
            </a:prstGeom>
            <a:noFill/>
          </p:spPr>
          <p:txBody>
            <a:bodyPr wrap="square" rtlCol="0">
              <a:spAutoFit/>
            </a:bodyPr>
            <a:lstStyle/>
            <a:p>
              <a:r>
                <a:rPr lang="pt-BR" sz="1600" dirty="0" smtClean="0"/>
                <a:t>1</a:t>
              </a:r>
              <a:r>
                <a:rPr lang="pt-BR" sz="1600" dirty="0"/>
                <a:t>0</a:t>
              </a:r>
            </a:p>
          </p:txBody>
        </p:sp>
        <p:cxnSp>
          <p:nvCxnSpPr>
            <p:cNvPr id="31" name="Straight Connector 30"/>
            <p:cNvCxnSpPr/>
            <p:nvPr/>
          </p:nvCxnSpPr>
          <p:spPr>
            <a:xfrm>
              <a:off x="3072163" y="2450166"/>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075618" y="441357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4063893" y="3435115"/>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2090313" y="3429464"/>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3246828" y="227651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246828" y="2276515"/>
                  <a:ext cx="658012" cy="333168"/>
                </a:xfrm>
                <a:prstGeom prst="rect">
                  <a:avLst/>
                </a:prstGeom>
                <a:blipFill rotWithShape="0">
                  <a:blip r:embed="rId4"/>
                  <a:stretch>
                    <a:fillRect l="-13889" t="-78182" r="-31481"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17374" y="348798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3817374" y="3487984"/>
                  <a:ext cx="658012" cy="333168"/>
                </a:xfrm>
                <a:prstGeom prst="rect">
                  <a:avLst/>
                </a:prstGeom>
                <a:blipFill rotWithShape="0">
                  <a:blip r:embed="rId5"/>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253853" y="422603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253853" y="4226035"/>
                  <a:ext cx="658012" cy="333168"/>
                </a:xfrm>
                <a:prstGeom prst="rect">
                  <a:avLst/>
                </a:prstGeom>
                <a:blipFill rotWithShape="0">
                  <a:blip r:embed="rId6"/>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869307" y="3542587"/>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869307" y="3542587"/>
                  <a:ext cx="658012" cy="333168"/>
                </a:xfrm>
                <a:prstGeom prst="rect">
                  <a:avLst/>
                </a:prstGeom>
                <a:blipFill rotWithShape="0">
                  <a:blip r:embed="rId7"/>
                  <a:stretch>
                    <a:fillRect t="-78182" r="-47222"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37772028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194241" y="188509"/>
            <a:ext cx="8286339" cy="6506243"/>
            <a:chOff x="2194241" y="188509"/>
            <a:chExt cx="8286339" cy="6506243"/>
          </a:xfrm>
        </p:grpSpPr>
        <p:grpSp>
          <p:nvGrpSpPr>
            <p:cNvPr id="63" name="Group 62"/>
            <p:cNvGrpSpPr/>
            <p:nvPr/>
          </p:nvGrpSpPr>
          <p:grpSpPr>
            <a:xfrm>
              <a:off x="2194241" y="2343949"/>
              <a:ext cx="2614572" cy="2044068"/>
              <a:chOff x="838200" y="2110077"/>
              <a:chExt cx="2614572" cy="2044068"/>
            </a:xfrm>
          </p:grpSpPr>
          <p:cxnSp>
            <p:nvCxnSpPr>
              <p:cNvPr id="5" name="Straight Connector 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2"/>
                    <a:stretch>
                      <a:fillRect r="-3448"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3"/>
                    <a:stretch>
                      <a:fillRect r="-1695" b="-46341"/>
                    </a:stretch>
                  </a:blipFill>
                </p:spPr>
                <p:txBody>
                  <a:bodyPr/>
                  <a:lstStyle/>
                  <a:p>
                    <a:r>
                      <a:rPr lang="pt-BR">
                        <a:noFill/>
                      </a:rPr>
                      <a:t> </a:t>
                    </a:r>
                  </a:p>
                </p:txBody>
              </p:sp>
            </mc:Fallback>
          </mc:AlternateContent>
          <p:sp>
            <p:nvSpPr>
              <p:cNvPr id="15" name="Oval 14"/>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55"/>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4" name="Group 63"/>
            <p:cNvGrpSpPr/>
            <p:nvPr/>
          </p:nvGrpSpPr>
          <p:grpSpPr>
            <a:xfrm>
              <a:off x="6571874" y="4650684"/>
              <a:ext cx="2614572" cy="2044068"/>
              <a:chOff x="838200" y="2110077"/>
              <a:chExt cx="2614572" cy="2044068"/>
            </a:xfrm>
          </p:grpSpPr>
          <p:cxnSp>
            <p:nvCxnSpPr>
              <p:cNvPr id="65" name="Straight Connector 6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7" name="TextBox 6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4"/>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8" name="TextBox 6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5"/>
                    <a:stretch>
                      <a:fillRect r="-1724" b="-42857"/>
                    </a:stretch>
                  </a:blipFill>
                </p:spPr>
                <p:txBody>
                  <a:bodyPr/>
                  <a:lstStyle/>
                  <a:p>
                    <a:r>
                      <a:rPr lang="pt-BR">
                        <a:noFill/>
                      </a:rPr>
                      <a:t> </a:t>
                    </a:r>
                  </a:p>
                </p:txBody>
              </p:sp>
            </mc:Fallback>
          </mc:AlternateContent>
          <p:sp>
            <p:nvSpPr>
              <p:cNvPr id="69" name="Oval 68"/>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Multiply 73"/>
              <p:cNvSpPr/>
              <p:nvPr/>
            </p:nvSpPr>
            <p:spPr>
              <a:xfrm>
                <a:off x="1379427" y="2534034"/>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Multiply 74"/>
              <p:cNvSpPr/>
              <p:nvPr/>
            </p:nvSpPr>
            <p:spPr>
              <a:xfrm>
                <a:off x="1261029" y="2724508"/>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1155997" y="2502373"/>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1017618" y="2761654"/>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1238102" y="2966671"/>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Oval 78"/>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Oval 79"/>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Isosceles Triangle 80"/>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Isosceles Triangle 81"/>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Isosceles Triangle 82"/>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Isosceles Triangle 83"/>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Isosceles Triangle 84"/>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Group 85"/>
            <p:cNvGrpSpPr/>
            <p:nvPr/>
          </p:nvGrpSpPr>
          <p:grpSpPr>
            <a:xfrm>
              <a:off x="6543675" y="2448410"/>
              <a:ext cx="2614572" cy="2044068"/>
              <a:chOff x="838200" y="2110077"/>
              <a:chExt cx="2614572" cy="2044068"/>
            </a:xfrm>
          </p:grpSpPr>
          <p:cxnSp>
            <p:nvCxnSpPr>
              <p:cNvPr id="87" name="Straight Connector 86"/>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9" name="TextBox 88"/>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6"/>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0" name="TextBox 89"/>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7"/>
                    <a:stretch>
                      <a:fillRect r="-1724" b="-42857"/>
                    </a:stretch>
                  </a:blipFill>
                </p:spPr>
                <p:txBody>
                  <a:bodyPr/>
                  <a:lstStyle/>
                  <a:p>
                    <a:r>
                      <a:rPr lang="pt-BR">
                        <a:noFill/>
                      </a:rPr>
                      <a:t> </a:t>
                    </a:r>
                  </a:p>
                </p:txBody>
              </p:sp>
            </mc:Fallback>
          </mc:AlternateContent>
          <p:sp>
            <p:nvSpPr>
              <p:cNvPr id="91" name="Oval 90"/>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Oval 91"/>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Oval 92"/>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Oval 93"/>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Oval 94"/>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Multiply 95"/>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Multiply 96"/>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Multiply 97"/>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Multiply 98"/>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Multiply 99"/>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Isosceles Triangle 102"/>
              <p:cNvSpPr/>
              <p:nvPr/>
            </p:nvSpPr>
            <p:spPr>
              <a:xfrm>
                <a:off x="1618386" y="3440309"/>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Isosceles Triangle 103"/>
              <p:cNvSpPr/>
              <p:nvPr/>
            </p:nvSpPr>
            <p:spPr>
              <a:xfrm>
                <a:off x="1899719" y="3387471"/>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Isosceles Triangle 104"/>
              <p:cNvSpPr/>
              <p:nvPr/>
            </p:nvSpPr>
            <p:spPr>
              <a:xfrm>
                <a:off x="1814030" y="3646170"/>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Isosceles Triangle 105"/>
              <p:cNvSpPr/>
              <p:nvPr/>
            </p:nvSpPr>
            <p:spPr>
              <a:xfrm>
                <a:off x="1546386" y="3685095"/>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Isosceles Triangle 106"/>
              <p:cNvSpPr/>
              <p:nvPr/>
            </p:nvSpPr>
            <p:spPr>
              <a:xfrm>
                <a:off x="2084693" y="3591315"/>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0" name="Group 149"/>
            <p:cNvGrpSpPr/>
            <p:nvPr/>
          </p:nvGrpSpPr>
          <p:grpSpPr>
            <a:xfrm>
              <a:off x="6543675" y="188509"/>
              <a:ext cx="2614572" cy="2044068"/>
              <a:chOff x="6543675" y="188509"/>
              <a:chExt cx="2614572" cy="2044068"/>
            </a:xfrm>
          </p:grpSpPr>
          <p:cxnSp>
            <p:nvCxnSpPr>
              <p:cNvPr id="109" name="Straight Connector 108"/>
              <p:cNvCxnSpPr/>
              <p:nvPr/>
            </p:nvCxnSpPr>
            <p:spPr>
              <a:xfrm>
                <a:off x="6696157" y="332948"/>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16200000">
                <a:off x="7699784" y="941893"/>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6696157" y="188509"/>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696157" y="188509"/>
                    <a:ext cx="356016" cy="251762"/>
                  </a:xfrm>
                  <a:prstGeom prst="rect">
                    <a:avLst/>
                  </a:prstGeom>
                  <a:blipFill rotWithShape="0">
                    <a:blip r:embed="rId8"/>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8802231" y="1972120"/>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2" name="TextBox 111"/>
                  <p:cNvSpPr txBox="1">
                    <a:spLocks noRot="1" noChangeAspect="1" noMove="1" noResize="1" noEditPoints="1" noAdjustHandles="1" noChangeArrowheads="1" noChangeShapeType="1" noTextEdit="1"/>
                  </p:cNvSpPr>
                  <p:nvPr/>
                </p:nvSpPr>
                <p:spPr>
                  <a:xfrm>
                    <a:off x="8802231" y="1972120"/>
                    <a:ext cx="356016" cy="251762"/>
                  </a:xfrm>
                  <a:prstGeom prst="rect">
                    <a:avLst/>
                  </a:prstGeom>
                  <a:blipFill rotWithShape="0">
                    <a:blip r:embed="rId9"/>
                    <a:stretch>
                      <a:fillRect r="-1724" b="-46341"/>
                    </a:stretch>
                  </a:blipFill>
                </p:spPr>
                <p:txBody>
                  <a:bodyPr/>
                  <a:lstStyle/>
                  <a:p>
                    <a:r>
                      <a:rPr lang="pt-BR">
                        <a:noFill/>
                      </a:rPr>
                      <a:t> </a:t>
                    </a:r>
                  </a:p>
                </p:txBody>
              </p:sp>
            </mc:Fallback>
          </mc:AlternateContent>
          <p:sp>
            <p:nvSpPr>
              <p:cNvPr id="113" name="Oval 112"/>
              <p:cNvSpPr/>
              <p:nvPr/>
            </p:nvSpPr>
            <p:spPr>
              <a:xfrm>
                <a:off x="7899673" y="739543"/>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7893448" y="920997"/>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8312438" y="590880"/>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7932586" y="526842"/>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8125921" y="705134"/>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Multiply 117"/>
              <p:cNvSpPr/>
              <p:nvPr/>
            </p:nvSpPr>
            <p:spPr>
              <a:xfrm>
                <a:off x="7084902" y="61246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Multiply 118"/>
              <p:cNvSpPr/>
              <p:nvPr/>
            </p:nvSpPr>
            <p:spPr>
              <a:xfrm>
                <a:off x="6966504" y="802940"/>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6861472" y="580805"/>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6723093" y="84008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6943577" y="104510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8102886" y="496456"/>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8200596" y="901302"/>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Isosceles Triangle 124"/>
              <p:cNvSpPr/>
              <p:nvPr/>
            </p:nvSpPr>
            <p:spPr>
              <a:xfrm>
                <a:off x="7323861" y="151874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Isosceles Triangle 125"/>
              <p:cNvSpPr/>
              <p:nvPr/>
            </p:nvSpPr>
            <p:spPr>
              <a:xfrm>
                <a:off x="7605194" y="1465903"/>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Isosceles Triangle 126"/>
              <p:cNvSpPr/>
              <p:nvPr/>
            </p:nvSpPr>
            <p:spPr>
              <a:xfrm>
                <a:off x="7519505" y="1724602"/>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Isosceles Triangle 127"/>
              <p:cNvSpPr/>
              <p:nvPr/>
            </p:nvSpPr>
            <p:spPr>
              <a:xfrm>
                <a:off x="7251861" y="176352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Isosceles Triangle 128"/>
              <p:cNvSpPr/>
              <p:nvPr/>
            </p:nvSpPr>
            <p:spPr>
              <a:xfrm>
                <a:off x="7790168" y="166974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0" name="Straight Connector 129"/>
              <p:cNvCxnSpPr/>
              <p:nvPr/>
            </p:nvCxnSpPr>
            <p:spPr>
              <a:xfrm flipV="1">
                <a:off x="6822821" y="401945"/>
                <a:ext cx="1009834" cy="16536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134" name="Straight Connector 133"/>
            <p:cNvCxnSpPr/>
            <p:nvPr/>
          </p:nvCxnSpPr>
          <p:spPr>
            <a:xfrm>
              <a:off x="7300912" y="2714624"/>
              <a:ext cx="1100112" cy="16619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6734192" y="5484501"/>
              <a:ext cx="2068039" cy="5455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1" name="Rectangle 150"/>
                <p:cNvSpPr/>
                <p:nvPr/>
              </p:nvSpPr>
              <p:spPr>
                <a:xfrm>
                  <a:off x="2817038" y="2833017"/>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1" name="Rectangle 150"/>
                <p:cNvSpPr>
                  <a:spLocks noRot="1" noChangeAspect="1" noMove="1" noResize="1" noEditPoints="1" noAdjustHandles="1" noChangeArrowheads="1" noChangeShapeType="1" noTextEdit="1"/>
                </p:cNvSpPr>
                <p:nvPr/>
              </p:nvSpPr>
              <p:spPr>
                <a:xfrm>
                  <a:off x="2817038" y="2833017"/>
                  <a:ext cx="463909"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2" name="Rectangle 151"/>
                <p:cNvSpPr/>
                <p:nvPr/>
              </p:nvSpPr>
              <p:spPr>
                <a:xfrm>
                  <a:off x="4000512" y="2884021"/>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2" name="Rectangle 151"/>
                <p:cNvSpPr>
                  <a:spLocks noRot="1" noChangeAspect="1" noMove="1" noResize="1" noEditPoints="1" noAdjustHandles="1" noChangeArrowheads="1" noChangeShapeType="1" noTextEdit="1"/>
                </p:cNvSpPr>
                <p:nvPr/>
              </p:nvSpPr>
              <p:spPr>
                <a:xfrm>
                  <a:off x="4000512" y="2884021"/>
                  <a:ext cx="469231" cy="369332"/>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3" name="Rectangle 152"/>
                <p:cNvSpPr/>
                <p:nvPr/>
              </p:nvSpPr>
              <p:spPr>
                <a:xfrm>
                  <a:off x="3441417" y="3486878"/>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m:oMathPara>
                  </a14:m>
                  <a:endParaRPr lang="pt-BR" dirty="0"/>
                </a:p>
              </p:txBody>
            </p:sp>
          </mc:Choice>
          <mc:Fallback xmlns="">
            <p:sp>
              <p:nvSpPr>
                <p:cNvPr id="153" name="Rectangle 152"/>
                <p:cNvSpPr>
                  <a:spLocks noRot="1" noChangeAspect="1" noMove="1" noResize="1" noEditPoints="1" noAdjustHandles="1" noChangeArrowheads="1" noChangeShapeType="1" noTextEdit="1"/>
                </p:cNvSpPr>
                <p:nvPr/>
              </p:nvSpPr>
              <p:spPr>
                <a:xfrm>
                  <a:off x="3441417" y="3486878"/>
                  <a:ext cx="469231" cy="369332"/>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4" name="Rectangle 153"/>
                <p:cNvSpPr/>
                <p:nvPr/>
              </p:nvSpPr>
              <p:spPr>
                <a:xfrm>
                  <a:off x="7942160" y="1172430"/>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4" name="Rectangle 153"/>
                <p:cNvSpPr>
                  <a:spLocks noRot="1" noChangeAspect="1" noMove="1" noResize="1" noEditPoints="1" noAdjustHandles="1" noChangeArrowheads="1" noChangeShapeType="1" noTextEdit="1"/>
                </p:cNvSpPr>
                <p:nvPr/>
              </p:nvSpPr>
              <p:spPr>
                <a:xfrm>
                  <a:off x="7942160" y="1172430"/>
                  <a:ext cx="463909" cy="369332"/>
                </a:xfrm>
                <a:prstGeom prst="rect">
                  <a:avLst/>
                </a:prstGeom>
                <a:blipFill rotWithShape="0">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7246868" y="271429"/>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5" name="Rectangle 154"/>
                <p:cNvSpPr>
                  <a:spLocks noRot="1" noChangeAspect="1" noMove="1" noResize="1" noEditPoints="1" noAdjustHandles="1" noChangeArrowheads="1" noChangeShapeType="1" noTextEdit="1"/>
                </p:cNvSpPr>
                <p:nvPr/>
              </p:nvSpPr>
              <p:spPr>
                <a:xfrm>
                  <a:off x="7246868" y="271429"/>
                  <a:ext cx="469231" cy="369332"/>
                </a:xfrm>
                <a:prstGeom prst="rect">
                  <a:avLst/>
                </a:prstGeom>
                <a:blipFill rotWithShape="0">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6" name="Rectangle 155"/>
                <p:cNvSpPr/>
                <p:nvPr/>
              </p:nvSpPr>
              <p:spPr>
                <a:xfrm>
                  <a:off x="6779418" y="3654913"/>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6" name="Rectangle 155"/>
                <p:cNvSpPr>
                  <a:spLocks noRot="1" noChangeAspect="1" noMove="1" noResize="1" noEditPoints="1" noAdjustHandles="1" noChangeArrowheads="1" noChangeShapeType="1" noTextEdit="1"/>
                </p:cNvSpPr>
                <p:nvPr/>
              </p:nvSpPr>
              <p:spPr>
                <a:xfrm>
                  <a:off x="6779418" y="3654913"/>
                  <a:ext cx="463909" cy="369332"/>
                </a:xfrm>
                <a:prstGeom prst="rect">
                  <a:avLst/>
                </a:prstGeom>
                <a:blipFill rotWithShape="0">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8187872" y="3365983"/>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7" name="Rectangle 156"/>
                <p:cNvSpPr>
                  <a:spLocks noRot="1" noChangeAspect="1" noMove="1" noResize="1" noEditPoints="1" noAdjustHandles="1" noChangeArrowheads="1" noChangeShapeType="1" noTextEdit="1"/>
                </p:cNvSpPr>
                <p:nvPr/>
              </p:nvSpPr>
              <p:spPr>
                <a:xfrm>
                  <a:off x="8187872" y="3365983"/>
                  <a:ext cx="469231" cy="369332"/>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8" name="Rectangle 157"/>
                <p:cNvSpPr/>
                <p:nvPr/>
              </p:nvSpPr>
              <p:spPr>
                <a:xfrm>
                  <a:off x="8053403" y="5980916"/>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8" name="Rectangle 157"/>
                <p:cNvSpPr>
                  <a:spLocks noRot="1" noChangeAspect="1" noMove="1" noResize="1" noEditPoints="1" noAdjustHandles="1" noChangeArrowheads="1" noChangeShapeType="1" noTextEdit="1"/>
                </p:cNvSpPr>
                <p:nvPr/>
              </p:nvSpPr>
              <p:spPr>
                <a:xfrm>
                  <a:off x="8053403" y="5980916"/>
                  <a:ext cx="469231" cy="369332"/>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9" name="Rectangle 158"/>
                <p:cNvSpPr/>
                <p:nvPr/>
              </p:nvSpPr>
              <p:spPr>
                <a:xfrm>
                  <a:off x="7356884" y="5153276"/>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9" name="Rectangle 158"/>
                <p:cNvSpPr>
                  <a:spLocks noRot="1" noChangeAspect="1" noMove="1" noResize="1" noEditPoints="1" noAdjustHandles="1" noChangeArrowheads="1" noChangeShapeType="1" noTextEdit="1"/>
                </p:cNvSpPr>
                <p:nvPr/>
              </p:nvSpPr>
              <p:spPr>
                <a:xfrm>
                  <a:off x="7356884" y="5153276"/>
                  <a:ext cx="463909" cy="369332"/>
                </a:xfrm>
                <a:prstGeom prst="rect">
                  <a:avLst/>
                </a:prstGeom>
                <a:blipFill rotWithShape="0">
                  <a:blip r:embed="rId1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1" name="Rectangle 160"/>
                <p:cNvSpPr/>
                <p:nvPr/>
              </p:nvSpPr>
              <p:spPr>
                <a:xfrm>
                  <a:off x="9031161" y="808855"/>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up>
                        </m:sSup>
                      </m:oMath>
                    </m:oMathPara>
                  </a14:m>
                  <a:endParaRPr lang="pt-BR" dirty="0"/>
                </a:p>
              </p:txBody>
            </p:sp>
          </mc:Choice>
          <mc:Fallback xmlns="">
            <p:sp>
              <p:nvSpPr>
                <p:cNvPr id="161" name="Rectangle 160"/>
                <p:cNvSpPr>
                  <a:spLocks noRot="1" noChangeAspect="1" noMove="1" noResize="1" noEditPoints="1" noAdjustHandles="1" noChangeArrowheads="1" noChangeShapeType="1" noTextEdit="1"/>
                </p:cNvSpPr>
                <p:nvPr/>
              </p:nvSpPr>
              <p:spPr>
                <a:xfrm>
                  <a:off x="9031161" y="808855"/>
                  <a:ext cx="1326004" cy="380810"/>
                </a:xfrm>
                <a:prstGeom prst="rect">
                  <a:avLst/>
                </a:prstGeom>
                <a:blipFill rotWithShape="0">
                  <a:blip r:embed="rId19"/>
                  <a:stretch>
                    <a:fillRect b="-1290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9095781" y="3249904"/>
                  <a:ext cx="1334276"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oMath>
                    </m:oMathPara>
                  </a14:m>
                  <a:endParaRPr lang="pt-BR" dirty="0"/>
                </a:p>
              </p:txBody>
            </p:sp>
          </mc:Choice>
          <mc:Fallback xmlns="">
            <p:sp>
              <p:nvSpPr>
                <p:cNvPr id="162" name="Rectangle 161"/>
                <p:cNvSpPr>
                  <a:spLocks noRot="1" noChangeAspect="1" noMove="1" noResize="1" noEditPoints="1" noAdjustHandles="1" noChangeArrowheads="1" noChangeShapeType="1" noTextEdit="1"/>
                </p:cNvSpPr>
                <p:nvPr/>
              </p:nvSpPr>
              <p:spPr>
                <a:xfrm>
                  <a:off x="9095781" y="3249904"/>
                  <a:ext cx="1334276" cy="380810"/>
                </a:xfrm>
                <a:prstGeom prst="rect">
                  <a:avLst/>
                </a:prstGeom>
                <a:blipFill rotWithShape="0">
                  <a:blip r:embed="rId20"/>
                  <a:stretch>
                    <a:fillRect b="-126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Rectangle 162"/>
                <p:cNvSpPr/>
                <p:nvPr/>
              </p:nvSpPr>
              <p:spPr>
                <a:xfrm>
                  <a:off x="9154576" y="5458854"/>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p>
                      </m:oMath>
                    </m:oMathPara>
                  </a14:m>
                  <a:endParaRPr lang="pt-BR" dirty="0"/>
                </a:p>
              </p:txBody>
            </p:sp>
          </mc:Choice>
          <mc:Fallback xmlns="">
            <p:sp>
              <p:nvSpPr>
                <p:cNvPr id="163" name="Rectangle 162"/>
                <p:cNvSpPr>
                  <a:spLocks noRot="1" noChangeAspect="1" noMove="1" noResize="1" noEditPoints="1" noAdjustHandles="1" noChangeArrowheads="1" noChangeShapeType="1" noTextEdit="1"/>
                </p:cNvSpPr>
                <p:nvPr/>
              </p:nvSpPr>
              <p:spPr>
                <a:xfrm>
                  <a:off x="9154576" y="5458854"/>
                  <a:ext cx="1326004" cy="380810"/>
                </a:xfrm>
                <a:prstGeom prst="rect">
                  <a:avLst/>
                </a:prstGeom>
                <a:blipFill rotWithShape="0">
                  <a:blip r:embed="rId21"/>
                  <a:stretch>
                    <a:fillRect b="-12698"/>
                  </a:stretch>
                </a:blipFill>
              </p:spPr>
              <p:txBody>
                <a:bodyPr/>
                <a:lstStyle/>
                <a:p>
                  <a:r>
                    <a:rPr lang="pt-BR">
                      <a:noFill/>
                    </a:rPr>
                    <a:t> </a:t>
                  </a:r>
                </a:p>
              </p:txBody>
            </p:sp>
          </mc:Fallback>
        </mc:AlternateContent>
        <p:cxnSp>
          <p:nvCxnSpPr>
            <p:cNvPr id="9" name="Straight Arrow Connector 8"/>
            <p:cNvCxnSpPr/>
            <p:nvPr/>
          </p:nvCxnSpPr>
          <p:spPr>
            <a:xfrm flipV="1">
              <a:off x="5127093" y="1537903"/>
              <a:ext cx="1243999" cy="1371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86436" y="3501324"/>
              <a:ext cx="1328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27093" y="3969187"/>
              <a:ext cx="1243999" cy="1734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7096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194241" y="217560"/>
            <a:ext cx="8603166" cy="6508072"/>
            <a:chOff x="2194241" y="217560"/>
            <a:chExt cx="8603166" cy="6508072"/>
          </a:xfrm>
        </p:grpSpPr>
        <p:grpSp>
          <p:nvGrpSpPr>
            <p:cNvPr id="63" name="Group 62"/>
            <p:cNvGrpSpPr/>
            <p:nvPr/>
          </p:nvGrpSpPr>
          <p:grpSpPr>
            <a:xfrm>
              <a:off x="2194241" y="2343949"/>
              <a:ext cx="2614572" cy="2044068"/>
              <a:chOff x="838200" y="2110077"/>
              <a:chExt cx="2614572" cy="2044068"/>
            </a:xfrm>
          </p:grpSpPr>
          <p:cxnSp>
            <p:nvCxnSpPr>
              <p:cNvPr id="5" name="Straight Connector 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2"/>
                    <a:stretch>
                      <a:fillRect r="-3448"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3"/>
                    <a:stretch>
                      <a:fillRect r="-1695" b="-46341"/>
                    </a:stretch>
                  </a:blipFill>
                </p:spPr>
                <p:txBody>
                  <a:bodyPr/>
                  <a:lstStyle/>
                  <a:p>
                    <a:r>
                      <a:rPr lang="pt-BR">
                        <a:noFill/>
                      </a:rPr>
                      <a:t> </a:t>
                    </a:r>
                  </a:p>
                </p:txBody>
              </p:sp>
            </mc:Fallback>
          </mc:AlternateContent>
          <p:sp>
            <p:nvSpPr>
              <p:cNvPr id="15" name="Oval 14"/>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55"/>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151" name="Rectangle 150"/>
                <p:cNvSpPr/>
                <p:nvPr/>
              </p:nvSpPr>
              <p:spPr>
                <a:xfrm>
                  <a:off x="2817038" y="2833017"/>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1" name="Rectangle 150"/>
                <p:cNvSpPr>
                  <a:spLocks noRot="1" noChangeAspect="1" noMove="1" noResize="1" noEditPoints="1" noAdjustHandles="1" noChangeArrowheads="1" noChangeShapeType="1" noTextEdit="1"/>
                </p:cNvSpPr>
                <p:nvPr/>
              </p:nvSpPr>
              <p:spPr>
                <a:xfrm>
                  <a:off x="2817038" y="2833017"/>
                  <a:ext cx="46390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2" name="Rectangle 151"/>
                <p:cNvSpPr/>
                <p:nvPr/>
              </p:nvSpPr>
              <p:spPr>
                <a:xfrm>
                  <a:off x="4000512" y="2884021"/>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2" name="Rectangle 151"/>
                <p:cNvSpPr>
                  <a:spLocks noRot="1" noChangeAspect="1" noMove="1" noResize="1" noEditPoints="1" noAdjustHandles="1" noChangeArrowheads="1" noChangeShapeType="1" noTextEdit="1"/>
                </p:cNvSpPr>
                <p:nvPr/>
              </p:nvSpPr>
              <p:spPr>
                <a:xfrm>
                  <a:off x="4000512" y="2884021"/>
                  <a:ext cx="469231"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3" name="Rectangle 152"/>
                <p:cNvSpPr/>
                <p:nvPr/>
              </p:nvSpPr>
              <p:spPr>
                <a:xfrm>
                  <a:off x="3441417" y="3486878"/>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m:oMathPara>
                  </a14:m>
                  <a:endParaRPr lang="pt-BR" dirty="0"/>
                </a:p>
              </p:txBody>
            </p:sp>
          </mc:Choice>
          <mc:Fallback xmlns="">
            <p:sp>
              <p:nvSpPr>
                <p:cNvPr id="153" name="Rectangle 152"/>
                <p:cNvSpPr>
                  <a:spLocks noRot="1" noChangeAspect="1" noMove="1" noResize="1" noEditPoints="1" noAdjustHandles="1" noChangeArrowheads="1" noChangeShapeType="1" noTextEdit="1"/>
                </p:cNvSpPr>
                <p:nvPr/>
              </p:nvSpPr>
              <p:spPr>
                <a:xfrm>
                  <a:off x="3441417" y="3486878"/>
                  <a:ext cx="469231" cy="369332"/>
                </a:xfrm>
                <a:prstGeom prst="rect">
                  <a:avLst/>
                </a:prstGeom>
                <a:blipFill rotWithShape="0">
                  <a:blip r:embed="rId6"/>
                  <a:stretch>
                    <a:fillRect/>
                  </a:stretch>
                </a:blipFill>
              </p:spPr>
              <p:txBody>
                <a:bodyPr/>
                <a:lstStyle/>
                <a:p>
                  <a:r>
                    <a:rPr lang="pt-BR">
                      <a:noFill/>
                    </a:rPr>
                    <a:t> </a:t>
                  </a:r>
                </a:p>
              </p:txBody>
            </p:sp>
          </mc:Fallback>
        </mc:AlternateContent>
        <p:grpSp>
          <p:nvGrpSpPr>
            <p:cNvPr id="19" name="Group 18"/>
            <p:cNvGrpSpPr/>
            <p:nvPr/>
          </p:nvGrpSpPr>
          <p:grpSpPr>
            <a:xfrm>
              <a:off x="6888701" y="4681564"/>
              <a:ext cx="3813490" cy="2044068"/>
              <a:chOff x="6543675" y="188509"/>
              <a:chExt cx="3813490" cy="2044068"/>
            </a:xfrm>
          </p:grpSpPr>
          <p:grpSp>
            <p:nvGrpSpPr>
              <p:cNvPr id="150" name="Group 149"/>
              <p:cNvGrpSpPr/>
              <p:nvPr/>
            </p:nvGrpSpPr>
            <p:grpSpPr>
              <a:xfrm>
                <a:off x="6543675" y="188509"/>
                <a:ext cx="2614572" cy="2044068"/>
                <a:chOff x="6543675" y="188509"/>
                <a:chExt cx="2614572" cy="2044068"/>
              </a:xfrm>
            </p:grpSpPr>
            <p:cxnSp>
              <p:nvCxnSpPr>
                <p:cNvPr id="109" name="Straight Connector 108"/>
                <p:cNvCxnSpPr/>
                <p:nvPr/>
              </p:nvCxnSpPr>
              <p:spPr>
                <a:xfrm>
                  <a:off x="6696157" y="332948"/>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16200000">
                  <a:off x="7699784" y="941893"/>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6696157" y="188509"/>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696157" y="188509"/>
                      <a:ext cx="356016" cy="251762"/>
                    </a:xfrm>
                    <a:prstGeom prst="rect">
                      <a:avLst/>
                    </a:prstGeom>
                    <a:blipFill rotWithShape="0">
                      <a:blip r:embed="rId7"/>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8802231" y="1972120"/>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2" name="TextBox 111"/>
                    <p:cNvSpPr txBox="1">
                      <a:spLocks noRot="1" noChangeAspect="1" noMove="1" noResize="1" noEditPoints="1" noAdjustHandles="1" noChangeArrowheads="1" noChangeShapeType="1" noTextEdit="1"/>
                    </p:cNvSpPr>
                    <p:nvPr/>
                  </p:nvSpPr>
                  <p:spPr>
                    <a:xfrm>
                      <a:off x="8802231" y="1972120"/>
                      <a:ext cx="356016" cy="251762"/>
                    </a:xfrm>
                    <a:prstGeom prst="rect">
                      <a:avLst/>
                    </a:prstGeom>
                    <a:blipFill rotWithShape="0">
                      <a:blip r:embed="rId8"/>
                      <a:stretch>
                        <a:fillRect r="-1724" b="-46341"/>
                      </a:stretch>
                    </a:blipFill>
                  </p:spPr>
                  <p:txBody>
                    <a:bodyPr/>
                    <a:lstStyle/>
                    <a:p>
                      <a:r>
                        <a:rPr lang="pt-BR">
                          <a:noFill/>
                        </a:rPr>
                        <a:t> </a:t>
                      </a:r>
                    </a:p>
                  </p:txBody>
                </p:sp>
              </mc:Fallback>
            </mc:AlternateContent>
            <p:sp>
              <p:nvSpPr>
                <p:cNvPr id="118" name="Multiply 117"/>
                <p:cNvSpPr/>
                <p:nvPr/>
              </p:nvSpPr>
              <p:spPr>
                <a:xfrm>
                  <a:off x="7084902" y="61246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Multiply 118"/>
                <p:cNvSpPr/>
                <p:nvPr/>
              </p:nvSpPr>
              <p:spPr>
                <a:xfrm>
                  <a:off x="6966504" y="802940"/>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6861472" y="580805"/>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6723093" y="84008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6943577" y="104510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Isosceles Triangle 124"/>
                <p:cNvSpPr/>
                <p:nvPr/>
              </p:nvSpPr>
              <p:spPr>
                <a:xfrm>
                  <a:off x="7323861" y="151874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Isosceles Triangle 125"/>
                <p:cNvSpPr/>
                <p:nvPr/>
              </p:nvSpPr>
              <p:spPr>
                <a:xfrm>
                  <a:off x="7605194" y="1465903"/>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Isosceles Triangle 126"/>
                <p:cNvSpPr/>
                <p:nvPr/>
              </p:nvSpPr>
              <p:spPr>
                <a:xfrm>
                  <a:off x="7519505" y="1724602"/>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Isosceles Triangle 127"/>
                <p:cNvSpPr/>
                <p:nvPr/>
              </p:nvSpPr>
              <p:spPr>
                <a:xfrm>
                  <a:off x="7251861" y="176352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Isosceles Triangle 128"/>
                <p:cNvSpPr/>
                <p:nvPr/>
              </p:nvSpPr>
              <p:spPr>
                <a:xfrm>
                  <a:off x="7790168" y="166974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0" name="Straight Connector 129"/>
                <p:cNvCxnSpPr/>
                <p:nvPr/>
              </p:nvCxnSpPr>
              <p:spPr>
                <a:xfrm flipV="1">
                  <a:off x="6822821" y="440271"/>
                  <a:ext cx="1070627" cy="16153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Rectangle 153"/>
                  <p:cNvSpPr/>
                  <p:nvPr/>
                </p:nvSpPr>
                <p:spPr>
                  <a:xfrm>
                    <a:off x="7942160" y="1172430"/>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4" name="Rectangle 153"/>
                  <p:cNvSpPr>
                    <a:spLocks noRot="1" noChangeAspect="1" noMove="1" noResize="1" noEditPoints="1" noAdjustHandles="1" noChangeArrowheads="1" noChangeShapeType="1" noTextEdit="1"/>
                  </p:cNvSpPr>
                  <p:nvPr/>
                </p:nvSpPr>
                <p:spPr>
                  <a:xfrm>
                    <a:off x="7942160" y="1172430"/>
                    <a:ext cx="463909"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7246868" y="271429"/>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5" name="Rectangle 154"/>
                  <p:cNvSpPr>
                    <a:spLocks noRot="1" noChangeAspect="1" noMove="1" noResize="1" noEditPoints="1" noAdjustHandles="1" noChangeArrowheads="1" noChangeShapeType="1" noTextEdit="1"/>
                  </p:cNvSpPr>
                  <p:nvPr/>
                </p:nvSpPr>
                <p:spPr>
                  <a:xfrm>
                    <a:off x="7246868" y="271429"/>
                    <a:ext cx="469231"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1" name="Rectangle 160"/>
                  <p:cNvSpPr/>
                  <p:nvPr/>
                </p:nvSpPr>
                <p:spPr>
                  <a:xfrm>
                    <a:off x="9031161" y="808855"/>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p>
                        </m:oMath>
                      </m:oMathPara>
                    </a14:m>
                    <a:endParaRPr lang="pt-BR" dirty="0"/>
                  </a:p>
                </p:txBody>
              </p:sp>
            </mc:Choice>
            <mc:Fallback xmlns="">
              <p:sp>
                <p:nvSpPr>
                  <p:cNvPr id="161" name="Rectangle 160"/>
                  <p:cNvSpPr>
                    <a:spLocks noRot="1" noChangeAspect="1" noMove="1" noResize="1" noEditPoints="1" noAdjustHandles="1" noChangeArrowheads="1" noChangeShapeType="1" noTextEdit="1"/>
                  </p:cNvSpPr>
                  <p:nvPr/>
                </p:nvSpPr>
                <p:spPr>
                  <a:xfrm>
                    <a:off x="9031161" y="808855"/>
                    <a:ext cx="1326004" cy="380810"/>
                  </a:xfrm>
                  <a:prstGeom prst="rect">
                    <a:avLst/>
                  </a:prstGeom>
                  <a:blipFill rotWithShape="0">
                    <a:blip r:embed="rId11"/>
                    <a:stretch>
                      <a:fillRect b="-12903"/>
                    </a:stretch>
                  </a:blipFill>
                </p:spPr>
                <p:txBody>
                  <a:bodyPr/>
                  <a:lstStyle/>
                  <a:p>
                    <a:r>
                      <a:rPr lang="pt-BR">
                        <a:noFill/>
                      </a:rPr>
                      <a:t> </a:t>
                    </a:r>
                  </a:p>
                </p:txBody>
              </p:sp>
            </mc:Fallback>
          </mc:AlternateContent>
        </p:grpSp>
        <p:grpSp>
          <p:nvGrpSpPr>
            <p:cNvPr id="18" name="Group 17"/>
            <p:cNvGrpSpPr/>
            <p:nvPr/>
          </p:nvGrpSpPr>
          <p:grpSpPr>
            <a:xfrm>
              <a:off x="6860502" y="217560"/>
              <a:ext cx="3878110" cy="2044068"/>
              <a:chOff x="6543675" y="2448410"/>
              <a:chExt cx="3878110" cy="2044068"/>
            </a:xfrm>
          </p:grpSpPr>
          <p:grpSp>
            <p:nvGrpSpPr>
              <p:cNvPr id="86" name="Group 85"/>
              <p:cNvGrpSpPr/>
              <p:nvPr/>
            </p:nvGrpSpPr>
            <p:grpSpPr>
              <a:xfrm>
                <a:off x="6543675" y="2448410"/>
                <a:ext cx="2614572" cy="2044068"/>
                <a:chOff x="838200" y="2110077"/>
                <a:chExt cx="2614572" cy="2044068"/>
              </a:xfrm>
            </p:grpSpPr>
            <p:cxnSp>
              <p:nvCxnSpPr>
                <p:cNvPr id="87" name="Straight Connector 86"/>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9" name="TextBox 88"/>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12"/>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0" name="TextBox 89"/>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13"/>
                      <a:stretch>
                        <a:fillRect r="-1724" b="-42857"/>
                      </a:stretch>
                    </a:blipFill>
                  </p:spPr>
                  <p:txBody>
                    <a:bodyPr/>
                    <a:lstStyle/>
                    <a:p>
                      <a:r>
                        <a:rPr lang="pt-BR">
                          <a:noFill/>
                        </a:rPr>
                        <a:t> </a:t>
                      </a:r>
                    </a:p>
                  </p:txBody>
                </p:sp>
              </mc:Fallback>
            </mc:AlternateContent>
            <p:sp>
              <p:nvSpPr>
                <p:cNvPr id="91" name="Oval 90"/>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Oval 91"/>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Oval 92"/>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Oval 93"/>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Oval 94"/>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Multiply 95"/>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Multiply 96"/>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Multiply 97"/>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Multiply 98"/>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Multiply 99"/>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34" name="Straight Connector 133"/>
              <p:cNvCxnSpPr/>
              <p:nvPr/>
            </p:nvCxnSpPr>
            <p:spPr>
              <a:xfrm>
                <a:off x="7548042" y="2804982"/>
                <a:ext cx="0" cy="15743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Rectangle 155"/>
                  <p:cNvSpPr/>
                  <p:nvPr/>
                </p:nvSpPr>
                <p:spPr>
                  <a:xfrm>
                    <a:off x="6779418" y="3654913"/>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6" name="Rectangle 155"/>
                  <p:cNvSpPr>
                    <a:spLocks noRot="1" noChangeAspect="1" noMove="1" noResize="1" noEditPoints="1" noAdjustHandles="1" noChangeArrowheads="1" noChangeShapeType="1" noTextEdit="1"/>
                  </p:cNvSpPr>
                  <p:nvPr/>
                </p:nvSpPr>
                <p:spPr>
                  <a:xfrm>
                    <a:off x="6779418" y="3654913"/>
                    <a:ext cx="463909" cy="369332"/>
                  </a:xfrm>
                  <a:prstGeom prst="rect">
                    <a:avLst/>
                  </a:prstGeom>
                  <a:blipFill rotWithShape="0">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8187872" y="3365983"/>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7" name="Rectangle 156"/>
                  <p:cNvSpPr>
                    <a:spLocks noRot="1" noChangeAspect="1" noMove="1" noResize="1" noEditPoints="1" noAdjustHandles="1" noChangeArrowheads="1" noChangeShapeType="1" noTextEdit="1"/>
                  </p:cNvSpPr>
                  <p:nvPr/>
                </p:nvSpPr>
                <p:spPr>
                  <a:xfrm>
                    <a:off x="8187872" y="3365983"/>
                    <a:ext cx="469231" cy="369332"/>
                  </a:xfrm>
                  <a:prstGeom prst="rect">
                    <a:avLst/>
                  </a:prstGeom>
                  <a:blipFill rotWithShape="0">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9095781" y="3249904"/>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up>
                          </m:sSup>
                        </m:oMath>
                      </m:oMathPara>
                    </a14:m>
                    <a:endParaRPr lang="pt-BR" dirty="0"/>
                  </a:p>
                </p:txBody>
              </p:sp>
            </mc:Choice>
            <mc:Fallback xmlns="">
              <p:sp>
                <p:nvSpPr>
                  <p:cNvPr id="162" name="Rectangle 161"/>
                  <p:cNvSpPr>
                    <a:spLocks noRot="1" noChangeAspect="1" noMove="1" noResize="1" noEditPoints="1" noAdjustHandles="1" noChangeArrowheads="1" noChangeShapeType="1" noTextEdit="1"/>
                  </p:cNvSpPr>
                  <p:nvPr/>
                </p:nvSpPr>
                <p:spPr>
                  <a:xfrm>
                    <a:off x="9095781" y="3249904"/>
                    <a:ext cx="1326004" cy="380810"/>
                  </a:xfrm>
                  <a:prstGeom prst="rect">
                    <a:avLst/>
                  </a:prstGeom>
                  <a:blipFill rotWithShape="0">
                    <a:blip r:embed="rId16"/>
                    <a:stretch>
                      <a:fillRect b="-12698"/>
                    </a:stretch>
                  </a:blipFill>
                </p:spPr>
                <p:txBody>
                  <a:bodyPr/>
                  <a:lstStyle/>
                  <a:p>
                    <a:r>
                      <a:rPr lang="pt-BR">
                        <a:noFill/>
                      </a:rPr>
                      <a:t> </a:t>
                    </a:r>
                  </a:p>
                </p:txBody>
              </p:sp>
            </mc:Fallback>
          </mc:AlternateContent>
        </p:grpSp>
        <p:grpSp>
          <p:nvGrpSpPr>
            <p:cNvPr id="17" name="Group 16"/>
            <p:cNvGrpSpPr/>
            <p:nvPr/>
          </p:nvGrpSpPr>
          <p:grpSpPr>
            <a:xfrm>
              <a:off x="6888701" y="2419834"/>
              <a:ext cx="3908706" cy="2044068"/>
              <a:chOff x="6571874" y="4650684"/>
              <a:chExt cx="3908706" cy="2044068"/>
            </a:xfrm>
          </p:grpSpPr>
          <p:grpSp>
            <p:nvGrpSpPr>
              <p:cNvPr id="64" name="Group 63"/>
              <p:cNvGrpSpPr/>
              <p:nvPr/>
            </p:nvGrpSpPr>
            <p:grpSpPr>
              <a:xfrm>
                <a:off x="6571874" y="4650684"/>
                <a:ext cx="2614572" cy="2044068"/>
                <a:chOff x="838200" y="2110077"/>
                <a:chExt cx="2614572" cy="2044068"/>
              </a:xfrm>
            </p:grpSpPr>
            <p:cxnSp>
              <p:nvCxnSpPr>
                <p:cNvPr id="65" name="Straight Connector 6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7" name="TextBox 6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17"/>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8" name="TextBox 6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18"/>
                      <a:stretch>
                        <a:fillRect r="-1724" b="-46341"/>
                      </a:stretch>
                    </a:blipFill>
                  </p:spPr>
                  <p:txBody>
                    <a:bodyPr/>
                    <a:lstStyle/>
                    <a:p>
                      <a:r>
                        <a:rPr lang="pt-BR">
                          <a:noFill/>
                        </a:rPr>
                        <a:t> </a:t>
                      </a:r>
                    </a:p>
                  </p:txBody>
                </p:sp>
              </mc:Fallback>
            </mc:AlternateContent>
            <p:sp>
              <p:nvSpPr>
                <p:cNvPr id="69" name="Oval 68"/>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Oval 78"/>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Oval 79"/>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Isosceles Triangle 80"/>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Isosceles Triangle 81"/>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Isosceles Triangle 82"/>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Isosceles Triangle 83"/>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Isosceles Triangle 84"/>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42" name="Straight Connector 141"/>
              <p:cNvCxnSpPr/>
              <p:nvPr/>
            </p:nvCxnSpPr>
            <p:spPr>
              <a:xfrm>
                <a:off x="6696157" y="5732174"/>
                <a:ext cx="215973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Rectangle 157"/>
                  <p:cNvSpPr/>
                  <p:nvPr/>
                </p:nvSpPr>
                <p:spPr>
                  <a:xfrm>
                    <a:off x="8053403" y="5980916"/>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8" name="Rectangle 157"/>
                  <p:cNvSpPr>
                    <a:spLocks noRot="1" noChangeAspect="1" noMove="1" noResize="1" noEditPoints="1" noAdjustHandles="1" noChangeArrowheads="1" noChangeShapeType="1" noTextEdit="1"/>
                  </p:cNvSpPr>
                  <p:nvPr/>
                </p:nvSpPr>
                <p:spPr>
                  <a:xfrm>
                    <a:off x="8053403" y="5980916"/>
                    <a:ext cx="469231" cy="369332"/>
                  </a:xfrm>
                  <a:prstGeom prst="rect">
                    <a:avLst/>
                  </a:prstGeom>
                  <a:blipFill rotWithShape="0">
                    <a:blip r:embed="rId1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9" name="Rectangle 158"/>
                  <p:cNvSpPr/>
                  <p:nvPr/>
                </p:nvSpPr>
                <p:spPr>
                  <a:xfrm>
                    <a:off x="7356884" y="5153276"/>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9" name="Rectangle 158"/>
                  <p:cNvSpPr>
                    <a:spLocks noRot="1" noChangeAspect="1" noMove="1" noResize="1" noEditPoints="1" noAdjustHandles="1" noChangeArrowheads="1" noChangeShapeType="1" noTextEdit="1"/>
                  </p:cNvSpPr>
                  <p:nvPr/>
                </p:nvSpPr>
                <p:spPr>
                  <a:xfrm>
                    <a:off x="7356884" y="5153276"/>
                    <a:ext cx="463909" cy="369332"/>
                  </a:xfrm>
                  <a:prstGeom prst="rect">
                    <a:avLst/>
                  </a:prstGeom>
                  <a:blipFill rotWithShape="0">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Rectangle 162"/>
                  <p:cNvSpPr/>
                  <p:nvPr/>
                </p:nvSpPr>
                <p:spPr>
                  <a:xfrm>
                    <a:off x="9154576" y="5458854"/>
                    <a:ext cx="1326004"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oMath>
                      </m:oMathPara>
                    </a14:m>
                    <a:endParaRPr lang="pt-BR" dirty="0"/>
                  </a:p>
                </p:txBody>
              </p:sp>
            </mc:Choice>
            <mc:Fallback xmlns="">
              <p:sp>
                <p:nvSpPr>
                  <p:cNvPr id="163" name="Rectangle 162"/>
                  <p:cNvSpPr>
                    <a:spLocks noRot="1" noChangeAspect="1" noMove="1" noResize="1" noEditPoints="1" noAdjustHandles="1" noChangeArrowheads="1" noChangeShapeType="1" noTextEdit="1"/>
                  </p:cNvSpPr>
                  <p:nvPr/>
                </p:nvSpPr>
                <p:spPr>
                  <a:xfrm>
                    <a:off x="9154576" y="5458854"/>
                    <a:ext cx="1326004" cy="380810"/>
                  </a:xfrm>
                  <a:prstGeom prst="rect">
                    <a:avLst/>
                  </a:prstGeom>
                  <a:blipFill rotWithShape="0">
                    <a:blip r:embed="rId21"/>
                    <a:stretch>
                      <a:fillRect b="-12903"/>
                    </a:stretch>
                  </a:blipFill>
                </p:spPr>
                <p:txBody>
                  <a:bodyPr/>
                  <a:lstStyle/>
                  <a:p>
                    <a:r>
                      <a:rPr lang="pt-BR">
                        <a:noFill/>
                      </a:rPr>
                      <a:t> </a:t>
                    </a:r>
                  </a:p>
                </p:txBody>
              </p:sp>
            </mc:Fallback>
          </mc:AlternateContent>
        </p:grpSp>
        <p:cxnSp>
          <p:nvCxnSpPr>
            <p:cNvPr id="9" name="Straight Arrow Connector 8"/>
            <p:cNvCxnSpPr/>
            <p:nvPr/>
          </p:nvCxnSpPr>
          <p:spPr>
            <a:xfrm flipV="1">
              <a:off x="5127093" y="1537903"/>
              <a:ext cx="1243999" cy="1371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86436" y="3501324"/>
              <a:ext cx="1328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27093" y="3969187"/>
              <a:ext cx="1243999" cy="1734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34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911624" y="939320"/>
            <a:ext cx="10653341" cy="4636993"/>
            <a:chOff x="911624" y="939320"/>
            <a:chExt cx="10653341" cy="4636993"/>
          </a:xfrm>
        </p:grpSpPr>
        <p:grpSp>
          <p:nvGrpSpPr>
            <p:cNvPr id="8" name="Group 7"/>
            <p:cNvGrpSpPr/>
            <p:nvPr/>
          </p:nvGrpSpPr>
          <p:grpSpPr>
            <a:xfrm>
              <a:off x="4336157" y="1408002"/>
              <a:ext cx="955344" cy="859809"/>
              <a:chOff x="6373504" y="1310185"/>
              <a:chExt cx="955344" cy="859809"/>
            </a:xfrm>
          </p:grpSpPr>
          <p:sp>
            <p:nvSpPr>
              <p:cNvPr id="4" name="Oval 3"/>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9" name="Group 8"/>
            <p:cNvGrpSpPr/>
            <p:nvPr/>
          </p:nvGrpSpPr>
          <p:grpSpPr>
            <a:xfrm>
              <a:off x="4336157" y="3062252"/>
              <a:ext cx="955344" cy="859809"/>
              <a:chOff x="6373504" y="1310185"/>
              <a:chExt cx="955344" cy="859809"/>
            </a:xfrm>
          </p:grpSpPr>
          <p:sp>
            <p:nvSpPr>
              <p:cNvPr id="10" name="Oval 9"/>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11" name="Rectangle 10"/>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12" name="Group 11"/>
            <p:cNvGrpSpPr/>
            <p:nvPr/>
          </p:nvGrpSpPr>
          <p:grpSpPr>
            <a:xfrm>
              <a:off x="4336157" y="4716502"/>
              <a:ext cx="955344" cy="859809"/>
              <a:chOff x="6373504" y="1310185"/>
              <a:chExt cx="955344" cy="859809"/>
            </a:xfrm>
          </p:grpSpPr>
          <p:sp>
            <p:nvSpPr>
              <p:cNvPr id="13" name="Oval 12"/>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15" name="Rounded Rectangle 14"/>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6" name="Rectangle 15"/>
            <p:cNvSpPr/>
            <p:nvPr/>
          </p:nvSpPr>
          <p:spPr>
            <a:xfrm rot="5400000">
              <a:off x="4292342" y="3292103"/>
              <a:ext cx="4168311" cy="400110"/>
            </a:xfrm>
            <a:prstGeom prst="rect">
              <a:avLst/>
            </a:prstGeom>
          </p:spPr>
          <p:txBody>
            <a:bodyPr wrap="square">
              <a:spAutoFit/>
            </a:bodyPr>
            <a:lstStyle/>
            <a:p>
              <a:pPr algn="ctr"/>
              <a:r>
                <a:rPr lang="pt-BR" sz="2000" b="1" dirty="0" smtClean="0"/>
                <a:t>Softmax function</a:t>
              </a:r>
            </a:p>
          </p:txBody>
        </p:sp>
        <p:cxnSp>
          <p:nvCxnSpPr>
            <p:cNvPr id="18" name="Straight Arrow Connector 17"/>
            <p:cNvCxnSpPr>
              <a:stCxn id="10"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24" name="Oval 23"/>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𝑥</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24" name="Oval 23"/>
                <p:cNvSpPr>
                  <a:spLocks noRot="1" noChangeAspect="1" noMove="1" noResize="1" noEditPoints="1" noAdjustHandles="1" noChangeArrowheads="1" noChangeShapeType="1" noTextEdit="1"/>
                </p:cNvSpPr>
                <p:nvPr/>
              </p:nvSpPr>
              <p:spPr>
                <a:xfrm>
                  <a:off x="914677" y="1543672"/>
                  <a:ext cx="576000" cy="576000"/>
                </a:xfrm>
                <a:prstGeom prst="ellipse">
                  <a:avLst/>
                </a:prstGeom>
                <a:blipFill rotWithShape="0">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𝑥</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25" name="Oval 24"/>
                <p:cNvSpPr>
                  <a:spLocks noRot="1" noChangeAspect="1" noMove="1" noResize="1" noEditPoints="1" noAdjustHandles="1" noChangeArrowheads="1" noChangeShapeType="1" noTextEdit="1"/>
                </p:cNvSpPr>
                <p:nvPr/>
              </p:nvSpPr>
              <p:spPr>
                <a:xfrm>
                  <a:off x="911624" y="4858406"/>
                  <a:ext cx="576000" cy="576000"/>
                </a:xfrm>
                <a:prstGeom prst="ellipse">
                  <a:avLst/>
                </a:prstGeom>
                <a:blipFill rotWithShape="0">
                  <a:blip r:embed="rId6"/>
                  <a:stretch>
                    <a:fillRect/>
                  </a:stretch>
                </a:blipFill>
                <a:ln>
                  <a:solidFill>
                    <a:schemeClr val="tx1"/>
                  </a:solidFill>
                </a:ln>
              </p:spPr>
              <p:txBody>
                <a:bodyPr/>
                <a:lstStyle/>
                <a:p>
                  <a:r>
                    <a:rPr lang="pt-BR">
                      <a:noFill/>
                    </a:rPr>
                    <a:t> </a:t>
                  </a:r>
                </a:p>
              </p:txBody>
            </p:sp>
          </mc:Fallback>
        </mc:AlternateContent>
        <p:sp>
          <p:nvSpPr>
            <p:cNvPr id="27" name="Rectangle 26"/>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28" name="Rectangle 27"/>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29" name="Rectangle 28"/>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30" name="Rectangle 29"/>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2" name="Straight Arrow Connector 31"/>
            <p:cNvCxnSpPr>
              <a:stCxn id="28" idx="3"/>
              <a:endCxn id="4"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3"/>
              <a:endCxn id="4"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4" idx="6"/>
              <a:endCxn id="2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4" idx="6"/>
              <a:endCxn id="27"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6"/>
              <a:endCxn id="28"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7" idx="3"/>
              <a:endCxn id="10"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5" idx="6"/>
              <a:endCxn id="30"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0" idx="3"/>
              <a:endCxn id="10"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5" idx="6"/>
              <a:endCxn id="29"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9" idx="3"/>
              <a:endCxn id="13"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68" name="Straight Arrow Connector 67"/>
            <p:cNvCxnSpPr>
              <a:stCxn id="24" idx="6"/>
              <a:endCxn id="66"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6" idx="3"/>
              <a:endCxn id="13"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7501070" y="1617718"/>
                  <a:ext cx="1564065" cy="4049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smtClean="0">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𝟏</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4" name="TextBox 73"/>
                <p:cNvSpPr txBox="1">
                  <a:spLocks noRot="1" noChangeAspect="1" noMove="1" noResize="1" noEditPoints="1" noAdjustHandles="1" noChangeArrowheads="1" noChangeShapeType="1" noTextEdit="1"/>
                </p:cNvSpPr>
                <p:nvPr/>
              </p:nvSpPr>
              <p:spPr>
                <a:xfrm>
                  <a:off x="7501070" y="1617718"/>
                  <a:ext cx="1564065" cy="404983"/>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502439" y="3284535"/>
                  <a:ext cx="1685936" cy="41524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𝟐</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5" name="TextBox 74"/>
                <p:cNvSpPr txBox="1">
                  <a:spLocks noRot="1" noChangeAspect="1" noMove="1" noResize="1" noEditPoints="1" noAdjustHandles="1" noChangeArrowheads="1" noChangeShapeType="1" noTextEdit="1"/>
                </p:cNvSpPr>
                <p:nvPr/>
              </p:nvSpPr>
              <p:spPr>
                <a:xfrm>
                  <a:off x="7502439" y="3284535"/>
                  <a:ext cx="1685936" cy="41524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7471900" y="4935938"/>
                  <a:ext cx="1608153" cy="4049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𝟑</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6" name="TextBox 75"/>
                <p:cNvSpPr txBox="1">
                  <a:spLocks noRot="1" noChangeAspect="1" noMove="1" noResize="1" noEditPoints="1" noAdjustHandles="1" noChangeArrowheads="1" noChangeShapeType="1" noTextEdit="1"/>
                </p:cNvSpPr>
                <p:nvPr/>
              </p:nvSpPr>
              <p:spPr>
                <a:xfrm>
                  <a:off x="7471900" y="4935938"/>
                  <a:ext cx="1608153" cy="404983"/>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7" name="Oval 76"/>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77" name="Oval 76"/>
                <p:cNvSpPr>
                  <a:spLocks noRot="1" noChangeAspect="1" noMove="1" noResize="1" noEditPoints="1" noAdjustHandles="1" noChangeArrowheads="1" noChangeShapeType="1" noTextEdit="1"/>
                </p:cNvSpPr>
                <p:nvPr/>
              </p:nvSpPr>
              <p:spPr>
                <a:xfrm>
                  <a:off x="3904157" y="939320"/>
                  <a:ext cx="432000" cy="432000"/>
                </a:xfrm>
                <a:prstGeom prst="ellipse">
                  <a:avLst/>
                </a:prstGeom>
                <a:blipFill rotWithShape="0">
                  <a:blip r:embed="rId10"/>
                  <a:stretch>
                    <a:fillRect/>
                  </a:stretch>
                </a:blipFill>
                <a:ln>
                  <a:solidFill>
                    <a:schemeClr val="tx1"/>
                  </a:solidFill>
                </a:ln>
              </p:spPr>
              <p:txBody>
                <a:bodyPr/>
                <a:lstStyle/>
                <a:p>
                  <a:r>
                    <a:rPr lang="pt-BR">
                      <a:noFill/>
                    </a:rPr>
                    <a:t> </a:t>
                  </a:r>
                </a:p>
              </p:txBody>
            </p:sp>
          </mc:Fallback>
        </mc:AlternateContent>
        <p:cxnSp>
          <p:nvCxnSpPr>
            <p:cNvPr id="79" name="Straight Arrow Connector 78"/>
            <p:cNvCxnSpPr>
              <a:stCxn id="77" idx="5"/>
              <a:endCxn id="4"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82" name="Straight Arrow Connector 81"/>
            <p:cNvCxnSpPr>
              <a:stCxn id="80" idx="5"/>
              <a:endCxn id="10"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88" name="Straight Arrow Connector 87"/>
            <p:cNvCxnSpPr>
              <a:stCxn id="84" idx="5"/>
              <a:endCxn id="13"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3879003" y="975785"/>
                  <a:ext cx="473848" cy="374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1</m:t>
                            </m:r>
                          </m:sup>
                        </m:sSubSup>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879003" y="975785"/>
                  <a:ext cx="473848" cy="374205"/>
                </a:xfrm>
                <a:prstGeom prst="rect">
                  <a:avLst/>
                </a:prstGeom>
                <a:blipFill rotWithShape="0">
                  <a:blip r:embed="rId11"/>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3912764" y="2612732"/>
                  <a:ext cx="478785"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49"/>
                <p:cNvSpPr>
                  <a:spLocks noRot="1" noChangeAspect="1" noMove="1" noResize="1" noEditPoints="1" noAdjustHandles="1" noChangeArrowheads="1" noChangeShapeType="1" noTextEdit="1"/>
                </p:cNvSpPr>
                <p:nvPr/>
              </p:nvSpPr>
              <p:spPr>
                <a:xfrm>
                  <a:off x="3912764" y="2612732"/>
                  <a:ext cx="478785" cy="374783"/>
                </a:xfrm>
                <a:prstGeom prst="rect">
                  <a:avLst/>
                </a:prstGeom>
                <a:blipFill rotWithShape="0">
                  <a:blip r:embed="rId12"/>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954215" y="4185359"/>
                  <a:ext cx="478785" cy="376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3</m:t>
                            </m:r>
                          </m:sup>
                        </m:sSubSup>
                      </m:oMath>
                    </m:oMathPara>
                  </a14:m>
                  <a:endParaRPr lang="pt-BR" dirty="0"/>
                </a:p>
              </p:txBody>
            </p:sp>
          </mc:Choice>
          <mc:Fallback xmlns="">
            <p:sp>
              <p:nvSpPr>
                <p:cNvPr id="51" name="Rectangle 50"/>
                <p:cNvSpPr>
                  <a:spLocks noRot="1" noChangeAspect="1" noMove="1" noResize="1" noEditPoints="1" noAdjustHandles="1" noChangeArrowheads="1" noChangeShapeType="1" noTextEdit="1"/>
                </p:cNvSpPr>
                <p:nvPr/>
              </p:nvSpPr>
              <p:spPr>
                <a:xfrm>
                  <a:off x="3954215" y="4185359"/>
                  <a:ext cx="478785" cy="376193"/>
                </a:xfrm>
                <a:prstGeom prst="rect">
                  <a:avLst/>
                </a:prstGeom>
                <a:blipFill rotWithShape="0">
                  <a:blip r:embed="rId13"/>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2558493" y="1650740"/>
                  <a:ext cx="473848" cy="371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558493" y="1650740"/>
                  <a:ext cx="473848" cy="371961"/>
                </a:xfrm>
                <a:prstGeom prst="rect">
                  <a:avLst/>
                </a:prstGeom>
                <a:blipFill rotWithShape="0">
                  <a:blip r:embed="rId14"/>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3287451" y="2143304"/>
                  <a:ext cx="473848" cy="372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oMath>
                    </m:oMathPara>
                  </a14:m>
                  <a:endParaRPr lang="pt-BR" dirty="0"/>
                </a:p>
              </p:txBody>
            </p:sp>
          </mc:Choice>
          <mc:Fallback xmlns="">
            <p:sp>
              <p:nvSpPr>
                <p:cNvPr id="55" name="Rectangle 54"/>
                <p:cNvSpPr>
                  <a:spLocks noRot="1" noChangeAspect="1" noMove="1" noResize="1" noEditPoints="1" noAdjustHandles="1" noChangeArrowheads="1" noChangeShapeType="1" noTextEdit="1"/>
                </p:cNvSpPr>
                <p:nvPr/>
              </p:nvSpPr>
              <p:spPr>
                <a:xfrm>
                  <a:off x="3287451" y="2143304"/>
                  <a:ext cx="473848" cy="372474"/>
                </a:xfrm>
                <a:prstGeom prst="rect">
                  <a:avLst/>
                </a:prstGeom>
                <a:blipFill rotWithShape="0">
                  <a:blip r:embed="rId15"/>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3291895" y="2965618"/>
                  <a:ext cx="478785" cy="372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m:oMathPara>
                  </a14:m>
                  <a:endParaRPr lang="pt-BR" dirty="0"/>
                </a:p>
              </p:txBody>
            </p:sp>
          </mc:Choice>
          <mc:Fallback xmlns="">
            <p:sp>
              <p:nvSpPr>
                <p:cNvPr id="57" name="Rectangle 56"/>
                <p:cNvSpPr>
                  <a:spLocks noRot="1" noChangeAspect="1" noMove="1" noResize="1" noEditPoints="1" noAdjustHandles="1" noChangeArrowheads="1" noChangeShapeType="1" noTextEdit="1"/>
                </p:cNvSpPr>
                <p:nvPr/>
              </p:nvSpPr>
              <p:spPr>
                <a:xfrm>
                  <a:off x="3291895" y="2965618"/>
                  <a:ext cx="478785" cy="372538"/>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3287451" y="3556481"/>
                  <a:ext cx="478785"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2</m:t>
                            </m:r>
                          </m:sup>
                        </m:sSubSup>
                      </m:oMath>
                    </m:oMathPara>
                  </a14:m>
                  <a:endParaRPr lang="pt-BR" dirty="0"/>
                </a:p>
              </p:txBody>
            </p:sp>
          </mc:Choice>
          <mc:Fallback xmlns="">
            <p:sp>
              <p:nvSpPr>
                <p:cNvPr id="59" name="Rectangle 58"/>
                <p:cNvSpPr>
                  <a:spLocks noRot="1" noChangeAspect="1" noMove="1" noResize="1" noEditPoints="1" noAdjustHandles="1" noChangeArrowheads="1" noChangeShapeType="1" noTextEdit="1"/>
                </p:cNvSpPr>
                <p:nvPr/>
              </p:nvSpPr>
              <p:spPr>
                <a:xfrm>
                  <a:off x="3287451" y="3556481"/>
                  <a:ext cx="478785" cy="373051"/>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3297300" y="4387916"/>
                  <a:ext cx="478785" cy="37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3</m:t>
                            </m:r>
                          </m:sup>
                        </m:sSubSup>
                      </m:oMath>
                    </m:oMathPara>
                  </a14:m>
                  <a:endParaRPr lang="pt-BR" dirty="0"/>
                </a:p>
              </p:txBody>
            </p:sp>
          </mc:Choice>
          <mc:Fallback xmlns="">
            <p:sp>
              <p:nvSpPr>
                <p:cNvPr id="61" name="Rectangle 60"/>
                <p:cNvSpPr>
                  <a:spLocks noRot="1" noChangeAspect="1" noMove="1" noResize="1" noEditPoints="1" noAdjustHandles="1" noChangeArrowheads="1" noChangeShapeType="1" noTextEdit="1"/>
                </p:cNvSpPr>
                <p:nvPr/>
              </p:nvSpPr>
              <p:spPr>
                <a:xfrm>
                  <a:off x="3297300" y="4387916"/>
                  <a:ext cx="478785" cy="373885"/>
                </a:xfrm>
                <a:prstGeom prst="rect">
                  <a:avLst/>
                </a:prstGeom>
                <a:blipFill rotWithShape="0">
                  <a:blip r:embed="rId18"/>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2663975" y="4935707"/>
                  <a:ext cx="478785" cy="374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3</m:t>
                            </m:r>
                          </m:sup>
                        </m:sSubSup>
                      </m:oMath>
                    </m:oMathPara>
                  </a14:m>
                  <a:endParaRPr lang="pt-BR" dirty="0"/>
                </a:p>
              </p:txBody>
            </p:sp>
          </mc:Choice>
          <mc:Fallback xmlns="">
            <p:sp>
              <p:nvSpPr>
                <p:cNvPr id="62" name="Rectangle 61"/>
                <p:cNvSpPr>
                  <a:spLocks noRot="1" noChangeAspect="1" noMove="1" noResize="1" noEditPoints="1" noAdjustHandles="1" noChangeArrowheads="1" noChangeShapeType="1" noTextEdit="1"/>
                </p:cNvSpPr>
                <p:nvPr/>
              </p:nvSpPr>
              <p:spPr>
                <a:xfrm>
                  <a:off x="2663975" y="4935707"/>
                  <a:ext cx="478785" cy="374461"/>
                </a:xfrm>
                <a:prstGeom prst="rect">
                  <a:avLst/>
                </a:prstGeom>
                <a:blipFill rotWithShape="0">
                  <a:blip r:embed="rId19"/>
                  <a:stretch>
                    <a:fillRect b="-1639"/>
                  </a:stretch>
                </a:blipFill>
              </p:spPr>
              <p:txBody>
                <a:bodyPr/>
                <a:lstStyle/>
                <a:p>
                  <a:r>
                    <a:rPr lang="pt-BR">
                      <a:noFill/>
                    </a:rPr>
                    <a:t> </a:t>
                  </a:r>
                </a:p>
              </p:txBody>
            </p:sp>
          </mc:Fallback>
        </mc:AlternateContent>
        <p:sp>
          <p:nvSpPr>
            <p:cNvPr id="7" name="Right Brace 6"/>
            <p:cNvSpPr/>
            <p:nvPr/>
          </p:nvSpPr>
          <p:spPr>
            <a:xfrm>
              <a:off x="8531448"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7" name="Rectangle 16"/>
                <p:cNvSpPr/>
                <p:nvPr/>
              </p:nvSpPr>
              <p:spPr>
                <a:xfrm>
                  <a:off x="9104483" y="3288897"/>
                  <a:ext cx="2460482" cy="504946"/>
                </a:xfrm>
                <a:prstGeom prst="rect">
                  <a:avLst/>
                </a:prstGeom>
              </p:spPr>
              <p:txBody>
                <a:bodyPr wrap="none">
                  <a:spAutoFit/>
                </a:bodyPr>
                <a:lstStyle/>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oMath>
                  </a14:m>
                  <a:endParaRPr lang="pt-BR" dirty="0"/>
                </a:p>
              </p:txBody>
            </p:sp>
          </mc:Choice>
          <mc:Fallback xmlns="">
            <p:sp>
              <p:nvSpPr>
                <p:cNvPr id="17" name="Rectangle 16"/>
                <p:cNvSpPr>
                  <a:spLocks noRot="1" noChangeAspect="1" noMove="1" noResize="1" noEditPoints="1" noAdjustHandles="1" noChangeArrowheads="1" noChangeShapeType="1" noTextEdit="1"/>
                </p:cNvSpPr>
                <p:nvPr/>
              </p:nvSpPr>
              <p:spPr>
                <a:xfrm>
                  <a:off x="9104483" y="3288897"/>
                  <a:ext cx="2460482" cy="504946"/>
                </a:xfrm>
                <a:prstGeom prst="rect">
                  <a:avLst/>
                </a:prstGeom>
                <a:blipFill rotWithShape="0">
                  <a:blip r:embed="rId20"/>
                  <a:stretch>
                    <a:fillRect t="-4878" b="-2439"/>
                  </a:stretch>
                </a:blipFill>
              </p:spPr>
              <p:txBody>
                <a:bodyPr/>
                <a:lstStyle/>
                <a:p>
                  <a:r>
                    <a:rPr lang="pt-BR">
                      <a:noFill/>
                    </a:rPr>
                    <a:t> </a:t>
                  </a:r>
                </a:p>
              </p:txBody>
            </p:sp>
          </mc:Fallback>
        </mc:AlternateContent>
      </p:grpSp>
    </p:spTree>
    <p:extLst>
      <p:ext uri="{BB962C8B-B14F-4D97-AF65-F5344CB8AC3E}">
        <p14:creationId xmlns:p14="http://schemas.microsoft.com/office/powerpoint/2010/main" val="398165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4453" y="164897"/>
                <a:ext cx="11353800" cy="1325563"/>
              </a:xfrm>
            </p:spPr>
            <p:txBody>
              <a:bodyPr/>
              <a:lstStyle/>
              <a:p>
                <a:r>
                  <a:rPr lang="pt-BR" dirty="0" smtClean="0"/>
                  <a:t>Exemplo: Encontrando os pesos da 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4453" y="164897"/>
                <a:ext cx="11353800" cy="1325563"/>
              </a:xfrm>
              <a:blipFill rotWithShape="0">
                <a:blip r:embed="rId2"/>
                <a:stretch>
                  <a:fillRect l="-2202"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455395"/>
                <a:ext cx="10970054" cy="2359064"/>
              </a:xfrm>
            </p:spPr>
            <p:txBody>
              <a:bodyPr>
                <a:normAutofit/>
              </a:bodyPr>
              <a:lstStyle/>
              <a:p>
                <a:r>
                  <a:rPr lang="pt-BR" dirty="0" smtClean="0"/>
                  <a:t>Analisem a figura.</a:t>
                </a:r>
              </a:p>
              <a:p>
                <a:r>
                  <a:rPr lang="pt-BR" dirty="0" smtClean="0"/>
                  <a:t>Temos 2 classes, 2 atributos,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smtClean="0"/>
                  <a:t>, e queremos encontrar uma </a:t>
                </a:r>
                <a:r>
                  <a:rPr lang="pt-BR" b="1" i="1" dirty="0" smtClean="0"/>
                  <a:t>função discriminate</a:t>
                </a:r>
                <a:r>
                  <a:rPr lang="pt-BR" dirty="0" smtClean="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que as separe.</a:t>
                </a:r>
              </a:p>
              <a:p>
                <a:r>
                  <a:rPr lang="pt-BR" dirty="0" smtClean="0"/>
                  <a:t>Qual formato deve ter esta </a:t>
                </a:r>
                <a:r>
                  <a:rPr lang="pt-BR" b="1" i="1" dirty="0" smtClean="0"/>
                  <a:t>função discriminante</a:t>
                </a:r>
                <a:r>
                  <a:rPr lang="pt-BR" dirty="0" smtClean="0"/>
                  <a:t>?</a:t>
                </a:r>
              </a:p>
              <a:p>
                <a:pPr lvl="1"/>
                <a:r>
                  <a:rPr lang="pt-BR" dirty="0" smtClean="0"/>
                  <a:t>O formato mais simples (navalha de Occam) seria o de uma reta.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455395"/>
                <a:ext cx="10970054" cy="2359064"/>
              </a:xfrm>
              <a:blipFill rotWithShape="0">
                <a:blip r:embed="rId3"/>
                <a:stretch>
                  <a:fillRect l="-944" t="-4393" r="-444" b="-2326"/>
                </a:stretch>
              </a:blipFill>
            </p:spPr>
            <p:txBody>
              <a:bodyPr/>
              <a:lstStyle/>
              <a:p>
                <a:r>
                  <a:rPr lang="pt-BR">
                    <a:noFill/>
                  </a:rPr>
                  <a:t> </a:t>
                </a:r>
              </a:p>
            </p:txBody>
          </p:sp>
        </mc:Fallback>
      </mc:AlternateContent>
      <p:grpSp>
        <p:nvGrpSpPr>
          <p:cNvPr id="79" name="Group 78"/>
          <p:cNvGrpSpPr/>
          <p:nvPr/>
        </p:nvGrpSpPr>
        <p:grpSpPr>
          <a:xfrm>
            <a:off x="5050802" y="1345320"/>
            <a:ext cx="3579851" cy="3073148"/>
            <a:chOff x="4781484" y="1471556"/>
            <a:chExt cx="3579851" cy="3073148"/>
          </a:xfrm>
        </p:grpSpPr>
        <p:sp>
          <p:nvSpPr>
            <p:cNvPr id="80" name="Oval 79"/>
            <p:cNvSpPr/>
            <p:nvPr/>
          </p:nvSpPr>
          <p:spPr>
            <a:xfrm>
              <a:off x="5329942" y="290076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Isosceles Triangle 80"/>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Oval 81"/>
            <p:cNvSpPr/>
            <p:nvPr/>
          </p:nvSpPr>
          <p:spPr>
            <a:xfrm>
              <a:off x="5305099" y="214628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Oval 82"/>
            <p:cNvSpPr/>
            <p:nvPr/>
          </p:nvSpPr>
          <p:spPr>
            <a:xfrm>
              <a:off x="5689347" y="26519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Oval 83"/>
            <p:cNvSpPr/>
            <p:nvPr/>
          </p:nvSpPr>
          <p:spPr>
            <a:xfrm>
              <a:off x="5535745" y="2230041"/>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Oval 84"/>
            <p:cNvSpPr/>
            <p:nvPr/>
          </p:nvSpPr>
          <p:spPr>
            <a:xfrm>
              <a:off x="5353717" y="2494983"/>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Oval 85"/>
            <p:cNvSpPr/>
            <p:nvPr/>
          </p:nvSpPr>
          <p:spPr>
            <a:xfrm>
              <a:off x="5970773" y="230769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Isosceles Triangle 86"/>
            <p:cNvSpPr/>
            <p:nvPr/>
          </p:nvSpPr>
          <p:spPr>
            <a:xfrm>
              <a:off x="6659487" y="387343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87"/>
            <p:cNvSpPr/>
            <p:nvPr/>
          </p:nvSpPr>
          <p:spPr>
            <a:xfrm>
              <a:off x="6268346" y="354733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88"/>
            <p:cNvSpPr/>
            <p:nvPr/>
          </p:nvSpPr>
          <p:spPr>
            <a:xfrm>
              <a:off x="5738153" y="389489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Isosceles Triangle 89"/>
            <p:cNvSpPr/>
            <p:nvPr/>
          </p:nvSpPr>
          <p:spPr>
            <a:xfrm>
              <a:off x="5865128" y="339083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Isosceles Triangle 90"/>
            <p:cNvSpPr/>
            <p:nvPr/>
          </p:nvSpPr>
          <p:spPr>
            <a:xfrm>
              <a:off x="6088948" y="30359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Isosceles Triangle 91"/>
            <p:cNvSpPr/>
            <p:nvPr/>
          </p:nvSpPr>
          <p:spPr>
            <a:xfrm>
              <a:off x="6088892" y="37607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Isosceles Triangle 92"/>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6" name="TextBox 95"/>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6"/>
                  <a:stretch>
                    <a:fillRect/>
                  </a:stretch>
                </a:blipFill>
              </p:spPr>
              <p:txBody>
                <a:bodyPr/>
                <a:lstStyle/>
                <a:p>
                  <a:r>
                    <a:rPr lang="pt-BR">
                      <a:noFill/>
                    </a:rPr>
                    <a:t> </a:t>
                  </a:r>
                </a:p>
              </p:txBody>
            </p:sp>
          </mc:Fallback>
        </mc:AlternateContent>
        <p:sp>
          <p:nvSpPr>
            <p:cNvPr id="99" name="Rectangle 98"/>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0" name="Straight Arrow Connector 99"/>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sp>
          <p:nvSpPr>
            <p:cNvPr id="104" name="TextBox 103"/>
            <p:cNvSpPr txBox="1"/>
            <p:nvPr/>
          </p:nvSpPr>
          <p:spPr>
            <a:xfrm>
              <a:off x="5074370" y="4180493"/>
              <a:ext cx="334672" cy="350302"/>
            </a:xfrm>
            <a:prstGeom prst="rect">
              <a:avLst/>
            </a:prstGeom>
            <a:noFill/>
          </p:spPr>
          <p:txBody>
            <a:bodyPr wrap="none" rtlCol="0">
              <a:spAutoFit/>
            </a:bodyPr>
            <a:lstStyle/>
            <a:p>
              <a:r>
                <a:rPr lang="pt-BR" sz="1200" dirty="0" smtClean="0"/>
                <a:t>0</a:t>
              </a:r>
              <a:endParaRPr lang="pt-BR" sz="1200" dirty="0"/>
            </a:p>
          </p:txBody>
        </p:sp>
        <p:sp>
          <p:nvSpPr>
            <p:cNvPr id="105" name="TextBox 104"/>
            <p:cNvSpPr txBox="1"/>
            <p:nvPr/>
          </p:nvSpPr>
          <p:spPr>
            <a:xfrm>
              <a:off x="5024915" y="3544589"/>
              <a:ext cx="334672" cy="350302"/>
            </a:xfrm>
            <a:prstGeom prst="rect">
              <a:avLst/>
            </a:prstGeom>
            <a:noFill/>
          </p:spPr>
          <p:txBody>
            <a:bodyPr wrap="none" rtlCol="0">
              <a:spAutoFit/>
            </a:bodyPr>
            <a:lstStyle/>
            <a:p>
              <a:r>
                <a:rPr lang="pt-BR" sz="1200" dirty="0" smtClean="0"/>
                <a:t>1</a:t>
              </a:r>
              <a:endParaRPr lang="pt-BR" sz="1200" dirty="0"/>
            </a:p>
          </p:txBody>
        </p:sp>
        <p:sp>
          <p:nvSpPr>
            <p:cNvPr id="106" name="TextBox 105"/>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107" name="TextBox 106"/>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108" name="TextBox 107"/>
            <p:cNvSpPr txBox="1"/>
            <p:nvPr/>
          </p:nvSpPr>
          <p:spPr>
            <a:xfrm>
              <a:off x="5025998" y="1946408"/>
              <a:ext cx="334672" cy="350302"/>
            </a:xfrm>
            <a:prstGeom prst="rect">
              <a:avLst/>
            </a:prstGeom>
            <a:noFill/>
          </p:spPr>
          <p:txBody>
            <a:bodyPr wrap="none" rtlCol="0">
              <a:spAutoFit/>
            </a:bodyPr>
            <a:lstStyle/>
            <a:p>
              <a:r>
                <a:rPr lang="pt-BR" sz="1200" dirty="0" smtClean="0"/>
                <a:t>4</a:t>
              </a:r>
              <a:endParaRPr lang="pt-BR" sz="1200" dirty="0"/>
            </a:p>
          </p:txBody>
        </p:sp>
        <p:sp>
          <p:nvSpPr>
            <p:cNvPr id="109" name="TextBox 108"/>
            <p:cNvSpPr txBox="1"/>
            <p:nvPr/>
          </p:nvSpPr>
          <p:spPr>
            <a:xfrm>
              <a:off x="5663911" y="4194402"/>
              <a:ext cx="334672" cy="350302"/>
            </a:xfrm>
            <a:prstGeom prst="rect">
              <a:avLst/>
            </a:prstGeom>
            <a:noFill/>
          </p:spPr>
          <p:txBody>
            <a:bodyPr wrap="none" rtlCol="0">
              <a:spAutoFit/>
            </a:bodyPr>
            <a:lstStyle/>
            <a:p>
              <a:r>
                <a:rPr lang="pt-BR" sz="1200" dirty="0" smtClean="0"/>
                <a:t>1</a:t>
              </a:r>
              <a:endParaRPr lang="pt-BR" sz="1200" dirty="0"/>
            </a:p>
          </p:txBody>
        </p:sp>
        <p:sp>
          <p:nvSpPr>
            <p:cNvPr id="110" name="TextBox 109"/>
            <p:cNvSpPr txBox="1"/>
            <p:nvPr/>
          </p:nvSpPr>
          <p:spPr>
            <a:xfrm>
              <a:off x="6204000" y="4193465"/>
              <a:ext cx="334672" cy="350302"/>
            </a:xfrm>
            <a:prstGeom prst="rect">
              <a:avLst/>
            </a:prstGeom>
            <a:noFill/>
          </p:spPr>
          <p:txBody>
            <a:bodyPr wrap="none" rtlCol="0">
              <a:spAutoFit/>
            </a:bodyPr>
            <a:lstStyle/>
            <a:p>
              <a:r>
                <a:rPr lang="pt-BR" sz="1200" dirty="0" smtClean="0"/>
                <a:t>2</a:t>
              </a:r>
              <a:endParaRPr lang="pt-BR" sz="1200" dirty="0"/>
            </a:p>
          </p:txBody>
        </p:sp>
        <p:sp>
          <p:nvSpPr>
            <p:cNvPr id="111" name="TextBox 110"/>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112" name="TextBox 111"/>
            <p:cNvSpPr txBox="1"/>
            <p:nvPr/>
          </p:nvSpPr>
          <p:spPr>
            <a:xfrm>
              <a:off x="7277932" y="4193465"/>
              <a:ext cx="334672" cy="350302"/>
            </a:xfrm>
            <a:prstGeom prst="rect">
              <a:avLst/>
            </a:prstGeom>
            <a:noFill/>
          </p:spPr>
          <p:txBody>
            <a:bodyPr wrap="none" rtlCol="0">
              <a:spAutoFit/>
            </a:bodyPr>
            <a:lstStyle/>
            <a:p>
              <a:r>
                <a:rPr lang="pt-BR" sz="1200" dirty="0" smtClean="0"/>
                <a:t>4</a:t>
              </a:r>
              <a:endParaRPr lang="pt-BR" sz="1200" dirty="0"/>
            </a:p>
          </p:txBody>
        </p:sp>
        <p:sp>
          <p:nvSpPr>
            <p:cNvPr id="113" name="Rectangle 112"/>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Rectangle 113"/>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Rectangle 114"/>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Rectangle 115"/>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Rectangle 116"/>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Rectangle 117"/>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Rectangle 118"/>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Rectangle 119"/>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Rectangle 120"/>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Rectangle 121"/>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Rectangle 122"/>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Rectangle 123"/>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Rectangle 124"/>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Rectangle 125"/>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Rectangle 126"/>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Isosceles Triangle 127"/>
            <p:cNvSpPr/>
            <p:nvPr/>
          </p:nvSpPr>
          <p:spPr>
            <a:xfrm>
              <a:off x="5518764" y="347600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Isosceles Triangle 128"/>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Isosceles Triangle 129"/>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Isosceles Triangle 130"/>
            <p:cNvSpPr/>
            <p:nvPr/>
          </p:nvSpPr>
          <p:spPr>
            <a:xfrm>
              <a:off x="5376898" y="385649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Isosceles Triangle 131"/>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Oval 132"/>
            <p:cNvSpPr/>
            <p:nvPr/>
          </p:nvSpPr>
          <p:spPr>
            <a:xfrm>
              <a:off x="6262720" y="21201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06132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4453" y="164897"/>
                <a:ext cx="11353800" cy="1325563"/>
              </a:xfrm>
            </p:spPr>
            <p:txBody>
              <a:bodyPr/>
              <a:lstStyle/>
              <a:p>
                <a:r>
                  <a:rPr lang="pt-BR" dirty="0" smtClean="0"/>
                  <a:t>Exemplo: Encontrando os pesos da 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4453" y="164897"/>
                <a:ext cx="11353800" cy="1325563"/>
              </a:xfrm>
              <a:blipFill rotWithShape="0">
                <a:blip r:embed="rId2"/>
                <a:stretch>
                  <a:fillRect l="-2202"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113939"/>
                <a:ext cx="11121572" cy="2700520"/>
              </a:xfrm>
            </p:spPr>
            <p:txBody>
              <a:bodyPr>
                <a:normAutofit/>
              </a:bodyPr>
              <a:lstStyle/>
              <a:p>
                <a:r>
                  <a:rPr lang="pt-BR" dirty="0" smtClean="0"/>
                  <a:t>Visualmente, traçamos uma reta em uma posição que separe as classes da melhor forma possível.</a:t>
                </a:r>
              </a:p>
              <a:p>
                <a:r>
                  <a:rPr lang="pt-BR" dirty="0" smtClean="0"/>
                  <a:t>A </a:t>
                </a:r>
                <a:r>
                  <a:rPr lang="pt-BR" b="1" i="1" dirty="0" smtClean="0"/>
                  <a:t>função discriminante </a:t>
                </a:r>
                <a:r>
                  <a:rPr lang="pt-BR" dirty="0" smtClean="0"/>
                  <a:t>que representa esta reta é definida como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m:oMathPara>
                </a14:m>
                <a:endParaRPr lang="pt-BR" dirty="0" smtClean="0"/>
              </a:p>
              <a:p>
                <a:r>
                  <a:rPr lang="pt-BR" dirty="0" smtClean="0"/>
                  <a:t>Agora que definimos uma função e sua posição no gráfico, precisamos encontrar os </a:t>
                </a:r>
                <a:r>
                  <a:rPr lang="pt-BR" b="1" i="1" dirty="0" smtClean="0"/>
                  <a:t>pesos</a:t>
                </a:r>
                <a:r>
                  <a:rPr lang="pt-BR" dirty="0" smtClean="0"/>
                  <a:t> e as </a:t>
                </a:r>
                <a:r>
                  <a:rPr lang="pt-BR" b="1" i="1" dirty="0" smtClean="0"/>
                  <a:t>regiões de decisão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113939"/>
                <a:ext cx="11121572" cy="2700520"/>
              </a:xfrm>
              <a:blipFill rotWithShape="0">
                <a:blip r:embed="rId3"/>
                <a:stretch>
                  <a:fillRect l="-932" t="-3837" b="-4515"/>
                </a:stretch>
              </a:blipFill>
            </p:spPr>
            <p:txBody>
              <a:bodyPr/>
              <a:lstStyle/>
              <a:p>
                <a:r>
                  <a:rPr lang="pt-BR">
                    <a:noFill/>
                  </a:rPr>
                  <a:t> </a:t>
                </a:r>
              </a:p>
            </p:txBody>
          </p:sp>
        </mc:Fallback>
      </mc:AlternateContent>
      <p:grpSp>
        <p:nvGrpSpPr>
          <p:cNvPr id="4" name="Group 3"/>
          <p:cNvGrpSpPr/>
          <p:nvPr/>
        </p:nvGrpSpPr>
        <p:grpSpPr>
          <a:xfrm>
            <a:off x="4934687" y="1084333"/>
            <a:ext cx="3773884" cy="3073148"/>
            <a:chOff x="4781484" y="1471556"/>
            <a:chExt cx="3773884" cy="3073148"/>
          </a:xfrm>
        </p:grpSpPr>
        <p:sp>
          <p:nvSpPr>
            <p:cNvPr id="6" name="Oval 5"/>
            <p:cNvSpPr/>
            <p:nvPr/>
          </p:nvSpPr>
          <p:spPr>
            <a:xfrm>
              <a:off x="5329942" y="290076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305099" y="214628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5689347" y="26519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535745" y="2230041"/>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353717" y="2494983"/>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970773" y="230769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659487" y="387343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268346" y="354733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38153" y="389489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865128" y="339083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6088948" y="30359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6088892" y="37607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6850107" y="3195866"/>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850107" y="3195866"/>
                  <a:ext cx="662657" cy="50599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720241" y="1527875"/>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5720241" y="1527875"/>
                  <a:ext cx="655076" cy="505993"/>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254594" y="3212581"/>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7254594" y="3212581"/>
                  <a:ext cx="1300774" cy="46707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6140461" y="1526710"/>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6140461" y="1526710"/>
                  <a:ext cx="1300774" cy="467070"/>
                </a:xfrm>
                <a:prstGeom prst="rect">
                  <a:avLst/>
                </a:prstGeom>
                <a:blipFill rotWithShape="0">
                  <a:blip r:embed="rId8"/>
                  <a:stretch>
                    <a:fillRect/>
                  </a:stretch>
                </a:blipFill>
              </p:spPr>
              <p:txBody>
                <a:bodyPr/>
                <a:lstStyle/>
                <a:p>
                  <a:r>
                    <a:rPr lang="pt-BR">
                      <a:noFill/>
                    </a:rPr>
                    <a:t> </a:t>
                  </a:r>
                </a:p>
              </p:txBody>
            </p:sp>
          </mc:Fallback>
        </mc:AlternateContent>
        <p:sp>
          <p:nvSpPr>
            <p:cNvPr id="36" name="Rectangle 35"/>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Straight Arrow Connector 36"/>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47" name="Straight Connector 46"/>
            <p:cNvCxnSpPr/>
            <p:nvPr/>
          </p:nvCxnSpPr>
          <p:spPr>
            <a:xfrm flipV="1">
              <a:off x="5251694" y="2065591"/>
              <a:ext cx="1627631" cy="162188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74370" y="4180493"/>
              <a:ext cx="334672" cy="350302"/>
            </a:xfrm>
            <a:prstGeom prst="rect">
              <a:avLst/>
            </a:prstGeom>
            <a:noFill/>
          </p:spPr>
          <p:txBody>
            <a:bodyPr wrap="none" rtlCol="0">
              <a:spAutoFit/>
            </a:bodyPr>
            <a:lstStyle/>
            <a:p>
              <a:r>
                <a:rPr lang="pt-BR" sz="1200" dirty="0" smtClean="0"/>
                <a:t>0</a:t>
              </a:r>
              <a:endParaRPr lang="pt-BR" sz="1200" dirty="0"/>
            </a:p>
          </p:txBody>
        </p:sp>
        <p:sp>
          <p:nvSpPr>
            <p:cNvPr id="49" name="TextBox 48"/>
            <p:cNvSpPr txBox="1"/>
            <p:nvPr/>
          </p:nvSpPr>
          <p:spPr>
            <a:xfrm>
              <a:off x="5024915" y="3544589"/>
              <a:ext cx="334672" cy="350302"/>
            </a:xfrm>
            <a:prstGeom prst="rect">
              <a:avLst/>
            </a:prstGeom>
            <a:noFill/>
          </p:spPr>
          <p:txBody>
            <a:bodyPr wrap="none" rtlCol="0">
              <a:spAutoFit/>
            </a:bodyPr>
            <a:lstStyle/>
            <a:p>
              <a:r>
                <a:rPr lang="pt-BR" sz="1200" dirty="0" smtClean="0"/>
                <a:t>1</a:t>
              </a:r>
              <a:endParaRPr lang="pt-BR" sz="1200" dirty="0"/>
            </a:p>
          </p:txBody>
        </p:sp>
        <p:sp>
          <p:nvSpPr>
            <p:cNvPr id="50" name="TextBox 49"/>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51" name="TextBox 50"/>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52" name="TextBox 51"/>
            <p:cNvSpPr txBox="1"/>
            <p:nvPr/>
          </p:nvSpPr>
          <p:spPr>
            <a:xfrm>
              <a:off x="5025998" y="1946408"/>
              <a:ext cx="334672" cy="350302"/>
            </a:xfrm>
            <a:prstGeom prst="rect">
              <a:avLst/>
            </a:prstGeom>
            <a:noFill/>
          </p:spPr>
          <p:txBody>
            <a:bodyPr wrap="none" rtlCol="0">
              <a:spAutoFit/>
            </a:bodyPr>
            <a:lstStyle/>
            <a:p>
              <a:r>
                <a:rPr lang="pt-BR" sz="1200" dirty="0" smtClean="0"/>
                <a:t>4</a:t>
              </a:r>
              <a:endParaRPr lang="pt-BR" sz="1200" dirty="0"/>
            </a:p>
          </p:txBody>
        </p:sp>
        <p:sp>
          <p:nvSpPr>
            <p:cNvPr id="53" name="TextBox 52"/>
            <p:cNvSpPr txBox="1"/>
            <p:nvPr/>
          </p:nvSpPr>
          <p:spPr>
            <a:xfrm>
              <a:off x="5663911" y="4194402"/>
              <a:ext cx="334672" cy="350302"/>
            </a:xfrm>
            <a:prstGeom prst="rect">
              <a:avLst/>
            </a:prstGeom>
            <a:noFill/>
          </p:spPr>
          <p:txBody>
            <a:bodyPr wrap="none" rtlCol="0">
              <a:spAutoFit/>
            </a:bodyPr>
            <a:lstStyle/>
            <a:p>
              <a:r>
                <a:rPr lang="pt-BR" sz="1200" dirty="0" smtClean="0"/>
                <a:t>1</a:t>
              </a:r>
              <a:endParaRPr lang="pt-BR" sz="1200" dirty="0"/>
            </a:p>
          </p:txBody>
        </p:sp>
        <p:sp>
          <p:nvSpPr>
            <p:cNvPr id="54" name="TextBox 53"/>
            <p:cNvSpPr txBox="1"/>
            <p:nvPr/>
          </p:nvSpPr>
          <p:spPr>
            <a:xfrm>
              <a:off x="6204000" y="4193465"/>
              <a:ext cx="334672" cy="350302"/>
            </a:xfrm>
            <a:prstGeom prst="rect">
              <a:avLst/>
            </a:prstGeom>
            <a:noFill/>
          </p:spPr>
          <p:txBody>
            <a:bodyPr wrap="none" rtlCol="0">
              <a:spAutoFit/>
            </a:bodyPr>
            <a:lstStyle/>
            <a:p>
              <a:r>
                <a:rPr lang="pt-BR" sz="1200" dirty="0" smtClean="0"/>
                <a:t>2</a:t>
              </a:r>
              <a:endParaRPr lang="pt-BR" sz="1200" dirty="0"/>
            </a:p>
          </p:txBody>
        </p:sp>
        <p:sp>
          <p:nvSpPr>
            <p:cNvPr id="55" name="TextBox 54"/>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56" name="TextBox 55"/>
            <p:cNvSpPr txBox="1"/>
            <p:nvPr/>
          </p:nvSpPr>
          <p:spPr>
            <a:xfrm>
              <a:off x="7277932" y="4193465"/>
              <a:ext cx="334672" cy="350302"/>
            </a:xfrm>
            <a:prstGeom prst="rect">
              <a:avLst/>
            </a:prstGeom>
            <a:noFill/>
          </p:spPr>
          <p:txBody>
            <a:bodyPr wrap="none" rtlCol="0">
              <a:spAutoFit/>
            </a:bodyPr>
            <a:lstStyle/>
            <a:p>
              <a:r>
                <a:rPr lang="pt-BR" sz="1200" dirty="0" smtClean="0"/>
                <a:t>4</a:t>
              </a:r>
              <a:endParaRPr lang="pt-BR" sz="1200" dirty="0"/>
            </a:p>
          </p:txBody>
        </p:sp>
        <p:sp>
          <p:nvSpPr>
            <p:cNvPr id="46" name="Rectangle 45"/>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5518764" y="347600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5376898" y="385649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262720" y="21201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2" name="Rectangle 71"/>
                <p:cNvSpPr/>
                <p:nvPr/>
              </p:nvSpPr>
              <p:spPr>
                <a:xfrm>
                  <a:off x="7799045" y="1569141"/>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m:oMathPara>
                  </a14:m>
                  <a:endParaRPr lang="pt-BR" dirty="0"/>
                </a:p>
              </p:txBody>
            </p:sp>
          </mc:Choice>
          <mc:Fallback xmlns="">
            <p:sp>
              <p:nvSpPr>
                <p:cNvPr id="72" name="Rectangle 71"/>
                <p:cNvSpPr>
                  <a:spLocks noRot="1" noChangeAspect="1" noMove="1" noResize="1" noEditPoints="1" noAdjustHandles="1" noChangeArrowheads="1" noChangeShapeType="1" noTextEdit="1"/>
                </p:cNvSpPr>
                <p:nvPr/>
              </p:nvSpPr>
              <p:spPr>
                <a:xfrm>
                  <a:off x="7799045" y="1569141"/>
                  <a:ext cx="707245" cy="369332"/>
                </a:xfrm>
                <a:prstGeom prst="rect">
                  <a:avLst/>
                </a:prstGeom>
                <a:blipFill rotWithShape="0">
                  <a:blip r:embed="rId10"/>
                  <a:stretch>
                    <a:fillRect b="-6667"/>
                  </a:stretch>
                </a:blipFill>
              </p:spPr>
              <p:txBody>
                <a:bodyPr/>
                <a:lstStyle/>
                <a:p>
                  <a:r>
                    <a:rPr lang="pt-BR">
                      <a:noFill/>
                    </a:rPr>
                    <a:t> </a:t>
                  </a:r>
                </a:p>
              </p:txBody>
            </p:sp>
          </mc:Fallback>
        </mc:AlternateContent>
        <p:sp>
          <p:nvSpPr>
            <p:cNvPr id="73" name="Freeform 72"/>
            <p:cNvSpPr/>
            <p:nvPr/>
          </p:nvSpPr>
          <p:spPr>
            <a:xfrm>
              <a:off x="6868177" y="1780064"/>
              <a:ext cx="993278" cy="279397"/>
            </a:xfrm>
            <a:custGeom>
              <a:avLst/>
              <a:gdLst>
                <a:gd name="connsiteX0" fmla="*/ 0 w 751114"/>
                <a:gd name="connsiteY0" fmla="*/ 212271 h 212271"/>
                <a:gd name="connsiteX1" fmla="*/ 751114 w 751114"/>
                <a:gd name="connsiteY1" fmla="*/ 0 h 212271"/>
              </a:gdLst>
              <a:ahLst/>
              <a:cxnLst>
                <a:cxn ang="0">
                  <a:pos x="connsiteX0" y="connsiteY0"/>
                </a:cxn>
                <a:cxn ang="0">
                  <a:pos x="connsiteX1" y="connsiteY1"/>
                </a:cxn>
              </a:cxnLst>
              <a:rect l="l" t="t" r="r" b="b"/>
              <a:pathLst>
                <a:path w="751114" h="212271">
                  <a:moveTo>
                    <a:pt x="0" y="212271"/>
                  </a:moveTo>
                  <a:cubicBezTo>
                    <a:pt x="269421" y="131989"/>
                    <a:pt x="538843" y="51707"/>
                    <a:pt x="75111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82500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4452" y="108877"/>
                <a:ext cx="11545289" cy="1327627"/>
              </a:xfrm>
            </p:spPr>
            <p:txBody>
              <a:bodyPr>
                <a:normAutofit/>
              </a:bodyPr>
              <a:lstStyle/>
              <a:p>
                <a:r>
                  <a:rPr lang="pt-BR" dirty="0" smtClean="0"/>
                  <a:t>Exemplo: Encontrando os pesos da 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4452" y="108877"/>
                <a:ext cx="11545289" cy="1327627"/>
              </a:xfrm>
              <a:blipFill rotWithShape="0">
                <a:blip r:embed="rId3"/>
                <a:stretch>
                  <a:fillRect l="-2166" t="-13303" b="-2064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323043"/>
                <a:ext cx="10970053" cy="2481955"/>
              </a:xfrm>
            </p:spPr>
            <p:txBody>
              <a:bodyPr>
                <a:normAutofit lnSpcReduction="10000"/>
              </a:bodyPr>
              <a:lstStyle/>
              <a:p>
                <a:r>
                  <a:rPr lang="pt-BR" dirty="0" smtClean="0"/>
                  <a:t>Temos 3 incógnitas e 3 equações: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oMath>
                </a14:m>
                <a:endParaRPr lang="pt-BR" dirty="0" smtClean="0"/>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2</m:t>
                            </m:r>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2</m:t>
                            </m:r>
                          </m:sub>
                        </m:sSub>
                      </m:e>
                    </m:d>
                  </m:oMath>
                </a14:m>
                <a:endParaRPr lang="pt-BR" dirty="0" smtClean="0"/>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3</m:t>
                            </m:r>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smtClean="0"/>
                  <a:t>/2</a:t>
                </a:r>
              </a:p>
              <a:p>
                <a:r>
                  <a:rPr lang="pt-BR" dirty="0" smtClean="0"/>
                  <a:t>Resolvendo o sistema, encontramos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−1</m:t>
                    </m:r>
                  </m:oMath>
                </a14:m>
                <a:r>
                  <a:rPr lang="pt-BR" dirty="0" smtClean="0"/>
                  <a:t>, então</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323043"/>
                <a:ext cx="10970053" cy="2481955"/>
              </a:xfrm>
              <a:blipFill rotWithShape="0">
                <a:blip r:embed="rId4"/>
                <a:stretch>
                  <a:fillRect l="-944" t="-5405"/>
                </a:stretch>
              </a:blipFill>
            </p:spPr>
            <p:txBody>
              <a:bodyPr/>
              <a:lstStyle/>
              <a:p>
                <a:r>
                  <a:rPr lang="pt-BR">
                    <a:noFill/>
                  </a:rPr>
                  <a:t> </a:t>
                </a:r>
              </a:p>
            </p:txBody>
          </p:sp>
        </mc:Fallback>
      </mc:AlternateContent>
      <p:grpSp>
        <p:nvGrpSpPr>
          <p:cNvPr id="192" name="Group 191"/>
          <p:cNvGrpSpPr/>
          <p:nvPr/>
        </p:nvGrpSpPr>
        <p:grpSpPr>
          <a:xfrm>
            <a:off x="4862110" y="1249895"/>
            <a:ext cx="4154411" cy="3073148"/>
            <a:chOff x="4781484" y="1471556"/>
            <a:chExt cx="4154411" cy="3073148"/>
          </a:xfrm>
        </p:grpSpPr>
        <p:sp>
          <p:nvSpPr>
            <p:cNvPr id="193" name="Oval 192"/>
            <p:cNvSpPr/>
            <p:nvPr/>
          </p:nvSpPr>
          <p:spPr>
            <a:xfrm>
              <a:off x="5329942" y="290076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Isosceles Triangle 193"/>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5" name="Oval 194"/>
            <p:cNvSpPr/>
            <p:nvPr/>
          </p:nvSpPr>
          <p:spPr>
            <a:xfrm>
              <a:off x="5305099" y="214628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Oval 195"/>
            <p:cNvSpPr/>
            <p:nvPr/>
          </p:nvSpPr>
          <p:spPr>
            <a:xfrm>
              <a:off x="5689347" y="26519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Oval 196"/>
            <p:cNvSpPr/>
            <p:nvPr/>
          </p:nvSpPr>
          <p:spPr>
            <a:xfrm>
              <a:off x="5535745" y="2230041"/>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Oval 197"/>
            <p:cNvSpPr/>
            <p:nvPr/>
          </p:nvSpPr>
          <p:spPr>
            <a:xfrm>
              <a:off x="5353717" y="2494983"/>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9" name="Oval 198"/>
            <p:cNvSpPr/>
            <p:nvPr/>
          </p:nvSpPr>
          <p:spPr>
            <a:xfrm>
              <a:off x="5970773" y="230769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0" name="Isosceles Triangle 199"/>
            <p:cNvSpPr/>
            <p:nvPr/>
          </p:nvSpPr>
          <p:spPr>
            <a:xfrm>
              <a:off x="6659487" y="387343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1" name="Isosceles Triangle 200"/>
            <p:cNvSpPr/>
            <p:nvPr/>
          </p:nvSpPr>
          <p:spPr>
            <a:xfrm>
              <a:off x="6268346" y="354733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2" name="Isosceles Triangle 201"/>
            <p:cNvSpPr/>
            <p:nvPr/>
          </p:nvSpPr>
          <p:spPr>
            <a:xfrm>
              <a:off x="5738153" y="389489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3" name="Isosceles Triangle 202"/>
            <p:cNvSpPr/>
            <p:nvPr/>
          </p:nvSpPr>
          <p:spPr>
            <a:xfrm>
              <a:off x="5865128" y="339083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4" name="Isosceles Triangle 203"/>
            <p:cNvSpPr/>
            <p:nvPr/>
          </p:nvSpPr>
          <p:spPr>
            <a:xfrm>
              <a:off x="6088948" y="30359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5" name="Isosceles Triangle 204"/>
            <p:cNvSpPr/>
            <p:nvPr/>
          </p:nvSpPr>
          <p:spPr>
            <a:xfrm>
              <a:off x="6088892" y="37607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6" name="Isosceles Triangle 205"/>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7" name="Rectangle 206"/>
                <p:cNvSpPr/>
                <p:nvPr/>
              </p:nvSpPr>
              <p:spPr>
                <a:xfrm>
                  <a:off x="7416522" y="2924650"/>
                  <a:ext cx="14870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07" name="Rectangle 206"/>
                <p:cNvSpPr>
                  <a:spLocks noRot="1" noChangeAspect="1" noMove="1" noResize="1" noEditPoints="1" noAdjustHandles="1" noChangeArrowheads="1" noChangeShapeType="1" noTextEdit="1"/>
                </p:cNvSpPr>
                <p:nvPr/>
              </p:nvSpPr>
              <p:spPr>
                <a:xfrm>
                  <a:off x="7416522" y="2924650"/>
                  <a:ext cx="1487074" cy="369332"/>
                </a:xfrm>
                <a:prstGeom prst="rect">
                  <a:avLst/>
                </a:prstGeom>
                <a:blipFill rotWithShape="0">
                  <a:blip r:embed="rId6"/>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8" name="Rectangle 207"/>
                <p:cNvSpPr/>
                <p:nvPr/>
              </p:nvSpPr>
              <p:spPr>
                <a:xfrm>
                  <a:off x="5720241" y="1527875"/>
                  <a:ext cx="14817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08" name="Rectangle 207"/>
                <p:cNvSpPr>
                  <a:spLocks noRot="1" noChangeAspect="1" noMove="1" noResize="1" noEditPoints="1" noAdjustHandles="1" noChangeArrowheads="1" noChangeShapeType="1" noTextEdit="1"/>
                </p:cNvSpPr>
                <p:nvPr/>
              </p:nvSpPr>
              <p:spPr>
                <a:xfrm>
                  <a:off x="5720241" y="1527875"/>
                  <a:ext cx="1481752" cy="369332"/>
                </a:xfrm>
                <a:prstGeom prst="rect">
                  <a:avLst/>
                </a:prstGeom>
                <a:blipFill rotWithShape="0">
                  <a:blip r:embed="rId7"/>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8"/>
                  <a:stretch>
                    <a:fillRect/>
                  </a:stretch>
                </a:blipFill>
              </p:spPr>
              <p:txBody>
                <a:bodyPr/>
                <a:lstStyle/>
                <a:p>
                  <a:r>
                    <a:rPr lang="pt-BR">
                      <a:noFill/>
                    </a:rPr>
                    <a:t> </a:t>
                  </a:r>
                </a:p>
              </p:txBody>
            </p:sp>
          </mc:Fallback>
        </mc:AlternateContent>
        <p:sp>
          <p:nvSpPr>
            <p:cNvPr id="210" name="Rectangle 209"/>
            <p:cNvSpPr/>
            <p:nvPr/>
          </p:nvSpPr>
          <p:spPr>
            <a:xfrm>
              <a:off x="6140461" y="1526710"/>
              <a:ext cx="184731" cy="369332"/>
            </a:xfrm>
            <a:prstGeom prst="rect">
              <a:avLst/>
            </a:prstGeom>
          </p:spPr>
          <p:txBody>
            <a:bodyPr wrap="none">
              <a:spAutoFit/>
            </a:bodyPr>
            <a:lstStyle/>
            <a:p>
              <a:endParaRPr lang="pt-BR" dirty="0"/>
            </a:p>
          </p:txBody>
        </p:sp>
        <p:sp>
          <p:nvSpPr>
            <p:cNvPr id="211" name="Rectangle 210"/>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2" name="Straight Arrow Connector 211"/>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TextBox 213"/>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215" name="Straight Connector 214"/>
            <p:cNvCxnSpPr/>
            <p:nvPr/>
          </p:nvCxnSpPr>
          <p:spPr>
            <a:xfrm flipV="1">
              <a:off x="5251694" y="2065591"/>
              <a:ext cx="1627631" cy="162188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16" name="TextBox 215"/>
            <p:cNvSpPr txBox="1"/>
            <p:nvPr/>
          </p:nvSpPr>
          <p:spPr>
            <a:xfrm>
              <a:off x="5074370" y="4180493"/>
              <a:ext cx="334672" cy="350302"/>
            </a:xfrm>
            <a:prstGeom prst="rect">
              <a:avLst/>
            </a:prstGeom>
            <a:noFill/>
          </p:spPr>
          <p:txBody>
            <a:bodyPr wrap="none" rtlCol="0">
              <a:spAutoFit/>
            </a:bodyPr>
            <a:lstStyle/>
            <a:p>
              <a:r>
                <a:rPr lang="pt-BR" sz="1200" dirty="0" smtClean="0"/>
                <a:t>0</a:t>
              </a:r>
              <a:endParaRPr lang="pt-BR" sz="1200" dirty="0"/>
            </a:p>
          </p:txBody>
        </p:sp>
        <p:sp>
          <p:nvSpPr>
            <p:cNvPr id="217" name="TextBox 216"/>
            <p:cNvSpPr txBox="1"/>
            <p:nvPr/>
          </p:nvSpPr>
          <p:spPr>
            <a:xfrm>
              <a:off x="5024915" y="3544589"/>
              <a:ext cx="334672" cy="350302"/>
            </a:xfrm>
            <a:prstGeom prst="rect">
              <a:avLst/>
            </a:prstGeom>
            <a:noFill/>
          </p:spPr>
          <p:txBody>
            <a:bodyPr wrap="none" rtlCol="0">
              <a:spAutoFit/>
            </a:bodyPr>
            <a:lstStyle/>
            <a:p>
              <a:r>
                <a:rPr lang="pt-BR" sz="1200" dirty="0" smtClean="0"/>
                <a:t>1</a:t>
              </a:r>
              <a:endParaRPr lang="pt-BR" sz="1200" dirty="0"/>
            </a:p>
          </p:txBody>
        </p:sp>
        <p:sp>
          <p:nvSpPr>
            <p:cNvPr id="218" name="TextBox 217"/>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219" name="TextBox 218"/>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220" name="TextBox 219"/>
            <p:cNvSpPr txBox="1"/>
            <p:nvPr/>
          </p:nvSpPr>
          <p:spPr>
            <a:xfrm>
              <a:off x="5025998" y="1946408"/>
              <a:ext cx="334672" cy="350302"/>
            </a:xfrm>
            <a:prstGeom prst="rect">
              <a:avLst/>
            </a:prstGeom>
            <a:noFill/>
          </p:spPr>
          <p:txBody>
            <a:bodyPr wrap="none" rtlCol="0">
              <a:spAutoFit/>
            </a:bodyPr>
            <a:lstStyle/>
            <a:p>
              <a:r>
                <a:rPr lang="pt-BR" sz="1200" dirty="0" smtClean="0"/>
                <a:t>4</a:t>
              </a:r>
              <a:endParaRPr lang="pt-BR" sz="1200" dirty="0"/>
            </a:p>
          </p:txBody>
        </p:sp>
        <p:sp>
          <p:nvSpPr>
            <p:cNvPr id="221" name="TextBox 220"/>
            <p:cNvSpPr txBox="1"/>
            <p:nvPr/>
          </p:nvSpPr>
          <p:spPr>
            <a:xfrm>
              <a:off x="5663911" y="4194402"/>
              <a:ext cx="334672" cy="350302"/>
            </a:xfrm>
            <a:prstGeom prst="rect">
              <a:avLst/>
            </a:prstGeom>
            <a:noFill/>
          </p:spPr>
          <p:txBody>
            <a:bodyPr wrap="none" rtlCol="0">
              <a:spAutoFit/>
            </a:bodyPr>
            <a:lstStyle/>
            <a:p>
              <a:r>
                <a:rPr lang="pt-BR" sz="1200" dirty="0" smtClean="0"/>
                <a:t>1</a:t>
              </a:r>
              <a:endParaRPr lang="pt-BR" sz="1200" dirty="0"/>
            </a:p>
          </p:txBody>
        </p:sp>
        <p:sp>
          <p:nvSpPr>
            <p:cNvPr id="222" name="TextBox 221"/>
            <p:cNvSpPr txBox="1"/>
            <p:nvPr/>
          </p:nvSpPr>
          <p:spPr>
            <a:xfrm>
              <a:off x="6204000" y="4193465"/>
              <a:ext cx="334672" cy="350302"/>
            </a:xfrm>
            <a:prstGeom prst="rect">
              <a:avLst/>
            </a:prstGeom>
            <a:noFill/>
          </p:spPr>
          <p:txBody>
            <a:bodyPr wrap="none" rtlCol="0">
              <a:spAutoFit/>
            </a:bodyPr>
            <a:lstStyle/>
            <a:p>
              <a:r>
                <a:rPr lang="pt-BR" sz="1200" dirty="0" smtClean="0"/>
                <a:t>2</a:t>
              </a:r>
              <a:endParaRPr lang="pt-BR" sz="1200" dirty="0"/>
            </a:p>
          </p:txBody>
        </p:sp>
        <p:sp>
          <p:nvSpPr>
            <p:cNvPr id="223" name="TextBox 222"/>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224" name="TextBox 223"/>
            <p:cNvSpPr txBox="1"/>
            <p:nvPr/>
          </p:nvSpPr>
          <p:spPr>
            <a:xfrm>
              <a:off x="7277932" y="4193465"/>
              <a:ext cx="334672" cy="350302"/>
            </a:xfrm>
            <a:prstGeom prst="rect">
              <a:avLst/>
            </a:prstGeom>
            <a:noFill/>
          </p:spPr>
          <p:txBody>
            <a:bodyPr wrap="none" rtlCol="0">
              <a:spAutoFit/>
            </a:bodyPr>
            <a:lstStyle/>
            <a:p>
              <a:r>
                <a:rPr lang="pt-BR" sz="1200" dirty="0" smtClean="0"/>
                <a:t>4</a:t>
              </a:r>
              <a:endParaRPr lang="pt-BR" sz="1200" dirty="0"/>
            </a:p>
          </p:txBody>
        </p:sp>
        <p:sp>
          <p:nvSpPr>
            <p:cNvPr id="225" name="Rectangle 224"/>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6" name="Rectangle 225"/>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Rectangle 226"/>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8" name="Rectangle 227"/>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9" name="Rectangle 228"/>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0" name="Rectangle 229"/>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Rectangle 230"/>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2" name="Rectangle 231"/>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3" name="Rectangle 232"/>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4" name="Rectangle 233"/>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5" name="Rectangle 234"/>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6" name="Rectangle 235"/>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7" name="Rectangle 236"/>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8" name="Rectangle 237"/>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9" name="Rectangle 238"/>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Isosceles Triangle 239"/>
            <p:cNvSpPr/>
            <p:nvPr/>
          </p:nvSpPr>
          <p:spPr>
            <a:xfrm>
              <a:off x="5518764" y="347600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1" name="Isosceles Triangle 240"/>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2" name="Isosceles Triangle 241"/>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3" name="Isosceles Triangle 242"/>
            <p:cNvSpPr/>
            <p:nvPr/>
          </p:nvSpPr>
          <p:spPr>
            <a:xfrm>
              <a:off x="5376898" y="385649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4" name="Isosceles Triangle 243"/>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5" name="Oval 244"/>
            <p:cNvSpPr/>
            <p:nvPr/>
          </p:nvSpPr>
          <p:spPr>
            <a:xfrm>
              <a:off x="6262720" y="21201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46" name="Rectangle 245"/>
                <p:cNvSpPr/>
                <p:nvPr/>
              </p:nvSpPr>
              <p:spPr>
                <a:xfrm>
                  <a:off x="7799045" y="1569141"/>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=0</m:t>
                        </m:r>
                      </m:oMath>
                    </m:oMathPara>
                  </a14:m>
                  <a:endParaRPr lang="pt-BR" dirty="0"/>
                </a:p>
              </p:txBody>
            </p:sp>
          </mc:Choice>
          <mc:Fallback xmlns="">
            <p:sp>
              <p:nvSpPr>
                <p:cNvPr id="246" name="Rectangle 245"/>
                <p:cNvSpPr>
                  <a:spLocks noRot="1" noChangeAspect="1" noMove="1" noResize="1" noEditPoints="1" noAdjustHandles="1" noChangeArrowheads="1" noChangeShapeType="1" noTextEdit="1"/>
                </p:cNvSpPr>
                <p:nvPr/>
              </p:nvSpPr>
              <p:spPr>
                <a:xfrm>
                  <a:off x="7799045" y="1569141"/>
                  <a:ext cx="1136850" cy="369332"/>
                </a:xfrm>
                <a:prstGeom prst="rect">
                  <a:avLst/>
                </a:prstGeom>
                <a:blipFill rotWithShape="0">
                  <a:blip r:embed="rId10"/>
                  <a:stretch>
                    <a:fillRect b="-6557"/>
                  </a:stretch>
                </a:blipFill>
              </p:spPr>
              <p:txBody>
                <a:bodyPr/>
                <a:lstStyle/>
                <a:p>
                  <a:r>
                    <a:rPr lang="pt-BR">
                      <a:noFill/>
                    </a:rPr>
                    <a:t> </a:t>
                  </a:r>
                </a:p>
              </p:txBody>
            </p:sp>
          </mc:Fallback>
        </mc:AlternateContent>
        <p:sp>
          <p:nvSpPr>
            <p:cNvPr id="247" name="Freeform 246"/>
            <p:cNvSpPr/>
            <p:nvPr/>
          </p:nvSpPr>
          <p:spPr>
            <a:xfrm>
              <a:off x="6868177" y="1780064"/>
              <a:ext cx="993278" cy="279397"/>
            </a:xfrm>
            <a:custGeom>
              <a:avLst/>
              <a:gdLst>
                <a:gd name="connsiteX0" fmla="*/ 0 w 751114"/>
                <a:gd name="connsiteY0" fmla="*/ 212271 h 212271"/>
                <a:gd name="connsiteX1" fmla="*/ 751114 w 751114"/>
                <a:gd name="connsiteY1" fmla="*/ 0 h 212271"/>
              </a:gdLst>
              <a:ahLst/>
              <a:cxnLst>
                <a:cxn ang="0">
                  <a:pos x="connsiteX0" y="connsiteY0"/>
                </a:cxn>
                <a:cxn ang="0">
                  <a:pos x="connsiteX1" y="connsiteY1"/>
                </a:cxn>
              </a:cxnLst>
              <a:rect l="l" t="t" r="r" b="b"/>
              <a:pathLst>
                <a:path w="751114" h="212271">
                  <a:moveTo>
                    <a:pt x="0" y="212271"/>
                  </a:moveTo>
                  <a:cubicBezTo>
                    <a:pt x="269421" y="131989"/>
                    <a:pt x="538843" y="51707"/>
                    <a:pt x="75111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1" name="Rectangle 60"/>
          <p:cNvSpPr/>
          <p:nvPr/>
        </p:nvSpPr>
        <p:spPr>
          <a:xfrm>
            <a:off x="7416584" y="6452761"/>
            <a:ext cx="4746651" cy="315565"/>
          </a:xfrm>
          <a:prstGeom prst="rect">
            <a:avLst/>
          </a:prstGeom>
        </p:spPr>
        <p:txBody>
          <a:bodyPr wrap="square">
            <a:spAutoFit/>
          </a:bodyPr>
          <a:lstStyle/>
          <a:p>
            <a:pPr lvl="0"/>
            <a:r>
              <a:rPr lang="pt-BR" sz="1400" dirty="0" smtClean="0"/>
              <a:t>Exemplo: encontrando_pesos_da_função_discriminante.ipynb</a:t>
            </a:r>
            <a:endParaRPr lang="pt-BR" sz="1400" dirty="0">
              <a:solidFill>
                <a:srgbClr val="222222"/>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27707795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942046"/>
                <a:ext cx="11157283" cy="4915954"/>
              </a:xfrm>
            </p:spPr>
            <p:txBody>
              <a:bodyPr>
                <a:normAutofit lnSpcReduction="10000"/>
              </a:bodyPr>
              <a:lstStyle/>
              <a:p>
                <a:r>
                  <a:rPr lang="pt-BR" dirty="0" smtClean="0"/>
                  <a:t>A teoria Bayesiana de decisão é uma </a:t>
                </a:r>
                <a:r>
                  <a:rPr lang="pt-BR" b="1" i="1" dirty="0" smtClean="0"/>
                  <a:t>abordagem estatística </a:t>
                </a:r>
                <a:r>
                  <a:rPr lang="pt-BR" dirty="0"/>
                  <a:t>para o problema de </a:t>
                </a:r>
                <a:r>
                  <a:rPr lang="pt-BR" b="1" i="1" dirty="0" smtClean="0"/>
                  <a:t>classificação</a:t>
                </a:r>
                <a:r>
                  <a:rPr lang="pt-BR" dirty="0" smtClean="0"/>
                  <a:t>.</a:t>
                </a:r>
              </a:p>
              <a:p>
                <a:r>
                  <a:rPr lang="pt-BR" dirty="0" smtClean="0"/>
                  <a:t>Ela </a:t>
                </a:r>
                <a:r>
                  <a:rPr lang="pt-BR" dirty="0"/>
                  <a:t>explora o conhecimento </a:t>
                </a:r>
                <a:r>
                  <a:rPr lang="pt-BR" dirty="0" smtClean="0"/>
                  <a:t>das </a:t>
                </a:r>
                <a:r>
                  <a:rPr lang="pt-BR" b="1" i="1" dirty="0"/>
                  <a:t>probabilidades ligadas às </a:t>
                </a:r>
                <a:r>
                  <a:rPr lang="pt-BR" b="1" i="1" dirty="0" smtClean="0"/>
                  <a:t>classes</a:t>
                </a:r>
                <a:r>
                  <a:rPr lang="pt-BR" dirty="0" smtClean="0"/>
                  <a:t>,</a:t>
                </a:r>
                <a:r>
                  <a:rPr lang="pt-BR" b="1" i="1" dirty="0" smtClean="0"/>
                  <a:t> </a:t>
                </a:r>
                <a:r>
                  <a:rPr lang="pt-BR" dirty="0"/>
                  <a:t>aos</a:t>
                </a:r>
                <a:r>
                  <a:rPr lang="pt-BR" b="1" i="1" dirty="0"/>
                  <a:t> </a:t>
                </a:r>
                <a:r>
                  <a:rPr lang="pt-BR" b="1" dirty="0" smtClean="0"/>
                  <a:t>atributos</a:t>
                </a:r>
                <a:r>
                  <a:rPr lang="pt-BR" dirty="0"/>
                  <a:t> </a:t>
                </a:r>
                <a:r>
                  <a:rPr lang="pt-BR" dirty="0" smtClean="0"/>
                  <a:t>e aos </a:t>
                </a:r>
                <a:r>
                  <a:rPr lang="pt-BR" b="1" i="1" dirty="0" smtClean="0"/>
                  <a:t>custos</a:t>
                </a:r>
                <a:r>
                  <a:rPr lang="pt-BR" dirty="0" smtClean="0"/>
                  <a:t> </a:t>
                </a:r>
                <a:r>
                  <a:rPr lang="pt-BR" b="1" i="1" dirty="0"/>
                  <a:t>associados a cada decisão</a:t>
                </a:r>
                <a:r>
                  <a:rPr lang="pt-BR" dirty="0"/>
                  <a:t>, para realizar a classificação de cada </a:t>
                </a:r>
                <a:r>
                  <a:rPr lang="pt-BR" dirty="0" smtClean="0"/>
                  <a:t>novo exemplo.</a:t>
                </a:r>
              </a:p>
              <a:p>
                <a:r>
                  <a:rPr lang="pt-BR" b="1" dirty="0" smtClean="0"/>
                  <a:t>Definições</a:t>
                </a:r>
                <a:r>
                  <a:rPr lang="pt-BR" dirty="0"/>
                  <a:t>: Considere que </a:t>
                </a:r>
                <a:r>
                  <a:rPr lang="pt-BR" dirty="0" smtClean="0"/>
                  <a:t>um exemplo (conjunto de atributos) a </a:t>
                </a:r>
                <a:r>
                  <a:rPr lang="pt-BR" dirty="0"/>
                  <a:t>ser classificado seja descrito por um vetor de 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sup>
                    </m:sSup>
                  </m:oMath>
                </a14:m>
                <a:r>
                  <a:rPr lang="pt-BR" dirty="0" smtClean="0"/>
                  <a:t>. </a:t>
                </a:r>
                <a:r>
                  <a:rPr lang="pt-BR" dirty="0"/>
                  <a:t>Cada </a:t>
                </a:r>
                <a:r>
                  <a:rPr lang="pt-BR" dirty="0" smtClean="0"/>
                  <a:t>exemplo pertence </a:t>
                </a:r>
                <a:r>
                  <a:rPr lang="pt-BR" dirty="0"/>
                  <a:t>a uma, e somente uma,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sendo que existem ao </a:t>
                </a:r>
                <a:r>
                  <a:rPr lang="pt-BR" dirty="0" smtClean="0"/>
                  <a:t>todo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oMath>
                </a14:m>
                <a:r>
                  <a:rPr lang="pt-BR" dirty="0" smtClean="0"/>
                  <a:t>classes </a:t>
                </a:r>
                <a:r>
                  <a:rPr lang="pt-BR" dirty="0"/>
                  <a:t>possíveis</a:t>
                </a:r>
                <a:r>
                  <a:rPr lang="pt-BR" dirty="0" smtClean="0"/>
                  <a:t>.</a:t>
                </a:r>
              </a:p>
              <a:p>
                <a:pPr lvl="1"/>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denota </a:t>
                </a:r>
                <a:r>
                  <a:rPr lang="pt-BR" dirty="0"/>
                  <a:t>a probabilidade </a:t>
                </a:r>
                <a:r>
                  <a:rPr lang="pt-BR" b="1" i="1" dirty="0"/>
                  <a:t>a priori </a:t>
                </a:r>
                <a:r>
                  <a:rPr lang="pt-BR" dirty="0"/>
                  <a:t>associada à </a:t>
                </a:r>
                <a:r>
                  <a:rPr lang="pt-BR" dirty="0" smtClean="0"/>
                  <a:t>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p>
              <a:p>
                <a:pPr lvl="1"/>
                <a:r>
                  <a:rPr lang="pt-BR" dirty="0" smtClean="0"/>
                  <a:t>Em </a:t>
                </a:r>
                <a:r>
                  <a:rPr lang="pt-BR" dirty="0"/>
                  <a:t>outras palavras,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a:t>
                </a:r>
                <a:r>
                  <a:rPr lang="pt-BR" dirty="0"/>
                  <a:t>indica a probabilidade de um </a:t>
                </a:r>
                <a:r>
                  <a:rPr lang="pt-BR" dirty="0" smtClean="0"/>
                  <a:t>exemplo arbitrário </a:t>
                </a:r>
                <a:r>
                  <a:rPr lang="pt-BR" dirty="0"/>
                  <a:t>(e desconhecido)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942046"/>
                <a:ext cx="11157283" cy="4915954"/>
              </a:xfrm>
              <a:blipFill rotWithShape="0">
                <a:blip r:embed="rId2"/>
                <a:stretch>
                  <a:fillRect l="-928" t="-2854"/>
                </a:stretch>
              </a:blipFill>
            </p:spPr>
            <p:txBody>
              <a:bodyPr/>
              <a:lstStyle/>
              <a:p>
                <a:r>
                  <a:rPr lang="pt-BR">
                    <a:noFill/>
                  </a:rPr>
                  <a:t> </a:t>
                </a:r>
              </a:p>
            </p:txBody>
          </p:sp>
        </mc:Fallback>
      </mc:AlternateContent>
      <p:pic>
        <p:nvPicPr>
          <p:cNvPr id="4" name="Picture 4" descr="Thomas Bayes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8494" y="113767"/>
            <a:ext cx="1646989" cy="17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56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27048"/>
                <a:ext cx="11195957" cy="5203951"/>
              </a:xfrm>
            </p:spPr>
            <p:txBody>
              <a:bodyPr>
                <a:normAutofit fontScale="92500"/>
              </a:bodyPr>
              <a:lstStyle/>
              <a:p>
                <a:r>
                  <a:rPr lang="pt-BR" dirty="0" smtClean="0"/>
                  <a:t>Agora suponha, </a:t>
                </a:r>
                <a:r>
                  <a:rPr lang="pt-BR" dirty="0"/>
                  <a:t>que um </a:t>
                </a:r>
                <a:r>
                  <a:rPr lang="pt-BR" dirty="0" smtClean="0"/>
                  <a:t>exemplo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seja </a:t>
                </a:r>
                <a:r>
                  <a:rPr lang="pt-BR" dirty="0"/>
                  <a:t>observado. </a:t>
                </a:r>
                <a:r>
                  <a:rPr lang="pt-BR" dirty="0" smtClean="0"/>
                  <a:t>De posse das características </a:t>
                </a:r>
                <a:r>
                  <a:rPr lang="pt-BR" dirty="0"/>
                  <a:t>deste </a:t>
                </a:r>
                <a:r>
                  <a:rPr lang="pt-BR" dirty="0" smtClean="0"/>
                  <a:t>exemplo, </a:t>
                </a:r>
                <a:r>
                  <a:rPr lang="pt-BR" dirty="0"/>
                  <a:t>qual deve ser a decisão quanto à classe a que ele pertence</a:t>
                </a:r>
                <a:r>
                  <a:rPr lang="pt-BR" dirty="0" smtClean="0"/>
                  <a:t>?</a:t>
                </a:r>
              </a:p>
              <a:p>
                <a:pPr lvl="1">
                  <a:buFont typeface="Wingdings" panose="05000000000000000000" pitchFamily="2" charset="2"/>
                  <a:buChar char="§"/>
                </a:pPr>
                <a:r>
                  <a:rPr lang="pt-BR" dirty="0"/>
                  <a:t>Uma opção </a:t>
                </a:r>
                <a:r>
                  <a:rPr lang="pt-BR" dirty="0" smtClean="0"/>
                  <a:t>intuitiva e bastante poderosa é escolher </a:t>
                </a:r>
                <a:r>
                  <a:rPr lang="pt-BR" dirty="0"/>
                  <a:t>a classe que se mostre a mais provável tendo em vista os atributos específicos do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a:t>
                </a:r>
              </a:p>
              <a:p>
                <a:pPr lvl="1">
                  <a:buFont typeface="Wingdings" panose="05000000000000000000" pitchFamily="2" charset="2"/>
                  <a:buChar char="§"/>
                </a:pPr>
                <a:r>
                  <a:rPr lang="pt-BR" dirty="0" smtClean="0"/>
                  <a:t>Ou </a:t>
                </a:r>
                <a:r>
                  <a:rPr lang="pt-BR" dirty="0"/>
                  <a:t>seja, a decisão é tomada em favor da classe cuja probabilidade </a:t>
                </a:r>
                <a:r>
                  <a:rPr lang="pt-BR" b="1" i="1" dirty="0"/>
                  <a:t>a posteriori</a:t>
                </a:r>
                <a:r>
                  <a:rPr lang="pt-BR" dirty="0"/>
                  <a:t> </a:t>
                </a:r>
                <a:r>
                  <a:rPr lang="pt-BR" dirty="0" smtClean="0"/>
                  <a:t>(ou seja, </a:t>
                </a:r>
                <a:r>
                  <a:rPr lang="pt-BR" dirty="0"/>
                  <a:t>já levando em consideração o conhecimento do vetor de </a:t>
                </a:r>
                <a:r>
                  <a:rPr lang="pt-BR" dirty="0" smtClean="0"/>
                  <a:t>atributos, </a:t>
                </a:r>
                <a14:m>
                  <m:oMath xmlns:m="http://schemas.openxmlformats.org/officeDocument/2006/math">
                    <m:r>
                      <a:rPr lang="pt-BR" b="1" i="1">
                        <a:latin typeface="Cambria Math" panose="02040503050406030204" pitchFamily="18" charset="0"/>
                      </a:rPr>
                      <m:t>𝒙</m:t>
                    </m:r>
                  </m:oMath>
                </a14:m>
                <a:r>
                  <a:rPr lang="pt-BR" dirty="0" smtClean="0"/>
                  <a:t>) </a:t>
                </a:r>
                <a:r>
                  <a:rPr lang="pt-BR" dirty="0"/>
                  <a:t>seja máxima. </a:t>
                </a:r>
                <a:endParaRPr lang="pt-BR" dirty="0" smtClean="0"/>
              </a:p>
              <a:p>
                <a:pPr lvl="1">
                  <a:buFont typeface="Wingdings" panose="05000000000000000000" pitchFamily="2" charset="2"/>
                  <a:buChar char="§"/>
                </a:pPr>
                <a:r>
                  <a:rPr lang="pt-BR" dirty="0" smtClean="0"/>
                  <a:t>A </a:t>
                </a:r>
                <a:r>
                  <a:rPr lang="pt-BR" dirty="0"/>
                  <a:t>probabilidade </a:t>
                </a:r>
                <a:r>
                  <a:rPr lang="pt-BR" b="1" i="1" dirty="0"/>
                  <a:t>a posteriori </a:t>
                </a:r>
                <a:r>
                  <a:rPr lang="pt-BR" dirty="0"/>
                  <a:t>corresponde à </a:t>
                </a:r>
                <a:r>
                  <a:rPr lang="pt-BR" b="1" i="1" dirty="0"/>
                  <a:t>probabilidade </a:t>
                </a:r>
                <a:r>
                  <a:rPr lang="pt-BR" b="1" i="1" dirty="0" smtClean="0"/>
                  <a:t>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r>
                          <a:rPr lang="pt-BR" b="1" i="1">
                            <a:latin typeface="Cambria Math" panose="02040503050406030204" pitchFamily="18" charset="0"/>
                          </a:rPr>
                          <m:t>𝒙</m:t>
                        </m:r>
                      </m:e>
                    </m:d>
                  </m:oMath>
                </a14:m>
                <a:r>
                  <a:rPr lang="pt-BR" dirty="0" smtClean="0"/>
                  <a:t>.</a:t>
                </a:r>
              </a:p>
              <a:p>
                <a:pPr lvl="1">
                  <a:buFont typeface="Wingdings" panose="05000000000000000000" pitchFamily="2" charset="2"/>
                  <a:buChar char="§"/>
                </a:pPr>
                <a:r>
                  <a:rPr lang="pt-BR" dirty="0" smtClean="0"/>
                  <a:t>Como calculamos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a:t>
                </a:r>
              </a:p>
              <a:p>
                <a:r>
                  <a:rPr lang="pt-BR" b="1" dirty="0" smtClean="0"/>
                  <a:t>Teorema de Bayes</a:t>
                </a: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r>
                            <a:rPr lang="pt-BR" sz="2600" i="1">
                              <a:latin typeface="Cambria Math" panose="02040503050406030204" pitchFamily="18" charset="0"/>
                            </a:rPr>
                            <m:t>|</m:t>
                          </m:r>
                          <m:r>
                            <a:rPr lang="pt-BR" sz="2600" b="1" i="1">
                              <a:latin typeface="Cambria Math" panose="02040503050406030204" pitchFamily="18" charset="0"/>
                            </a:rPr>
                            <m:t>𝒙</m:t>
                          </m:r>
                        </m:e>
                      </m:d>
                      <m:r>
                        <a:rPr lang="pt-BR" sz="2600" b="1" i="1" smtClean="0">
                          <a:latin typeface="Cambria Math" panose="02040503050406030204" pitchFamily="18" charset="0"/>
                        </a:rPr>
                        <m:t>=</m:t>
                      </m:r>
                      <m:f>
                        <m:fPr>
                          <m:ctrlPr>
                            <a:rPr lang="pt-BR" sz="2600" b="1" i="1" smtClean="0">
                              <a:latin typeface="Cambria Math" panose="02040503050406030204" pitchFamily="18" charset="0"/>
                            </a:rPr>
                          </m:ctrlPr>
                        </m:fPr>
                        <m:num>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i="1">
                                      <a:latin typeface="Cambria Math" panose="02040503050406030204" pitchFamily="18" charset="0"/>
                                    </a:rPr>
                                    <m:t>𝐶</m:t>
                                  </m:r>
                                </m:e>
                                <m:sub>
                                  <m:r>
                                    <a:rPr lang="pt-BR" sz="2600" i="1">
                                      <a:latin typeface="Cambria Math" panose="02040503050406030204" pitchFamily="18" charset="0"/>
                                    </a:rPr>
                                    <m:t>𝑞</m:t>
                                  </m:r>
                                </m:sub>
                              </m:sSub>
                            </m:e>
                          </m:d>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e>
                          </m:d>
                        </m:num>
                        <m:den>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1" i="1">
                                  <a:latin typeface="Cambria Math" panose="02040503050406030204" pitchFamily="18" charset="0"/>
                                </a:rPr>
                                <m:t>𝒙</m:t>
                              </m:r>
                            </m:e>
                          </m:d>
                        </m:den>
                      </m:f>
                      <m:r>
                        <a:rPr lang="pt-BR" sz="2600" b="1" i="1" smtClean="0">
                          <a:latin typeface="Cambria Math" panose="02040503050406030204" pitchFamily="18" charset="0"/>
                        </a:rPr>
                        <m:t>, </m:t>
                      </m:r>
                      <m:r>
                        <a:rPr lang="pt-BR" sz="2600" b="1"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𝑞</m:t>
                      </m:r>
                    </m:oMath>
                  </m:oMathPara>
                </a14:m>
                <a:endParaRPr lang="pt-BR" sz="2600" i="1" dirty="0" smtClean="0"/>
              </a:p>
              <a:p>
                <a:pPr marL="0" indent="0">
                  <a:buNone/>
                </a:pPr>
                <a:r>
                  <a:rPr lang="pt-BR" dirty="0"/>
                  <a:t>o</a:t>
                </a:r>
                <a:r>
                  <a:rPr lang="pt-BR" dirty="0" smtClean="0"/>
                  <a:t>nde o 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é </a:t>
                </a:r>
                <a:r>
                  <a:rPr lang="pt-BR" dirty="0"/>
                  <a:t>denominado </a:t>
                </a:r>
                <a:r>
                  <a:rPr lang="pt-BR" dirty="0" smtClean="0"/>
                  <a:t>de </a:t>
                </a:r>
                <a:r>
                  <a:rPr lang="pt-BR" b="1" i="1" dirty="0" smtClean="0"/>
                  <a:t>verossimilhança</a:t>
                </a:r>
                <a:r>
                  <a:rPr lang="pt-BR" dirty="0" smtClean="0"/>
                  <a:t> </a:t>
                </a:r>
                <a:r>
                  <a:rPr lang="pt-BR" dirty="0"/>
                  <a:t>(</a:t>
                </a:r>
                <a:r>
                  <a:rPr lang="pt-BR" b="1" i="1" dirty="0"/>
                  <a:t>likelihood</a:t>
                </a:r>
                <a:r>
                  <a:rPr lang="pt-BR" dirty="0" smtClean="0"/>
                  <a:t>) e o </a:t>
                </a:r>
                <a:r>
                  <a:rPr lang="pt-BR" dirty="0"/>
                  <a:t>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normalmente chamado </a:t>
                </a:r>
                <a:r>
                  <a:rPr lang="pt-BR" dirty="0"/>
                  <a:t>de </a:t>
                </a:r>
                <a:r>
                  <a:rPr lang="pt-BR" b="1" i="1" dirty="0"/>
                  <a:t>evidência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27048"/>
                <a:ext cx="11195957" cy="5203951"/>
              </a:xfrm>
              <a:blipFill rotWithShape="0">
                <a:blip r:embed="rId2"/>
                <a:stretch>
                  <a:fillRect l="-925" t="-1876" r="-1034" b="-469"/>
                </a:stretch>
              </a:blipFill>
            </p:spPr>
            <p:txBody>
              <a:bodyPr/>
              <a:lstStyle/>
              <a:p>
                <a:r>
                  <a:rPr lang="pt-BR">
                    <a:noFill/>
                  </a:rPr>
                  <a:t> </a:t>
                </a:r>
              </a:p>
            </p:txBody>
          </p:sp>
        </mc:Fallback>
      </mc:AlternateContent>
    </p:spTree>
    <p:extLst>
      <p:ext uri="{BB962C8B-B14F-4D97-AF65-F5344CB8AC3E}">
        <p14:creationId xmlns:p14="http://schemas.microsoft.com/office/powerpoint/2010/main" val="2384163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probabilidade a posteriori (MAP</a:t>
            </a:r>
            <a:r>
              <a:rPr lang="pt-BR" dirty="0" smtClean="0"/>
              <a:t>)</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681855"/>
              </a:xfrm>
            </p:spPr>
            <p:txBody>
              <a:bodyPr>
                <a:normAutofit lnSpcReduction="10000"/>
              </a:bodyPr>
              <a:lstStyle/>
              <a:p>
                <a:r>
                  <a:rPr lang="pt-BR" dirty="0" smtClean="0"/>
                  <a:t>A opção intuitiva sugerida </a:t>
                </a:r>
                <a:r>
                  <a:rPr lang="pt-BR" dirty="0"/>
                  <a:t>anteriormente é </a:t>
                </a:r>
                <a:r>
                  <a:rPr lang="pt-BR" dirty="0" smtClean="0"/>
                  <a:t>conhecida </a:t>
                </a:r>
                <a:r>
                  <a:rPr lang="pt-BR" dirty="0"/>
                  <a:t>como o </a:t>
                </a:r>
                <a:r>
                  <a:rPr lang="pt-BR" b="1" i="1" dirty="0" smtClean="0"/>
                  <a:t>critério da </a:t>
                </a:r>
                <a:r>
                  <a:rPr lang="pt-BR" b="1" i="1" dirty="0"/>
                  <a:t>máxima probabilidade a posteriori</a:t>
                </a:r>
                <a:r>
                  <a:rPr lang="pt-BR" dirty="0"/>
                  <a:t> (MAP, do inglês </a:t>
                </a:r>
                <a:r>
                  <a:rPr lang="pt-BR" b="1" i="1" dirty="0"/>
                  <a:t>maximum </a:t>
                </a:r>
                <a:r>
                  <a:rPr lang="pt-BR" b="1" i="1" dirty="0" smtClean="0"/>
                  <a:t>a posteriori </a:t>
                </a:r>
                <a:r>
                  <a:rPr lang="pt-BR" b="1" i="1" dirty="0"/>
                  <a:t>probability</a:t>
                </a:r>
                <a:r>
                  <a:rPr lang="pt-BR" dirty="0"/>
                  <a:t>), cuja decisão para 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 é dada </a:t>
                </a:r>
                <a:r>
                  <a:rPr lang="pt-BR" dirty="0"/>
                  <a:t>pela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que maximiza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ou seja, em forma matemática:</a:t>
                </a:r>
              </a:p>
              <a:p>
                <a:pPr marL="0" indent="0" algn="ctr">
                  <a:buNone/>
                </a:pPr>
                <a14:m>
                  <m:oMath xmlns:m="http://schemas.openxmlformats.org/officeDocument/2006/math">
                    <m:r>
                      <m:rPr>
                        <m:sty m:val="p"/>
                      </m:rPr>
                      <a:rPr lang="pt-BR" b="0" i="0" smtClean="0">
                        <a:latin typeface="Cambria Math" panose="02040503050406030204" pitchFamily="18" charset="0"/>
                      </a:rPr>
                      <m:t>MAP</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rPr>
                              <m:t>=1,…,</m:t>
                            </m:r>
                            <m:r>
                              <a:rPr lang="pt-BR" b="0" i="1" smtClean="0">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e>
                    </m:func>
                  </m:oMath>
                </a14:m>
                <a:r>
                  <a:rPr lang="pt-BR" dirty="0" smtClean="0"/>
                  <a:t>.</a:t>
                </a:r>
              </a:p>
              <a:p>
                <a:r>
                  <a:rPr lang="pt-BR" dirty="0" smtClean="0"/>
                  <a:t>Observe que</a:t>
                </a:r>
                <a:r>
                  <a:rPr lang="pt-BR" dirty="0"/>
                  <a:t>, com base no teorema de Bayes, a solução </a:t>
                </a:r>
                <a:r>
                  <a:rPr lang="pt-BR" dirty="0" smtClean="0"/>
                  <a:t>para a equação acima </a:t>
                </a:r>
                <a:r>
                  <a:rPr lang="pt-BR" dirty="0"/>
                  <a:t>é </a:t>
                </a:r>
                <a:r>
                  <a:rPr lang="pt-BR" dirty="0" smtClean="0"/>
                  <a:t>equivalente </a:t>
                </a:r>
                <a:r>
                  <a:rPr lang="pt-BR" dirty="0"/>
                  <a:t>àquela que maximiza o numerador</a:t>
                </a:r>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𝑃</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1" i="1" smtClean="0">
                        <a:latin typeface="Cambria Math" panose="02040503050406030204" pitchFamily="18" charset="0"/>
                      </a:rPr>
                      <m:t>)</m:t>
                    </m:r>
                  </m:oMath>
                </a14:m>
                <a:r>
                  <a:rPr lang="pt-BR" dirty="0" smtClean="0"/>
                  <a:t>, </a:t>
                </a:r>
                <a:r>
                  <a:rPr lang="pt-BR" dirty="0"/>
                  <a:t>de </a:t>
                </a:r>
                <a:r>
                  <a:rPr lang="pt-BR" dirty="0" smtClean="0"/>
                  <a:t>forma que</a:t>
                </a:r>
                <a:r>
                  <a:rPr lang="pt-BR" dirty="0"/>
                  <a:t>: </a:t>
                </a:r>
                <a:endParaRPr lang="pt-BR" dirty="0" smtClean="0"/>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smtClean="0">
                              <a:latin typeface="Cambria Math" panose="02040503050406030204" pitchFamily="18" charset="0"/>
                            </a:rPr>
                            <m:t>,</m:t>
                          </m:r>
                        </m:e>
                      </m:func>
                    </m:oMath>
                  </m:oMathPara>
                </a14:m>
                <a:endParaRPr lang="pt-BR" b="1" dirty="0" smtClean="0"/>
              </a:p>
              <a:p>
                <a:pPr marL="0" indent="0">
                  <a:buNone/>
                </a:pPr>
                <a:r>
                  <a:rPr lang="pt-BR" dirty="0" smtClean="0"/>
                  <a:t>já que o denominador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a:t>
                </a:r>
                <a:r>
                  <a:rPr lang="pt-BR" b="1" i="1" dirty="0" smtClean="0"/>
                  <a:t>não </a:t>
                </a:r>
                <a:r>
                  <a:rPr lang="pt-BR" b="1" i="1" dirty="0"/>
                  <a:t>depende das classes testadas</a:t>
                </a:r>
                <a:r>
                  <a:rPr lang="pt-BR" dirty="0"/>
                  <a:t>, servindo apenas como fator de escala no critério.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681855"/>
              </a:xfrm>
              <a:blipFill rotWithShape="0">
                <a:blip r:embed="rId3"/>
                <a:stretch>
                  <a:fillRect l="-1159" t="-2865" r="-1766" b="-2474"/>
                </a:stretch>
              </a:blipFill>
            </p:spPr>
            <p:txBody>
              <a:bodyPr/>
              <a:lstStyle/>
              <a:p>
                <a:r>
                  <a:rPr lang="pt-BR">
                    <a:noFill/>
                  </a:rPr>
                  <a:t> </a:t>
                </a:r>
              </a:p>
            </p:txBody>
          </p:sp>
        </mc:Fallback>
      </mc:AlternateContent>
      <p:sp>
        <p:nvSpPr>
          <p:cNvPr id="4" name="Rectangle 3"/>
          <p:cNvSpPr/>
          <p:nvPr/>
        </p:nvSpPr>
        <p:spPr>
          <a:xfrm>
            <a:off x="9394452" y="3182543"/>
            <a:ext cx="2669385" cy="369332"/>
          </a:xfrm>
          <a:prstGeom prst="rect">
            <a:avLst/>
          </a:prstGeom>
        </p:spPr>
        <p:txBody>
          <a:bodyPr wrap="none">
            <a:spAutoFit/>
          </a:bodyPr>
          <a:lstStyle/>
          <a:p>
            <a:r>
              <a:rPr lang="pt-BR" b="1" i="1" dirty="0"/>
              <a:t>P</a:t>
            </a:r>
            <a:r>
              <a:rPr lang="pt-BR" b="1" i="1" dirty="0" smtClean="0"/>
              <a:t>robabilidade </a:t>
            </a:r>
            <a:r>
              <a:rPr lang="pt-BR" b="1" i="1" dirty="0"/>
              <a:t>a posteriori</a:t>
            </a:r>
          </a:p>
        </p:txBody>
      </p:sp>
      <p:cxnSp>
        <p:nvCxnSpPr>
          <p:cNvPr id="6" name="Straight Arrow Connector 5"/>
          <p:cNvCxnSpPr/>
          <p:nvPr/>
        </p:nvCxnSpPr>
        <p:spPr>
          <a:xfrm flipH="1">
            <a:off x="8677656" y="3337560"/>
            <a:ext cx="716796" cy="11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5714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0469"/>
          </a:xfrm>
        </p:spPr>
        <p:txBody>
          <a:bodyPr/>
          <a:lstStyle/>
          <a:p>
            <a:r>
              <a:rPr lang="pt-BR" dirty="0"/>
              <a:t>Máxima verossimilhança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81504"/>
                <a:ext cx="11158182" cy="5167312"/>
              </a:xfrm>
            </p:spPr>
            <p:txBody>
              <a:bodyPr>
                <a:normAutofit fontScale="92500" lnSpcReduction="20000"/>
              </a:bodyPr>
              <a:lstStyle/>
              <a:p>
                <a:r>
                  <a:rPr lang="pt-BR" dirty="0" smtClean="0"/>
                  <a:t>O </a:t>
                </a:r>
                <a:r>
                  <a:rPr lang="pt-BR" b="1" i="1" dirty="0"/>
                  <a:t>decisor de máxima verossimilhança </a:t>
                </a:r>
                <a:r>
                  <a:rPr lang="pt-BR" dirty="0"/>
                  <a:t>(ML, do inglês </a:t>
                </a:r>
                <a:r>
                  <a:rPr lang="pt-BR" b="1" i="1" dirty="0"/>
                  <a:t>maximum likelihood</a:t>
                </a:r>
                <a:r>
                  <a:rPr lang="pt-BR" dirty="0"/>
                  <a:t>) parte </a:t>
                </a:r>
                <a:r>
                  <a:rPr lang="pt-BR" dirty="0" smtClean="0"/>
                  <a:t>do </a:t>
                </a:r>
                <a:r>
                  <a:rPr lang="pt-BR" dirty="0"/>
                  <a:t>pressuposto </a:t>
                </a:r>
                <a:r>
                  <a:rPr lang="pt-BR" dirty="0" smtClean="0"/>
                  <a:t>de </a:t>
                </a:r>
                <a:r>
                  <a:rPr lang="pt-BR" dirty="0"/>
                  <a:t>que não há informação estatística consistente sobre as classes, i.e., </a:t>
                </a:r>
                <a:r>
                  <a:rPr lang="pt-BR" dirty="0" smtClean="0"/>
                  <a:t>sobre </a:t>
                </a:r>
                <a14:m>
                  <m:oMath xmlns:m="http://schemas.openxmlformats.org/officeDocument/2006/math">
                    <m:r>
                      <a:rPr lang="pt-BR" i="1">
                        <a:latin typeface="Cambria Math" panose="02040503050406030204" pitchFamily="18" charset="0"/>
                      </a:rPr>
                      <m:t>𝑃</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0" i="1" smtClean="0">
                        <a:latin typeface="Cambria Math" panose="02040503050406030204" pitchFamily="18" charset="0"/>
                      </a:rPr>
                      <m:t>)</m:t>
                    </m:r>
                  </m:oMath>
                </a14:m>
                <a:r>
                  <a:rPr lang="pt-BR" dirty="0" smtClean="0"/>
                  <a:t>.</a:t>
                </a:r>
              </a:p>
              <a:p>
                <a:r>
                  <a:rPr lang="pt-BR" dirty="0" smtClean="0"/>
                  <a:t>Portanto, </a:t>
                </a:r>
                <a:r>
                  <a:rPr lang="pt-BR" dirty="0"/>
                  <a:t>o critério ML toma a decisão em favor da classe que apresenta o maior valor para a </a:t>
                </a:r>
                <a:r>
                  <a:rPr lang="pt-BR" dirty="0" smtClean="0"/>
                  <a:t>probabilidade </a:t>
                </a:r>
                <a14:m>
                  <m:oMath xmlns:m="http://schemas.openxmlformats.org/officeDocument/2006/math">
                    <m:r>
                      <a:rPr lang="pt-BR" b="0" i="1" smtClean="0">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p>
              <a:p>
                <a:r>
                  <a:rPr lang="pt-BR" dirty="0" smtClean="0"/>
                  <a:t>Neste </a:t>
                </a:r>
                <a:r>
                  <a:rPr lang="pt-BR" dirty="0"/>
                  <a:t>sentido, o ML escolhe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mais plausível, </a:t>
                </a:r>
                <a:r>
                  <a:rPr lang="pt-BR" dirty="0"/>
                  <a:t>ou </a:t>
                </a:r>
                <a:r>
                  <a:rPr lang="pt-BR" dirty="0" smtClean="0"/>
                  <a:t>seja, a mais verossímil, </a:t>
                </a:r>
                <a:r>
                  <a:rPr lang="pt-BR" dirty="0"/>
                  <a:t>em relação ao padrão observado</a:t>
                </a:r>
                <a:r>
                  <a:rPr lang="pt-BR" dirty="0" smtClean="0"/>
                  <a:t>:</a:t>
                </a:r>
              </a:p>
              <a:p>
                <a:pPr marL="0" indent="0">
                  <a:buNone/>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m:oMathPara>
                </a14:m>
                <a:endParaRPr lang="pt-BR" dirty="0"/>
              </a:p>
              <a:p>
                <a:r>
                  <a:rPr lang="pt-BR" b="1" dirty="0" smtClean="0"/>
                  <a:t>OBS</a:t>
                </a:r>
                <a:r>
                  <a:rPr lang="pt-BR" dirty="0" smtClean="0"/>
                  <a:t>.1: se compararmos as </a:t>
                </a:r>
                <a:r>
                  <a:rPr lang="pt-BR" dirty="0"/>
                  <a:t>expressões associadas aos critérios MAP e </a:t>
                </a:r>
                <a:r>
                  <a:rPr lang="pt-BR" dirty="0" smtClean="0"/>
                  <a:t>ML, percebemos que </a:t>
                </a:r>
                <a:r>
                  <a:rPr lang="pt-BR" dirty="0"/>
                  <a:t>a diferença fundamental </a:t>
                </a:r>
                <a:r>
                  <a:rPr lang="pt-BR" dirty="0" smtClean="0"/>
                  <a:t>entre eles reside </a:t>
                </a:r>
                <a:r>
                  <a:rPr lang="pt-BR" dirty="0"/>
                  <a:t>no fato de o MAP explicitamente incorporar o conhecimento das </a:t>
                </a:r>
                <a:r>
                  <a:rPr lang="pt-BR" b="1" i="1" dirty="0"/>
                  <a:t>probabilidades a </a:t>
                </a:r>
                <a:r>
                  <a:rPr lang="pt-BR" b="1" i="1" dirty="0" smtClean="0"/>
                  <a:t>priori</a:t>
                </a:r>
                <a:r>
                  <a:rPr lang="pt-BR" dirty="0" smtClean="0"/>
                  <a:t>,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p>
              <a:p>
                <a:r>
                  <a:rPr lang="pt-BR" b="1" dirty="0" smtClean="0"/>
                  <a:t>OBS</a:t>
                </a:r>
                <a:r>
                  <a:rPr lang="pt-BR" dirty="0" smtClean="0"/>
                  <a:t>.2: curiosamente</a:t>
                </a:r>
                <a:r>
                  <a:rPr lang="pt-BR" dirty="0"/>
                  <a:t>, quando temos um cenário em que as classes são </a:t>
                </a:r>
                <a:r>
                  <a:rPr lang="pt-BR" dirty="0" smtClean="0"/>
                  <a:t>equiprováveis,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a:t>
                </a:r>
                <a14:m>
                  <m:oMath xmlns:m="http://schemas.openxmlformats.org/officeDocument/2006/math">
                    <m:r>
                      <a:rPr lang="pt-BR" b="1" i="1">
                        <a:latin typeface="Cambria Math" panose="02040503050406030204" pitchFamily="18" charset="0"/>
                        <a:ea typeface="Cambria Math" panose="02040503050406030204" pitchFamily="18" charset="0"/>
                      </a:rPr>
                      <m:t>∀</m:t>
                    </m:r>
                    <m:r>
                      <a:rPr lang="pt-BR" i="1">
                        <a:latin typeface="Cambria Math" panose="02040503050406030204" pitchFamily="18" charset="0"/>
                      </a:rPr>
                      <m:t>𝑖</m:t>
                    </m:r>
                  </m:oMath>
                </a14:m>
                <a:r>
                  <a:rPr lang="pt-BR" dirty="0" smtClean="0"/>
                  <a:t>.  Então, </a:t>
                </a:r>
                <a:r>
                  <a:rPr lang="pt-BR" dirty="0"/>
                  <a:t>maximizar a </a:t>
                </a:r>
                <a:r>
                  <a:rPr lang="pt-BR" b="1" i="1" dirty="0"/>
                  <a:t>probabilidade a posteriori </a:t>
                </a:r>
                <a:r>
                  <a:rPr lang="pt-BR" dirty="0"/>
                  <a:t>fornecerá a mesma solução que o ML.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81504"/>
                <a:ext cx="11158182" cy="5167312"/>
              </a:xfrm>
              <a:blipFill rotWithShape="0">
                <a:blip r:embed="rId2"/>
                <a:stretch>
                  <a:fillRect l="-874" t="-2948" r="-710" b="-590"/>
                </a:stretch>
              </a:blipFill>
            </p:spPr>
            <p:txBody>
              <a:bodyPr/>
              <a:lstStyle/>
              <a:p>
                <a:r>
                  <a:rPr lang="pt-BR">
                    <a:noFill/>
                  </a:rPr>
                  <a:t> </a:t>
                </a:r>
              </a:p>
            </p:txBody>
          </p:sp>
        </mc:Fallback>
      </mc:AlternateContent>
    </p:spTree>
    <p:extLst>
      <p:ext uri="{BB962C8B-B14F-4D97-AF65-F5344CB8AC3E}">
        <p14:creationId xmlns:p14="http://schemas.microsoft.com/office/powerpoint/2010/main" val="3299042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a:t>
            </a:r>
            <a:r>
              <a:rPr lang="pt-BR" dirty="0" smtClean="0"/>
              <a:t>diagnóstico de doenças</a:t>
            </a:r>
            <a:endParaRPr lang="pt-BR" dirty="0"/>
          </a:p>
        </p:txBody>
      </p:sp>
      <p:sp>
        <p:nvSpPr>
          <p:cNvPr id="3" name="Content Placeholder 2"/>
          <p:cNvSpPr>
            <a:spLocks noGrp="1"/>
          </p:cNvSpPr>
          <p:nvPr>
            <p:ph idx="1"/>
          </p:nvPr>
        </p:nvSpPr>
        <p:spPr>
          <a:xfrm>
            <a:off x="838200" y="1825625"/>
            <a:ext cx="10906760" cy="4351338"/>
          </a:xfrm>
        </p:spPr>
        <p:txBody>
          <a:bodyPr/>
          <a:lstStyle/>
          <a:p>
            <a:pPr marL="0" indent="0" algn="just">
              <a:buNone/>
            </a:pPr>
            <a:r>
              <a:rPr lang="pt-BR" dirty="0" smtClean="0"/>
              <a:t>Vamos supor que estamos </a:t>
            </a:r>
            <a:r>
              <a:rPr lang="pt-BR" dirty="0"/>
              <a:t>trabalhando no diagnóstico de uma nova doença, e que fizemos testes em 100 </a:t>
            </a:r>
            <a:r>
              <a:rPr lang="pt-BR" dirty="0" smtClean="0"/>
              <a:t>indivíduos distintos. Após </a:t>
            </a:r>
            <a:r>
              <a:rPr lang="pt-BR" dirty="0"/>
              <a:t>coletarmos </a:t>
            </a:r>
            <a:r>
              <a:rPr lang="pt-BR" dirty="0" smtClean="0"/>
              <a:t>os resultados, </a:t>
            </a:r>
            <a:r>
              <a:rPr lang="pt-BR" dirty="0"/>
              <a:t>descobrimos que 20 </a:t>
            </a:r>
            <a:r>
              <a:rPr lang="pt-BR" dirty="0" smtClean="0"/>
              <a:t>deles possuíam </a:t>
            </a:r>
            <a:r>
              <a:rPr lang="pt-BR" dirty="0"/>
              <a:t>a doença (20%) e 80 </a:t>
            </a:r>
            <a:r>
              <a:rPr lang="pt-BR" dirty="0" smtClean="0"/>
              <a:t>estavam </a:t>
            </a:r>
            <a:r>
              <a:rPr lang="pt-BR" dirty="0"/>
              <a:t>saudáveis (80%), sendo que </a:t>
            </a:r>
            <a:r>
              <a:rPr lang="pt-BR" dirty="0" smtClean="0"/>
              <a:t>dos indivíduos que </a:t>
            </a:r>
            <a:r>
              <a:rPr lang="pt-BR" dirty="0"/>
              <a:t>possuíam a doença, 90% receberam p</a:t>
            </a:r>
            <a:r>
              <a:rPr lang="pt-BR" dirty="0" smtClean="0"/>
              <a:t>ositivo </a:t>
            </a:r>
            <a:r>
              <a:rPr lang="pt-BR" dirty="0"/>
              <a:t>no teste da doença, e 30% </a:t>
            </a:r>
            <a:r>
              <a:rPr lang="pt-BR" dirty="0" smtClean="0"/>
              <a:t>deles que </a:t>
            </a:r>
            <a:r>
              <a:rPr lang="pt-BR" dirty="0"/>
              <a:t>não possuíam a doença também receberam o teste positivo.</a:t>
            </a:r>
          </a:p>
          <a:p>
            <a:pPr algn="just"/>
            <a:r>
              <a:rPr lang="pt-BR" b="1" dirty="0" smtClean="0"/>
              <a:t>Pergunta</a:t>
            </a:r>
            <a:r>
              <a:rPr lang="pt-BR" dirty="0" smtClean="0"/>
              <a:t>: </a:t>
            </a:r>
            <a:r>
              <a:rPr lang="pt-BR" dirty="0"/>
              <a:t>Se </a:t>
            </a:r>
            <a:r>
              <a:rPr lang="pt-BR" dirty="0" smtClean="0"/>
              <a:t>um novo indivíduo realizar </a:t>
            </a:r>
            <a:r>
              <a:rPr lang="pt-BR" dirty="0"/>
              <a:t>o teste e receber um resultado positivo, qual a probabilidade </a:t>
            </a:r>
            <a:r>
              <a:rPr lang="pt-BR" dirty="0" smtClean="0"/>
              <a:t>dele realmente possuir </a:t>
            </a:r>
            <a:r>
              <a:rPr lang="pt-BR" dirty="0"/>
              <a:t>a doença?</a:t>
            </a:r>
          </a:p>
        </p:txBody>
      </p:sp>
    </p:spTree>
    <p:extLst>
      <p:ext uri="{BB962C8B-B14F-4D97-AF65-F5344CB8AC3E}">
        <p14:creationId xmlns:p14="http://schemas.microsoft.com/office/powerpoint/2010/main" val="24848929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diagnóstico de </a:t>
            </a:r>
            <a:r>
              <a:rPr lang="pt-BR" dirty="0" smtClean="0"/>
              <a:t>doenças (Solução)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777539" cy="5024437"/>
              </a:xfrm>
            </p:spPr>
            <p:txBody>
              <a:bodyPr>
                <a:normAutofit/>
              </a:bodyPr>
              <a:lstStyle/>
              <a:p>
                <a:pPr marL="0" indent="0">
                  <a:buNone/>
                </a:pPr>
                <a:r>
                  <a:rPr lang="pt-BR" sz="2400" b="1" dirty="0" smtClean="0"/>
                  <a:t>Informações que possuímos</a:t>
                </a:r>
                <a:r>
                  <a:rPr lang="pt-BR" sz="2400" dirty="0" smtClean="0"/>
                  <a:t>:</a:t>
                </a:r>
              </a:p>
              <a:p>
                <a:endParaRPr lang="pt-BR" sz="2400" dirty="0" smtClean="0"/>
              </a:p>
              <a:p>
                <a:r>
                  <a:rPr lang="pt-BR" sz="2400" dirty="0" smtClean="0"/>
                  <a:t>Pergunta em forma probabilistica: </a:t>
                </a:r>
                <a14:m>
                  <m:oMath xmlns:m="http://schemas.openxmlformats.org/officeDocument/2006/math">
                    <m:r>
                      <a:rPr lang="pt-BR" sz="2400" i="1">
                        <a:latin typeface="Cambria Math" panose="02040503050406030204" pitchFamily="18" charset="0"/>
                      </a:rPr>
                      <m:t>𝑃</m:t>
                    </m:r>
                    <m:d>
                      <m:dPr>
                        <m:endChr m:val="|"/>
                        <m:ctrlPr>
                          <a:rPr lang="pt-BR" sz="2400" i="1">
                            <a:latin typeface="Cambria Math" panose="02040503050406030204" pitchFamily="18" charset="0"/>
                          </a:rPr>
                        </m:ctrlPr>
                      </m:dPr>
                      <m:e>
                        <m:r>
                          <m:rPr>
                            <m:sty m:val="p"/>
                          </m:rPr>
                          <a:rPr lang="pt-BR" sz="2400">
                            <a:latin typeface="Cambria Math" panose="02040503050406030204" pitchFamily="18" charset="0"/>
                          </a:rPr>
                          <m:t>doen</m:t>
                        </m:r>
                        <m:r>
                          <a:rPr lang="pt-BR" sz="2400">
                            <a:latin typeface="Cambria Math" panose="02040503050406030204" pitchFamily="18" charset="0"/>
                          </a:rPr>
                          <m:t>ç</m:t>
                        </m:r>
                        <m:r>
                          <m:rPr>
                            <m:sty m:val="p"/>
                          </m:rPr>
                          <a:rPr lang="pt-BR" sz="2400">
                            <a:latin typeface="Cambria Math" panose="02040503050406030204" pitchFamily="18" charset="0"/>
                          </a:rPr>
                          <m:t>a</m:t>
                        </m:r>
                        <m:r>
                          <a:rPr lang="pt-BR" sz="2400" b="0" i="0" smtClean="0">
                            <a:latin typeface="Cambria Math" panose="02040503050406030204" pitchFamily="18" charset="0"/>
                          </a:rPr>
                          <m:t> </m:t>
                        </m:r>
                      </m:e>
                    </m:d>
                    <m:r>
                      <a:rPr lang="pt-BR" sz="2400" b="0" i="0" smtClean="0">
                        <a:latin typeface="Cambria Math" panose="02040503050406030204" pitchFamily="18" charset="0"/>
                      </a:rPr>
                      <m:t> +</m:t>
                    </m:r>
                    <m:r>
                      <a:rPr lang="pt-BR" sz="2400" i="1">
                        <a:latin typeface="Cambria Math" panose="02040503050406030204" pitchFamily="18" charset="0"/>
                      </a:rPr>
                      <m:t>)</m:t>
                    </m:r>
                  </m:oMath>
                </a14:m>
                <a:r>
                  <a:rPr lang="pt-BR" sz="2400" dirty="0" smtClean="0"/>
                  <a:t>, ou seja, probabilidade do indivíduo ter a doença dado que o resultado observado é positivo?</a:t>
                </a:r>
              </a:p>
              <a:p>
                <a:r>
                  <a:rPr lang="pt-BR" sz="2400" dirty="0" smtClean="0"/>
                  <a:t>Probabilidades:</a:t>
                </a:r>
              </a:p>
              <a:p>
                <a:pPr marL="0" indent="0">
                  <a:buNone/>
                </a:pPr>
                <a:endParaRPr lang="pt-BR" sz="2400" dirty="0" smtClean="0"/>
              </a:p>
              <a:p>
                <a:pPr marL="0" indent="0">
                  <a:buNone/>
                </a:pPr>
                <a:endParaRPr lang="pt-BR" sz="2400" dirty="0" smtClean="0"/>
              </a:p>
              <a:p>
                <a:r>
                  <a:rPr lang="pt-BR" sz="2400" dirty="0" smtClean="0"/>
                  <a:t>Usando o teorema de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777539" cy="5024437"/>
              </a:xfrm>
              <a:blipFill rotWithShape="0">
                <a:blip r:embed="rId3"/>
                <a:stretch>
                  <a:fillRect l="-848" t="-16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0.9</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a:latin typeface="Cambria Math" panose="02040503050406030204" pitchFamily="18" charset="0"/>
                                  </a:rPr>
                                  <m:t>doen</m:t>
                                </m:r>
                                <m:r>
                                  <a:rPr lang="pt-BR" i="0">
                                    <a:latin typeface="Cambria Math" panose="02040503050406030204" pitchFamily="18" charset="0"/>
                                  </a:rPr>
                                  <m:t>ç</m:t>
                                </m:r>
                                <m:r>
                                  <m:rPr>
                                    <m:sty m:val="p"/>
                                  </m:rPr>
                                  <a:rPr lang="pt-BR" i="0">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m:t>
                                </m:r>
                                <m:r>
                                  <m:rPr>
                                    <m:nor/>
                                  </m:rPr>
                                  <a:rPr lang="pt-BR" b="0" i="0" dirty="0" smtClean="0"/>
                                  <m:t>3</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0.2</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0.8</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oMath>
                          </a14:m>
                          <a:r>
                            <a:rPr lang="pt-BR" dirty="0" smtClean="0"/>
                            <a:t> +</a:t>
                          </a:r>
                          <a14:m>
                            <m:oMath xmlns:m="http://schemas.openxmlformats.org/officeDocument/2006/math">
                              <m:r>
                                <a:rPr lang="pt-BR" b="0" i="0" smtClean="0">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a:rPr lang="pt-BR" i="1" smtClean="0">
                                      <a:latin typeface="Cambria Math" panose="02040503050406030204" pitchFamily="18" charset="0"/>
                                    </a:rPr>
                                    <m:t>+</m:t>
                                  </m:r>
                                </m:e>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m:rPr>
                                  <m:nor/>
                                </m:rPr>
                                <a:rPr lang="pt-BR">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a:rPr lang="pt-BR" b="0" i="1" smtClean="0">
                                  <a:latin typeface="Cambria Math" panose="02040503050406030204" pitchFamily="18" charset="0"/>
                                </a:rPr>
                                <m:t>=</m:t>
                              </m:r>
                              <m:r>
                                <m:rPr>
                                  <m:nor/>
                                </m:rPr>
                                <a:rPr lang="pt-BR" dirty="0" smtClean="0"/>
                                <m:t>0.42</m:t>
                              </m:r>
                            </m:oMath>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mc:Choice>
        <mc:Fallback xmlns="">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xmlns:a14="http://schemas.microsoft.com/office/drawing/2010/main" val="20000"/>
                        </a:ext>
                      </a:extLst>
                    </a:gridCol>
                    <a:gridCol w="4064000">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639" r="-100300" b="-226230"/>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639" r="-300" b="-226230"/>
                          </a:stretch>
                        </a:blipFill>
                      </a:tcPr>
                    </a:tc>
                    <a:extLst>
                      <a:ext uri="{0D108BD9-81ED-4DB2-BD59-A6C34878D82A}">
                        <a16:rowId xmlns:a16="http://schemas.microsoft.com/office/drawing/2014/main" xmlns="" xmlns:a14="http://schemas.microsoft.com/office/drawing/2010/main" val="10000"/>
                      </a:ext>
                    </a:extLst>
                  </a:tr>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00000" r="-100300" b="-12258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00000" r="-300" b="-122581"/>
                          </a:stretch>
                        </a:blipFill>
                      </a:tcPr>
                    </a:tc>
                    <a:extLst>
                      <a:ext uri="{0D108BD9-81ED-4DB2-BD59-A6C34878D82A}">
                        <a16:rowId xmlns:a16="http://schemas.microsoft.com/office/drawing/2014/main" xmlns="" xmlns:a14="http://schemas.microsoft.com/office/drawing/2010/main" val="10001"/>
                      </a:ext>
                    </a:extLst>
                  </a:tr>
                  <a:tr h="370840">
                    <a:tc gridSpan="2">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75" t="-203279" r="-150" b="-24590"/>
                          </a:stretch>
                        </a:blip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val="20000"/>
                        </a:ext>
                      </a:extLst>
                    </a:gridCol>
                    <a:gridCol w="4802187">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centerGroup"/>
                              </m:oMathParaPr>
                              <m:oMath xmlns:m="http://schemas.openxmlformats.org/officeDocument/2006/math">
                                <m:r>
                                  <m:rPr>
                                    <m:nor/>
                                  </m:rPr>
                                  <a:rPr lang="pt-BR" dirty="0" smtClean="0"/>
                                  <m:t>2 </m:t>
                                </m:r>
                                <m:r>
                                  <m:rPr>
                                    <m:nor/>
                                  </m:rPr>
                                  <a:rPr lang="pt-BR" dirty="0" smtClean="0"/>
                                  <m:t>classes</m:t>
                                </m:r>
                                <m:r>
                                  <m:rPr>
                                    <m:nor/>
                                  </m:rPr>
                                  <a:rPr lang="pt-BR"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r>
                                  <m:rPr>
                                    <m:nor/>
                                  </m:rPr>
                                  <a:rPr lang="pt-BR" b="0" i="0" dirty="0" smtClean="0"/>
                                  <m:t> </m:t>
                                </m:r>
                                <m:r>
                                  <m:rPr>
                                    <m:nor/>
                                  </m:rPr>
                                  <a:rPr lang="pt-BR" dirty="0" smtClean="0"/>
                                  <m:t>e</m:t>
                                </m:r>
                                <m:r>
                                  <m:rPr>
                                    <m:nor/>
                                  </m:rPr>
                                  <a:rPr lang="pt-BR" dirty="0" smtClean="0"/>
                                  <m:t> </m:t>
                                </m:r>
                                <m:r>
                                  <m:rPr>
                                    <m:nor/>
                                  </m:rPr>
                                  <a:rPr lang="pt-BR" dirty="0" smtClean="0"/>
                                  <m:t>n</m:t>
                                </m:r>
                                <m:r>
                                  <m:rPr>
                                    <m:nor/>
                                  </m:rPr>
                                  <a:rPr lang="pt-BR" dirty="0" smtClean="0"/>
                                  <m:t>ã</m:t>
                                </m:r>
                                <m:r>
                                  <m:rPr>
                                    <m:nor/>
                                  </m:rPr>
                                  <a:rPr lang="pt-BR" dirty="0" smtClean="0"/>
                                  <m:t>o</m:t>
                                </m:r>
                                <m:r>
                                  <m:rPr>
                                    <m:nor/>
                                  </m:rPr>
                                  <a:rPr lang="pt-BR" b="0" i="0"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pt-BR" dirty="0" smtClean="0"/>
                                  <m:t>1 </m:t>
                                </m:r>
                                <m:r>
                                  <m:rPr>
                                    <m:nor/>
                                  </m:rPr>
                                  <a:rPr lang="pt-BR" dirty="0" smtClean="0"/>
                                  <m:t>atributo</m:t>
                                </m:r>
                                <m:r>
                                  <m:rPr>
                                    <m:nor/>
                                  </m:rPr>
                                  <a:rPr lang="pt-BR" dirty="0" smtClean="0"/>
                                  <m:t>: </m:t>
                                </m:r>
                                <m:r>
                                  <m:rPr>
                                    <m:nor/>
                                  </m:rPr>
                                  <a:rPr lang="pt-BR" dirty="0" smtClean="0"/>
                                  <m:t>resultado</m:t>
                                </m:r>
                                <m:r>
                                  <m:rPr>
                                    <m:nor/>
                                  </m:rPr>
                                  <a:rPr lang="pt-BR" dirty="0" smtClean="0"/>
                                  <m:t> </m:t>
                                </m:r>
                                <m:r>
                                  <m:rPr>
                                    <m:nor/>
                                  </m:rPr>
                                  <a:rPr lang="pt-BR" dirty="0" smtClean="0"/>
                                  <m:t>do</m:t>
                                </m:r>
                                <m:r>
                                  <m:rPr>
                                    <m:nor/>
                                  </m:rPr>
                                  <a:rPr lang="pt-BR" dirty="0" smtClean="0"/>
                                  <m:t> </m:t>
                                </m:r>
                                <m:r>
                                  <m:rPr>
                                    <m:nor/>
                                  </m:rPr>
                                  <a:rPr lang="pt-BR" dirty="0" smtClean="0"/>
                                  <m:t>teste</m:t>
                                </m:r>
                                <m:r>
                                  <m:rPr>
                                    <m:nor/>
                                  </m:rPr>
                                  <a:rPr lang="pt-BR" dirty="0" smtClean="0"/>
                                  <m:t>: + </m:t>
                                </m:r>
                                <m:r>
                                  <m:rPr>
                                    <m:nor/>
                                  </m:rPr>
                                  <a:rPr lang="pt-BR" dirty="0" smtClean="0"/>
                                  <m:t>ou</m:t>
                                </m:r>
                                <m:r>
                                  <m:rPr>
                                    <m:nor/>
                                  </m:rPr>
                                  <a:rPr lang="pt-BR" dirty="0" smtClean="0"/>
                                  <m:t> –</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mc:Choice>
        <mc:Fallback xmlns="">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xmlns:a14="http://schemas.microsoft.com/office/drawing/2010/main" val="20000"/>
                        </a:ext>
                      </a:extLst>
                    </a:gridCol>
                    <a:gridCol w="4802187">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27" t="-3279" r="-100254" b="-8197"/>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00127" t="-3279" r="-254" b="-8197"/>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val="20000"/>
                        </a:ext>
                      </a:extLst>
                    </a:gridCol>
                  </a:tblGrid>
                  <a:tr h="6661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e>
                                  <m:e>
                                    <m:r>
                                      <a:rPr lang="pt-BR">
                                        <a:latin typeface="Cambria Math" panose="02040503050406030204" pitchFamily="18" charset="0"/>
                                      </a:rPr>
                                      <m:t>+</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a:latin typeface="Cambria Math" panose="02040503050406030204" pitchFamily="18" charset="0"/>
                                      </a:rPr>
                                      <m:t>𝑃</m:t>
                                    </m:r>
                                    <m:r>
                                      <a:rPr lang="pt-BR" i="1">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num>
                                  <m:den>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a:rPr lang="pt-BR" i="1">
                                        <a:latin typeface="Cambria Math" panose="02040503050406030204" pitchFamily="18" charset="0"/>
                                      </a:rPr>
                                      <m:t>)</m:t>
                                    </m:r>
                                  </m:den>
                                </m:f>
                                <m:r>
                                  <a:rPr lang="pt-BR">
                                    <a:latin typeface="Cambria Math" panose="02040503050406030204" pitchFamily="18" charset="0"/>
                                  </a:rPr>
                                  <m:t>=0</m:t>
                                </m:r>
                                <m:r>
                                  <a:rPr lang="pt-BR" b="0" i="0" smtClean="0">
                                    <a:latin typeface="Cambria Math" panose="02040503050406030204" pitchFamily="18" charset="0"/>
                                  </a:rPr>
                                  <m:t>.429</m:t>
                                </m:r>
                              </m:oMath>
                            </m:oMathPara>
                          </a14:m>
                          <a:endParaRPr lang="pt-BR" dirty="0" smtClean="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1800" i="1" smtClean="0">
                                    <a:latin typeface="Cambria Math" panose="02040503050406030204" pitchFamily="18" charset="0"/>
                                  </a:rPr>
                                  <m:t>𝑃</m:t>
                                </m:r>
                                <m:d>
                                  <m:dPr>
                                    <m:ctrlPr>
                                      <a:rPr lang="pt-BR" sz="1800" i="1">
                                        <a:latin typeface="Cambria Math" panose="02040503050406030204" pitchFamily="18" charset="0"/>
                                      </a:rPr>
                                    </m:ctrlPr>
                                  </m:dPr>
                                  <m:e>
                                    <m:r>
                                      <m:rPr>
                                        <m:sty m:val="p"/>
                                      </m:rPr>
                                      <a:rPr lang="pt-BR" sz="1800" b="0" i="0" smtClean="0">
                                        <a:latin typeface="Cambria Math" panose="02040503050406030204" pitchFamily="18" charset="0"/>
                                      </a:rPr>
                                      <m:t>sem</m:t>
                                    </m:r>
                                    <m:r>
                                      <a:rPr lang="pt-BR" sz="1800" b="0" i="0" smtClean="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e>
                                  <m:e>
                                    <m:r>
                                      <a:rPr lang="pt-BR" sz="1800">
                                        <a:latin typeface="Cambria Math" panose="02040503050406030204" pitchFamily="18" charset="0"/>
                                      </a:rPr>
                                      <m:t>+</m:t>
                                    </m:r>
                                  </m:e>
                                </m:d>
                                <m:r>
                                  <a:rPr lang="pt-BR" sz="1800" i="1">
                                    <a:latin typeface="Cambria Math" panose="02040503050406030204" pitchFamily="18" charset="0"/>
                                  </a:rPr>
                                  <m:t>=</m:t>
                                </m:r>
                                <m:f>
                                  <m:fPr>
                                    <m:ctrlPr>
                                      <a:rPr lang="pt-BR" sz="1800" i="1" smtClean="0">
                                        <a:latin typeface="Cambria Math" panose="02040503050406030204" pitchFamily="18" charset="0"/>
                                      </a:rPr>
                                    </m:ctrlPr>
                                  </m:fPr>
                                  <m:num>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r>
                                      <a:rPr lang="pt-BR" sz="1800" i="1">
                                        <a:latin typeface="Cambria Math" panose="02040503050406030204" pitchFamily="18" charset="0"/>
                                      </a:rPr>
                                      <m:t>𝑃</m:t>
                                    </m:r>
                                    <m:r>
                                      <a:rPr lang="pt-BR" sz="1800" i="1">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num>
                                  <m:den>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a:rPr lang="pt-BR" sz="1800" i="1">
                                        <a:latin typeface="Cambria Math" panose="02040503050406030204" pitchFamily="18" charset="0"/>
                                      </a:rPr>
                                      <m:t>)</m:t>
                                    </m:r>
                                  </m:den>
                                </m:f>
                                <m:r>
                                  <a:rPr lang="pt-BR" sz="1800">
                                    <a:latin typeface="Cambria Math" panose="02040503050406030204" pitchFamily="18" charset="0"/>
                                  </a:rPr>
                                  <m:t>=0.</m:t>
                                </m:r>
                                <m:r>
                                  <a:rPr lang="pt-BR" sz="1800" b="0" i="0" smtClean="0">
                                    <a:latin typeface="Cambria Math" panose="02040503050406030204" pitchFamily="18" charset="0"/>
                                  </a:rPr>
                                  <m:t>571</m:t>
                                </m:r>
                              </m:oMath>
                            </m:oMathPara>
                          </a14:m>
                          <a:endParaRPr lang="pt-BR" sz="1800" dirty="0" smtClean="0"/>
                        </a:p>
                      </a:txBody>
                      <a:tcPr/>
                    </a:tc>
                    <a:extLst>
                      <a:ext uri="{0D108BD9-81ED-4DB2-BD59-A6C34878D82A}">
                        <a16:rowId xmlns:a16="http://schemas.microsoft.com/office/drawing/2014/main" xmlns="" val="10001"/>
                      </a:ext>
                    </a:extLst>
                  </a:tr>
                </a:tbl>
              </a:graphicData>
            </a:graphic>
          </p:graphicFrame>
        </mc:Choice>
        <mc:Fallback xmlns="">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xmlns:a14="http://schemas.microsoft.com/office/drawing/2010/main" val="20000"/>
                        </a:ext>
                      </a:extLst>
                    </a:gridCol>
                  </a:tblGrid>
                  <a:tr h="666115">
                    <a:tc>
                      <a:txBody>
                        <a:bodyPr/>
                        <a:lstStyle/>
                        <a:p>
                          <a:endParaRPr lang="pt-BR"/>
                        </a:p>
                      </a:txBody>
                      <a:tcPr>
                        <a:blipFill rotWithShape="0">
                          <a:blip r:embed="rId6"/>
                          <a:stretch>
                            <a:fillRect b="-99091"/>
                          </a:stretch>
                        </a:blipFill>
                      </a:tcPr>
                    </a:tc>
                    <a:extLst>
                      <a:ext uri="{0D108BD9-81ED-4DB2-BD59-A6C34878D82A}">
                        <a16:rowId xmlns:a16="http://schemas.microsoft.com/office/drawing/2014/main" xmlns="" xmlns:a14="http://schemas.microsoft.com/office/drawing/2010/main" val="10000"/>
                      </a:ext>
                    </a:extLst>
                  </a:tr>
                  <a:tr h="662623">
                    <a:tc>
                      <a:txBody>
                        <a:bodyPr/>
                        <a:lstStyle/>
                        <a:p>
                          <a:endParaRPr lang="pt-BR"/>
                        </a:p>
                      </a:txBody>
                      <a:tcPr>
                        <a:blipFill rotWithShape="0">
                          <a:blip r:embed="rId6"/>
                          <a:stretch>
                            <a:fillRect t="-100917"/>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6" name="Rectangle 5"/>
          <p:cNvSpPr/>
          <p:nvPr/>
        </p:nvSpPr>
        <p:spPr>
          <a:xfrm>
            <a:off x="7061599" y="4972237"/>
            <a:ext cx="4614767" cy="1077218"/>
          </a:xfrm>
          <a:prstGeom prst="rect">
            <a:avLst/>
          </a:prstGeom>
        </p:spPr>
        <p:txBody>
          <a:bodyPr wrap="square">
            <a:spAutoFit/>
          </a:bodyPr>
          <a:lstStyle/>
          <a:p>
            <a:r>
              <a:rPr lang="pt-BR" sz="1600" dirty="0" smtClean="0"/>
              <a:t>A probabilidade </a:t>
            </a:r>
            <a:r>
              <a:rPr lang="pt-BR" sz="1600" dirty="0"/>
              <a:t>dele não ter a doença mesmo tendo </a:t>
            </a:r>
            <a:r>
              <a:rPr lang="pt-BR" sz="1600" dirty="0" smtClean="0"/>
              <a:t>seu </a:t>
            </a:r>
            <a:r>
              <a:rPr lang="pt-BR" sz="1600" dirty="0"/>
              <a:t>teste positivo é de aproximadamente 57</a:t>
            </a:r>
            <a:r>
              <a:rPr lang="pt-BR" sz="1600" dirty="0" smtClean="0"/>
              <a:t>%, ou seja, a probabilidade de </a:t>
            </a:r>
            <a:r>
              <a:rPr lang="pt-BR" sz="1600" b="1" i="1" dirty="0" smtClean="0"/>
              <a:t>falsos positivos </a:t>
            </a:r>
            <a:r>
              <a:rPr lang="pt-BR" sz="1600" dirty="0" smtClean="0"/>
              <a:t>é alta. Portanto, este não é um teste confiável.</a:t>
            </a:r>
            <a:endParaRPr lang="pt-BR" sz="1600" dirty="0"/>
          </a:p>
        </p:txBody>
      </p:sp>
    </p:spTree>
    <p:extLst>
      <p:ext uri="{BB962C8B-B14F-4D97-AF65-F5344CB8AC3E}">
        <p14:creationId xmlns:p14="http://schemas.microsoft.com/office/powerpoint/2010/main" val="2401807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Tópicos abordados</a:t>
            </a:r>
            <a:endParaRPr lang="pt-BR" dirty="0"/>
          </a:p>
        </p:txBody>
      </p:sp>
      <p:sp>
        <p:nvSpPr>
          <p:cNvPr id="3" name="Content Placeholder 2"/>
          <p:cNvSpPr>
            <a:spLocks noGrp="1"/>
          </p:cNvSpPr>
          <p:nvPr>
            <p:ph idx="1"/>
          </p:nvPr>
        </p:nvSpPr>
        <p:spPr/>
        <p:txBody>
          <a:bodyPr/>
          <a:lstStyle/>
          <a:p>
            <a:r>
              <a:rPr lang="pt-BR" dirty="0" smtClean="0"/>
              <a:t>Abordagens para classificação:</a:t>
            </a:r>
          </a:p>
          <a:p>
            <a:pPr lvl="1"/>
            <a:r>
              <a:rPr lang="pt-BR" dirty="0" smtClean="0"/>
              <a:t>Regressão logística</a:t>
            </a:r>
          </a:p>
          <a:p>
            <a:pPr lvl="1"/>
            <a:r>
              <a:rPr lang="pt-BR" dirty="0"/>
              <a:t>Classificação </a:t>
            </a:r>
            <a:r>
              <a:rPr lang="pt-BR" dirty="0" smtClean="0"/>
              <a:t>Bayesiana</a:t>
            </a:r>
          </a:p>
          <a:p>
            <a:pPr lvl="1"/>
            <a:r>
              <a:rPr lang="pt-BR" dirty="0" smtClean="0"/>
              <a:t>Regressão Softmax</a:t>
            </a:r>
          </a:p>
          <a:p>
            <a:r>
              <a:rPr lang="pt-BR" dirty="0"/>
              <a:t>Métricas </a:t>
            </a:r>
            <a:r>
              <a:rPr lang="pt-BR" dirty="0" smtClean="0"/>
              <a:t>para avaliação de classificadores.</a:t>
            </a:r>
          </a:p>
        </p:txBody>
      </p:sp>
    </p:spTree>
    <p:extLst>
      <p:ext uri="{BB962C8B-B14F-4D97-AF65-F5344CB8AC3E}">
        <p14:creationId xmlns:p14="http://schemas.microsoft.com/office/powerpoint/2010/main" val="2325159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 naïve 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50600" cy="5032376"/>
              </a:xfrm>
            </p:spPr>
            <p:txBody>
              <a:bodyPr>
                <a:normAutofit fontScale="85000" lnSpcReduction="10000"/>
              </a:bodyPr>
              <a:lstStyle/>
              <a:p>
                <a:r>
                  <a:rPr lang="pt-BR" dirty="0" smtClean="0"/>
                  <a:t>São </a:t>
                </a:r>
                <a:r>
                  <a:rPr lang="pt-BR" dirty="0"/>
                  <a:t>classificadores </a:t>
                </a:r>
                <a:r>
                  <a:rPr lang="pt-BR" dirty="0" smtClean="0"/>
                  <a:t>que assumem que os </a:t>
                </a:r>
                <a:r>
                  <a:rPr lang="pt-BR" b="1" i="1" dirty="0" smtClean="0"/>
                  <a:t>atributos</a:t>
                </a:r>
                <a:r>
                  <a:rPr lang="pt-BR" dirty="0" smtClean="0"/>
                  <a:t> são </a:t>
                </a:r>
                <a:r>
                  <a:rPr lang="pt-BR" b="1" i="1" dirty="0" smtClean="0"/>
                  <a:t>estatisticamente </a:t>
                </a:r>
                <a:r>
                  <a:rPr lang="pt-BR" b="1" i="1" dirty="0"/>
                  <a:t>independentes</a:t>
                </a:r>
                <a:r>
                  <a:rPr lang="pt-BR" dirty="0"/>
                  <a:t> </a:t>
                </a:r>
                <a:r>
                  <a:rPr lang="pt-BR" dirty="0" smtClean="0"/>
                  <a:t>uns dos outros. </a:t>
                </a:r>
              </a:p>
              <a:p>
                <a:r>
                  <a:rPr lang="pt-BR" dirty="0"/>
                  <a:t>Ou seja, a alteração do valor de um </a:t>
                </a:r>
                <a:r>
                  <a:rPr lang="pt-BR" b="1" i="1" dirty="0"/>
                  <a:t>atributo</a:t>
                </a:r>
                <a:r>
                  <a:rPr lang="pt-BR" dirty="0"/>
                  <a:t>, não influencia diretamente ou altera o valor de qualquer um dos outros </a:t>
                </a:r>
                <a:r>
                  <a:rPr lang="pt-BR" dirty="0" smtClean="0"/>
                  <a:t>atributos. </a:t>
                </a:r>
              </a:p>
              <a:p>
                <a:r>
                  <a:rPr lang="pt-BR" dirty="0" smtClean="0"/>
                  <a:t>Assim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dado o vetor de atributos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pode ser reescrita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r>
                            <a:rPr lang="pt-BR" b="1"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e>
                            <m:sup>
                              <m:r>
                                <a:rPr lang="pt-BR" i="1">
                                  <a:latin typeface="Cambria Math" panose="02040503050406030204" pitchFamily="18" charset="0"/>
                                </a:rPr>
                                <m:t>𝑇</m:t>
                              </m:r>
                            </m:sup>
                          </m:sSup>
                        </m:e>
                      </m:d>
                      <m:r>
                        <a:rPr lang="pt-BR" b="1" i="1">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den>
                      </m:f>
                      <m:r>
                        <a:rPr lang="pt-BR" b="1" i="1" smtClean="0">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b="1"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den>
                      </m:f>
                      <m:r>
                        <a:rPr lang="pt-BR" b="1" i="1" smtClean="0">
                          <a:latin typeface="Cambria Math" panose="02040503050406030204" pitchFamily="18" charset="0"/>
                        </a:rPr>
                        <m:t>.</m:t>
                      </m:r>
                    </m:oMath>
                  </m:oMathPara>
                </a14:m>
                <a:endParaRPr lang="pt-BR" dirty="0" smtClean="0"/>
              </a:p>
              <a:p>
                <a:r>
                  <a:rPr lang="pt-BR" dirty="0" smtClean="0"/>
                  <a:t>Com a independência dos atributos, os critérios MAP e ML são dados por</a:t>
                </a:r>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a:latin typeface="Cambria Math" panose="02040503050406030204" pitchFamily="18" charset="0"/>
                            </a:rPr>
                            <m:t>,</m:t>
                          </m:r>
                        </m:e>
                      </m:func>
                    </m:oMath>
                  </m:oMathPara>
                </a14:m>
                <a:endParaRPr lang="pt-BR" dirty="0" smtClean="0"/>
              </a:p>
              <a:p>
                <a:pPr marL="0" indent="0" algn="ctr">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smtClean="0">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m:t>
                          </m:r>
                        </m:e>
                      </m:func>
                    </m:oMath>
                  </m:oMathPara>
                </a14:m>
                <a:endParaRPr lang="pt-BR" dirty="0" smtClean="0"/>
              </a:p>
              <a:p>
                <a:r>
                  <a:rPr lang="pt-BR" dirty="0" smtClean="0"/>
                  <a:t>Aplicações típicas do classificador </a:t>
                </a:r>
                <a:r>
                  <a:rPr lang="pt-BR" dirty="0"/>
                  <a:t>naïve </a:t>
                </a:r>
                <a:r>
                  <a:rPr lang="pt-BR" dirty="0" smtClean="0"/>
                  <a:t>Bayes </a:t>
                </a:r>
                <a:r>
                  <a:rPr lang="pt-BR" dirty="0"/>
                  <a:t>incluem filtragem de spam, classificação de </a:t>
                </a:r>
                <a:r>
                  <a:rPr lang="pt-BR" dirty="0" smtClean="0"/>
                  <a:t>documento, de sentimentos, detecção de modulações digitais, etc.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50600" cy="5032376"/>
              </a:xfrm>
              <a:blipFill rotWithShape="0">
                <a:blip r:embed="rId3"/>
                <a:stretch>
                  <a:fillRect l="-765" t="-2300" r="-875" b="-1090"/>
                </a:stretch>
              </a:blipFill>
            </p:spPr>
            <p:txBody>
              <a:bodyPr/>
              <a:lstStyle/>
              <a:p>
                <a:r>
                  <a:rPr lang="pt-BR">
                    <a:noFill/>
                  </a:rPr>
                  <a:t> </a:t>
                </a:r>
              </a:p>
            </p:txBody>
          </p:sp>
        </mc:Fallback>
      </mc:AlternateContent>
    </p:spTree>
    <p:extLst>
      <p:ext uri="{BB962C8B-B14F-4D97-AF65-F5344CB8AC3E}">
        <p14:creationId xmlns:p14="http://schemas.microsoft.com/office/powerpoint/2010/main" val="28429332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113"/>
            <a:ext cx="10515600" cy="1325563"/>
          </a:xfrm>
        </p:spPr>
        <p:txBody>
          <a:bodyPr/>
          <a:lstStyle/>
          <a:p>
            <a:r>
              <a:rPr lang="pt-BR" dirty="0" smtClean="0"/>
              <a:t>Classificador </a:t>
            </a:r>
            <a:r>
              <a:rPr lang="pt-BR" dirty="0"/>
              <a:t>naïve Bayes</a:t>
            </a:r>
          </a:p>
        </p:txBody>
      </p:sp>
      <p:sp>
        <p:nvSpPr>
          <p:cNvPr id="3" name="Content Placeholder 2"/>
          <p:cNvSpPr>
            <a:spLocks noGrp="1"/>
          </p:cNvSpPr>
          <p:nvPr>
            <p:ph idx="1"/>
          </p:nvPr>
        </p:nvSpPr>
        <p:spPr>
          <a:xfrm>
            <a:off x="838200" y="1555846"/>
            <a:ext cx="11171830" cy="5302154"/>
          </a:xfrm>
        </p:spPr>
        <p:txBody>
          <a:bodyPr>
            <a:normAutofit lnSpcReduction="10000"/>
          </a:bodyPr>
          <a:lstStyle/>
          <a:p>
            <a:r>
              <a:rPr lang="pt-BR" b="1" dirty="0" smtClean="0"/>
              <a:t>Vantagens</a:t>
            </a:r>
          </a:p>
          <a:p>
            <a:pPr lvl="1">
              <a:buFont typeface="Wingdings" panose="05000000000000000000" pitchFamily="2" charset="2"/>
              <a:buChar char="§"/>
            </a:pPr>
            <a:r>
              <a:rPr lang="pt-BR" dirty="0" smtClean="0"/>
              <a:t>Fácil </a:t>
            </a:r>
            <a:r>
              <a:rPr lang="pt-BR" dirty="0"/>
              <a:t>de </a:t>
            </a:r>
            <a:r>
              <a:rPr lang="pt-BR" dirty="0" smtClean="0"/>
              <a:t>ser </a:t>
            </a:r>
            <a:r>
              <a:rPr lang="pt-BR" b="1" dirty="0" smtClean="0"/>
              <a:t>implementado</a:t>
            </a:r>
            <a:r>
              <a:rPr lang="pt-BR" dirty="0" smtClean="0"/>
              <a:t> e </a:t>
            </a:r>
            <a:r>
              <a:rPr lang="pt-BR" dirty="0"/>
              <a:t>altamente </a:t>
            </a:r>
            <a:r>
              <a:rPr lang="pt-BR" b="1" dirty="0" smtClean="0"/>
              <a:t>escalável</a:t>
            </a:r>
            <a:r>
              <a:rPr lang="pt-BR" dirty="0" smtClean="0"/>
              <a:t>.</a:t>
            </a:r>
          </a:p>
          <a:p>
            <a:pPr lvl="1">
              <a:buFont typeface="Wingdings" panose="05000000000000000000" pitchFamily="2" charset="2"/>
              <a:buChar char="§"/>
            </a:pPr>
            <a:r>
              <a:rPr lang="pt-BR" dirty="0" smtClean="0"/>
              <a:t>Funciona bem mesmo com poucos dados.</a:t>
            </a:r>
          </a:p>
          <a:p>
            <a:pPr lvl="1">
              <a:buFont typeface="Wingdings" panose="05000000000000000000" pitchFamily="2" charset="2"/>
              <a:buChar char="§"/>
            </a:pPr>
            <a:r>
              <a:rPr lang="pt-BR" b="1" dirty="0"/>
              <a:t>R</a:t>
            </a:r>
            <a:r>
              <a:rPr lang="pt-BR" b="1" dirty="0" smtClean="0"/>
              <a:t>ápido</a:t>
            </a:r>
            <a:r>
              <a:rPr lang="pt-BR" dirty="0" smtClean="0"/>
              <a:t> para realizar as classificações, e portanto, pode ser utilizado em aplicações de </a:t>
            </a:r>
            <a:r>
              <a:rPr lang="pt-BR" b="1" dirty="0" smtClean="0"/>
              <a:t>tempo-real</a:t>
            </a:r>
            <a:r>
              <a:rPr lang="pt-BR" dirty="0" smtClean="0"/>
              <a:t>.</a:t>
            </a:r>
          </a:p>
          <a:p>
            <a:pPr lvl="1">
              <a:buFont typeface="Wingdings" panose="05000000000000000000" pitchFamily="2" charset="2"/>
              <a:buChar char="§"/>
            </a:pPr>
            <a:r>
              <a:rPr lang="pt-BR" dirty="0"/>
              <a:t>Além de simples, </a:t>
            </a:r>
            <a:r>
              <a:rPr lang="pt-BR" dirty="0" smtClean="0"/>
              <a:t>ele é </a:t>
            </a:r>
            <a:r>
              <a:rPr lang="pt-BR" dirty="0"/>
              <a:t>conhecido por </a:t>
            </a:r>
            <a:r>
              <a:rPr lang="pt-BR" dirty="0" smtClean="0"/>
              <a:t>apresentar performance melhor do que </a:t>
            </a:r>
            <a:r>
              <a:rPr lang="pt-BR" dirty="0"/>
              <a:t>métodos de classificação altamente </a:t>
            </a:r>
            <a:r>
              <a:rPr lang="pt-BR" dirty="0" smtClean="0"/>
              <a:t>sofisticados em algumas aplicações.</a:t>
            </a:r>
          </a:p>
          <a:p>
            <a:r>
              <a:rPr lang="pt-BR" b="1" dirty="0" smtClean="0"/>
              <a:t>Desvantagens</a:t>
            </a:r>
            <a:endParaRPr lang="pt-BR" dirty="0" smtClean="0"/>
          </a:p>
          <a:p>
            <a:pPr lvl="1">
              <a:buFont typeface="Wingdings" panose="05000000000000000000" pitchFamily="2" charset="2"/>
              <a:buChar char="§"/>
            </a:pPr>
            <a:r>
              <a:rPr lang="en-US" dirty="0" smtClean="0"/>
              <a:t>Assume </a:t>
            </a:r>
            <a:r>
              <a:rPr lang="en-US" dirty="0" err="1" smtClean="0"/>
              <a:t>que</a:t>
            </a:r>
            <a:r>
              <a:rPr lang="en-US" dirty="0" smtClean="0"/>
              <a:t> </a:t>
            </a:r>
            <a:r>
              <a:rPr lang="en-US" dirty="0" err="1" smtClean="0"/>
              <a:t>todos</a:t>
            </a:r>
            <a:r>
              <a:rPr lang="en-US" dirty="0" smtClean="0"/>
              <a:t> </a:t>
            </a:r>
            <a:r>
              <a:rPr lang="en-US" dirty="0" err="1" smtClean="0"/>
              <a:t>os</a:t>
            </a:r>
            <a:r>
              <a:rPr lang="en-US" dirty="0" smtClean="0"/>
              <a:t> </a:t>
            </a:r>
            <a:r>
              <a:rPr lang="en-US" dirty="0" err="1" smtClean="0"/>
              <a:t>atributos</a:t>
            </a:r>
            <a:r>
              <a:rPr lang="en-US" dirty="0" smtClean="0"/>
              <a:t> </a:t>
            </a:r>
            <a:r>
              <a:rPr lang="en-US" dirty="0" err="1" smtClean="0"/>
              <a:t>são</a:t>
            </a:r>
            <a:r>
              <a:rPr lang="en-US" dirty="0" smtClean="0"/>
              <a:t> </a:t>
            </a:r>
            <a:r>
              <a:rPr lang="en-US" dirty="0" err="1" smtClean="0"/>
              <a:t>independentes</a:t>
            </a:r>
            <a:r>
              <a:rPr lang="en-US" dirty="0" smtClean="0"/>
              <a:t>, o </a:t>
            </a:r>
            <a:r>
              <a:rPr lang="en-US" dirty="0" err="1" smtClean="0"/>
              <a:t>que</a:t>
            </a:r>
            <a:r>
              <a:rPr lang="en-US" dirty="0" smtClean="0"/>
              <a:t> </a:t>
            </a:r>
            <a:r>
              <a:rPr lang="en-US" dirty="0" err="1" smtClean="0"/>
              <a:t>muitas</a:t>
            </a:r>
            <a:r>
              <a:rPr lang="en-US" dirty="0" smtClean="0"/>
              <a:t> </a:t>
            </a:r>
            <a:r>
              <a:rPr lang="en-US" dirty="0" err="1" smtClean="0"/>
              <a:t>vezes</a:t>
            </a:r>
            <a:r>
              <a:rPr lang="en-US" dirty="0" smtClean="0"/>
              <a:t> </a:t>
            </a:r>
            <a:r>
              <a:rPr lang="en-US" dirty="0" err="1" smtClean="0"/>
              <a:t>não</a:t>
            </a:r>
            <a:r>
              <a:rPr lang="en-US" dirty="0" smtClean="0"/>
              <a:t> é </a:t>
            </a:r>
            <a:r>
              <a:rPr lang="en-US" dirty="0" err="1" smtClean="0"/>
              <a:t>verdade</a:t>
            </a:r>
            <a:r>
              <a:rPr lang="en-US" dirty="0" smtClean="0"/>
              <a:t> </a:t>
            </a:r>
            <a:r>
              <a:rPr lang="en-US" dirty="0" err="1" smtClean="0"/>
              <a:t>na</a:t>
            </a:r>
            <a:r>
              <a:rPr lang="en-US" dirty="0" smtClean="0"/>
              <a:t> </a:t>
            </a:r>
            <a:r>
              <a:rPr lang="en-US" dirty="0" err="1" smtClean="0"/>
              <a:t>prática</a:t>
            </a:r>
            <a:r>
              <a:rPr lang="en-US" dirty="0" smtClean="0"/>
              <a:t>.</a:t>
            </a:r>
          </a:p>
          <a:p>
            <a:pPr lvl="1">
              <a:buFont typeface="Wingdings" panose="05000000000000000000" pitchFamily="2" charset="2"/>
              <a:buChar char="§"/>
            </a:pPr>
            <a:r>
              <a:rPr lang="en-US" dirty="0" err="1" smtClean="0"/>
              <a:t>Não</a:t>
            </a:r>
            <a:r>
              <a:rPr lang="en-US" dirty="0" smtClean="0"/>
              <a:t> </a:t>
            </a:r>
            <a:r>
              <a:rPr lang="en-US" dirty="0" err="1" smtClean="0"/>
              <a:t>consegue</a:t>
            </a:r>
            <a:r>
              <a:rPr lang="en-US" dirty="0" smtClean="0"/>
              <a:t> </a:t>
            </a:r>
            <a:r>
              <a:rPr lang="en-US" dirty="0" err="1" smtClean="0"/>
              <a:t>classificar</a:t>
            </a:r>
            <a:r>
              <a:rPr lang="en-US" dirty="0" smtClean="0"/>
              <a:t> </a:t>
            </a:r>
            <a:r>
              <a:rPr lang="en-US" dirty="0" err="1" smtClean="0"/>
              <a:t>caso</a:t>
            </a:r>
            <a:r>
              <a:rPr lang="en-US" dirty="0" smtClean="0"/>
              <a:t> </a:t>
            </a:r>
            <a:r>
              <a:rPr lang="en-US" dirty="0" err="1" smtClean="0"/>
              <a:t>uma</a:t>
            </a:r>
            <a:r>
              <a:rPr lang="en-US" dirty="0" smtClean="0"/>
              <a:t> das </a:t>
            </a:r>
            <a:r>
              <a:rPr lang="en-US" dirty="0" err="1" smtClean="0"/>
              <a:t>probabilidades</a:t>
            </a:r>
            <a:r>
              <a:rPr lang="en-US" dirty="0" smtClean="0"/>
              <a:t> </a:t>
            </a:r>
            <a:r>
              <a:rPr lang="en-US" dirty="0" err="1" smtClean="0"/>
              <a:t>condicionais</a:t>
            </a:r>
            <a:r>
              <a:rPr lang="en-US" dirty="0" smtClean="0"/>
              <a:t> (i.e., </a:t>
            </a:r>
            <a:r>
              <a:rPr lang="pt-BR" b="1" i="1" dirty="0" smtClean="0"/>
              <a:t>verossimilhanças</a:t>
            </a:r>
            <a:r>
              <a:rPr lang="en-US" dirty="0" smtClean="0"/>
              <a:t>) </a:t>
            </a:r>
            <a:r>
              <a:rPr lang="en-US" dirty="0" err="1" smtClean="0"/>
              <a:t>seja</a:t>
            </a:r>
            <a:r>
              <a:rPr lang="en-US" dirty="0" smtClean="0"/>
              <a:t> </a:t>
            </a:r>
            <a:r>
              <a:rPr lang="en-US" dirty="0" err="1" smtClean="0"/>
              <a:t>igual</a:t>
            </a:r>
            <a:r>
              <a:rPr lang="en-US" dirty="0" smtClean="0"/>
              <a:t> a zero, mas </a:t>
            </a:r>
            <a:r>
              <a:rPr lang="en-US" dirty="0" err="1" smtClean="0"/>
              <a:t>existem</a:t>
            </a:r>
            <a:r>
              <a:rPr lang="en-US" dirty="0" smtClean="0"/>
              <a:t> </a:t>
            </a:r>
            <a:r>
              <a:rPr lang="en-US" dirty="0" err="1" smtClean="0"/>
              <a:t>formas</a:t>
            </a:r>
            <a:r>
              <a:rPr lang="en-US" dirty="0" smtClean="0"/>
              <a:t> de se </a:t>
            </a:r>
            <a:r>
              <a:rPr lang="en-US" dirty="0" err="1" smtClean="0"/>
              <a:t>driblar</a:t>
            </a:r>
            <a:r>
              <a:rPr lang="en-US" dirty="0" smtClean="0"/>
              <a:t> </a:t>
            </a:r>
            <a:r>
              <a:rPr lang="en-US" dirty="0" err="1" smtClean="0"/>
              <a:t>esse</a:t>
            </a:r>
            <a:r>
              <a:rPr lang="en-US" dirty="0" smtClean="0"/>
              <a:t> </a:t>
            </a:r>
            <a:r>
              <a:rPr lang="en-US" dirty="0" err="1" smtClean="0"/>
              <a:t>problema</a:t>
            </a:r>
            <a:r>
              <a:rPr lang="en-US" dirty="0" smtClean="0"/>
              <a:t> (e.g., </a:t>
            </a:r>
            <a:r>
              <a:rPr lang="en-US" dirty="0" err="1" smtClean="0"/>
              <a:t>técnica</a:t>
            </a:r>
            <a:r>
              <a:rPr lang="en-US" dirty="0" smtClean="0"/>
              <a:t> da </a:t>
            </a:r>
            <a:r>
              <a:rPr lang="en-US" dirty="0" err="1" smtClean="0"/>
              <a:t>suaviza</a:t>
            </a:r>
            <a:r>
              <a:rPr lang="pt-BR" dirty="0"/>
              <a:t>ç</a:t>
            </a:r>
            <a:r>
              <a:rPr lang="en-US" dirty="0" err="1" smtClean="0"/>
              <a:t>ão</a:t>
            </a:r>
            <a:r>
              <a:rPr lang="en-US" dirty="0" smtClean="0"/>
              <a:t> de Laplace).</a:t>
            </a:r>
          </a:p>
          <a:p>
            <a:pPr lvl="1">
              <a:buFont typeface="Wingdings" panose="05000000000000000000" pitchFamily="2" charset="2"/>
              <a:buChar char="§"/>
            </a:pPr>
            <a:r>
              <a:rPr lang="en-US" dirty="0" smtClean="0"/>
              <a:t>É </a:t>
            </a:r>
            <a:r>
              <a:rPr lang="en-US" dirty="0" err="1" smtClean="0"/>
              <a:t>necessário</a:t>
            </a:r>
            <a:r>
              <a:rPr lang="en-US" dirty="0" smtClean="0"/>
              <a:t> se </a:t>
            </a:r>
            <a:r>
              <a:rPr lang="en-US" dirty="0" err="1" smtClean="0"/>
              <a:t>conhecer</a:t>
            </a:r>
            <a:r>
              <a:rPr lang="en-US" dirty="0" smtClean="0"/>
              <a:t> </a:t>
            </a:r>
            <a:r>
              <a:rPr lang="en-US" dirty="0" err="1" smtClean="0"/>
              <a:t>ou</a:t>
            </a:r>
            <a:r>
              <a:rPr lang="en-US" dirty="0" smtClean="0"/>
              <a:t> se assumer, </a:t>
            </a:r>
            <a:r>
              <a:rPr lang="en-US" dirty="0" err="1" smtClean="0"/>
              <a:t>como</a:t>
            </a:r>
            <a:r>
              <a:rPr lang="en-US" dirty="0" smtClean="0"/>
              <a:t> </a:t>
            </a:r>
            <a:r>
              <a:rPr lang="en-US" dirty="0" err="1" smtClean="0"/>
              <a:t>veremos</a:t>
            </a:r>
            <a:r>
              <a:rPr lang="en-US" dirty="0" smtClean="0"/>
              <a:t> a </a:t>
            </a:r>
            <a:r>
              <a:rPr lang="en-US" dirty="0" err="1" smtClean="0"/>
              <a:t>seguir</a:t>
            </a:r>
            <a:r>
              <a:rPr lang="en-US" dirty="0"/>
              <a:t>,</a:t>
            </a:r>
            <a:r>
              <a:rPr lang="en-US" dirty="0" smtClean="0"/>
              <a:t> as </a:t>
            </a:r>
            <a:r>
              <a:rPr lang="en-US" dirty="0" err="1" smtClean="0"/>
              <a:t>probabilidades</a:t>
            </a:r>
            <a:r>
              <a:rPr lang="en-US" dirty="0"/>
              <a:t> </a:t>
            </a:r>
            <a:r>
              <a:rPr lang="en-US" dirty="0" err="1" smtClean="0"/>
              <a:t>condicionais</a:t>
            </a:r>
            <a:r>
              <a:rPr lang="en-US" dirty="0" smtClean="0"/>
              <a:t> dos </a:t>
            </a:r>
            <a:r>
              <a:rPr lang="en-US" dirty="0" err="1" smtClean="0"/>
              <a:t>atributos</a:t>
            </a:r>
            <a:r>
              <a:rPr lang="en-US" dirty="0" smtClean="0"/>
              <a:t>.</a:t>
            </a:r>
            <a:endParaRPr lang="pt-BR" dirty="0"/>
          </a:p>
        </p:txBody>
      </p:sp>
    </p:spTree>
    <p:extLst>
      <p:ext uri="{BB962C8B-B14F-4D97-AF65-F5344CB8AC3E}">
        <p14:creationId xmlns:p14="http://schemas.microsoft.com/office/powerpoint/2010/main" val="914285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classificadores </a:t>
            </a:r>
            <a:r>
              <a:rPr lang="pt-BR" dirty="0" err="1"/>
              <a:t>naïve</a:t>
            </a:r>
            <a:r>
              <a:rPr lang="pt-BR" dirty="0"/>
              <a:t> </a:t>
            </a:r>
            <a:r>
              <a:rPr lang="pt-BR" dirty="0" err="1"/>
              <a:t>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926170" cy="4889074"/>
              </a:xfrm>
            </p:spPr>
            <p:txBody>
              <a:bodyPr/>
              <a:lstStyle/>
              <a:p>
                <a:r>
                  <a:rPr lang="pt-BR" dirty="0" smtClean="0"/>
                  <a:t>Na prática, as probabilidades condicionais, i.e., as </a:t>
                </a:r>
                <a:r>
                  <a:rPr lang="pt-BR" b="1" i="1" dirty="0"/>
                  <a:t>verossimilhanças</a:t>
                </a:r>
                <a:r>
                  <a:rPr lang="pt-BR" dirty="0" smtClean="0"/>
                  <a:t>, dos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oMath>
                </a14:m>
                <a:r>
                  <a:rPr lang="pt-BR" dirty="0" smtClean="0"/>
                  <a:t> de uma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pt-BR" dirty="0" smtClean="0"/>
                  <a:t>, </a:t>
                </a:r>
                <a:r>
                  <a:rPr lang="pt-BR" dirty="0"/>
                  <a:t>são geralmente modeladas usando-se o mesmo tipo de distribuição de probabilidade, como </a:t>
                </a:r>
                <a:r>
                  <a:rPr lang="pt-BR" dirty="0" smtClean="0"/>
                  <a:t>as distribuições Gaussiana, Multinominal e de Bernoulli.</a:t>
                </a:r>
              </a:p>
              <a:p>
                <a:r>
                  <a:rPr lang="pt-BR" dirty="0" smtClean="0"/>
                  <a:t>Portanto, tem-se três tipos diferentes de classificadores dependendo da suposição feita para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a:t>
                </a:r>
              </a:p>
              <a:p>
                <a:pPr lvl="1">
                  <a:buFont typeface="Wingdings" panose="05000000000000000000" pitchFamily="2" charset="2"/>
                  <a:buChar char="§"/>
                </a:pPr>
                <a:r>
                  <a:rPr lang="pt-BR" dirty="0"/>
                  <a:t>Classificador </a:t>
                </a:r>
                <a:r>
                  <a:rPr lang="pt-BR" dirty="0" err="1"/>
                  <a:t>naïve</a:t>
                </a:r>
                <a:r>
                  <a:rPr lang="pt-BR" dirty="0"/>
                  <a:t> </a:t>
                </a:r>
                <a:r>
                  <a:rPr lang="pt-BR" dirty="0" err="1"/>
                  <a:t>Bayes</a:t>
                </a:r>
                <a:r>
                  <a:rPr lang="pt-BR" dirty="0"/>
                  <a:t> </a:t>
                </a:r>
                <a:r>
                  <a:rPr lang="pt-BR" dirty="0" smtClean="0"/>
                  <a:t>Gaussiano</a:t>
                </a:r>
              </a:p>
              <a:p>
                <a:pPr lvl="1">
                  <a:buFont typeface="Wingdings" panose="05000000000000000000" pitchFamily="2" charset="2"/>
                  <a:buChar char="§"/>
                </a:pPr>
                <a:r>
                  <a:rPr lang="pt-BR" dirty="0"/>
                  <a:t>Classificador </a:t>
                </a:r>
                <a:r>
                  <a:rPr lang="pt-BR" dirty="0" err="1"/>
                  <a:t>naïve</a:t>
                </a:r>
                <a:r>
                  <a:rPr lang="pt-BR" dirty="0"/>
                  <a:t> </a:t>
                </a:r>
                <a:r>
                  <a:rPr lang="pt-BR" dirty="0" err="1"/>
                  <a:t>Bayes</a:t>
                </a:r>
                <a:r>
                  <a:rPr lang="pt-BR" dirty="0"/>
                  <a:t> </a:t>
                </a:r>
                <a:r>
                  <a:rPr lang="pt-BR" dirty="0" err="1" smtClean="0"/>
                  <a:t>Multinomial</a:t>
                </a:r>
                <a:endParaRPr lang="pt-BR" dirty="0" smtClean="0"/>
              </a:p>
              <a:p>
                <a:pPr lvl="1">
                  <a:buFont typeface="Wingdings" panose="05000000000000000000" pitchFamily="2" charset="2"/>
                  <a:buChar char="§"/>
                </a:pPr>
                <a:r>
                  <a:rPr lang="pt-BR" dirty="0"/>
                  <a:t>Classificador </a:t>
                </a:r>
                <a:r>
                  <a:rPr lang="pt-BR" dirty="0" err="1"/>
                  <a:t>naïve</a:t>
                </a:r>
                <a:r>
                  <a:rPr lang="pt-BR" dirty="0"/>
                  <a:t> </a:t>
                </a:r>
                <a:r>
                  <a:rPr lang="pt-BR" dirty="0" err="1"/>
                  <a:t>Bayes</a:t>
                </a:r>
                <a:r>
                  <a:rPr lang="pt-BR" dirty="0"/>
                  <a:t> </a:t>
                </a:r>
                <a:r>
                  <a:rPr lang="pt-BR" dirty="0" smtClean="0"/>
                  <a:t>Bernoulli</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926170" cy="4889074"/>
              </a:xfrm>
              <a:blipFill rotWithShape="0">
                <a:blip r:embed="rId2"/>
                <a:stretch>
                  <a:fillRect l="-1004" t="-1995" r="-893"/>
                </a:stretch>
              </a:blipFill>
            </p:spPr>
            <p:txBody>
              <a:bodyPr/>
              <a:lstStyle/>
              <a:p>
                <a:r>
                  <a:rPr lang="pt-BR">
                    <a:noFill/>
                  </a:rPr>
                  <a:t> </a:t>
                </a:r>
              </a:p>
            </p:txBody>
          </p:sp>
        </mc:Fallback>
      </mc:AlternateContent>
    </p:spTree>
    <p:extLst>
      <p:ext uri="{BB962C8B-B14F-4D97-AF65-F5344CB8AC3E}">
        <p14:creationId xmlns:p14="http://schemas.microsoft.com/office/powerpoint/2010/main" val="3994496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Gaussiano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76296" cy="5032376"/>
              </a:xfrm>
            </p:spPr>
            <p:txBody>
              <a:bodyPr>
                <a:normAutofit lnSpcReduction="10000"/>
              </a:bodyPr>
              <a:lstStyle/>
              <a:p>
                <a:r>
                  <a:rPr lang="pt-BR" dirty="0"/>
                  <a:t>Até agora, vimos os cálculos </a:t>
                </a:r>
                <a:r>
                  <a:rPr lang="pt-BR" dirty="0" smtClean="0"/>
                  <a:t>de probabilidade quando </a:t>
                </a:r>
                <a:r>
                  <a:rPr lang="pt-BR" dirty="0"/>
                  <a:t>os </a:t>
                </a:r>
                <a:r>
                  <a:rPr lang="pt-BR" b="1" i="1" dirty="0"/>
                  <a:t>atributos</a:t>
                </a:r>
                <a:r>
                  <a:rPr lang="pt-BR" dirty="0"/>
                  <a:t> são </a:t>
                </a:r>
                <a:r>
                  <a:rPr lang="pt-BR" b="1" i="1" dirty="0"/>
                  <a:t>categóricos</a:t>
                </a:r>
                <a:r>
                  <a:rPr lang="pt-BR" dirty="0"/>
                  <a:t>. </a:t>
                </a:r>
                <a:endParaRPr lang="pt-BR" dirty="0" smtClean="0"/>
              </a:p>
              <a:p>
                <a:r>
                  <a:rPr lang="pt-BR" dirty="0" smtClean="0"/>
                  <a:t>Mas </a:t>
                </a:r>
                <a:r>
                  <a:rPr lang="pt-BR" dirty="0"/>
                  <a:t>como calcular as probabilidades quando os </a:t>
                </a:r>
                <a:r>
                  <a:rPr lang="pt-BR" b="1" i="1" dirty="0"/>
                  <a:t>atributos</a:t>
                </a:r>
                <a:r>
                  <a:rPr lang="pt-BR" dirty="0"/>
                  <a:t> são variáveis </a:t>
                </a:r>
                <a:r>
                  <a:rPr lang="pt-BR" b="1" i="1" dirty="0"/>
                  <a:t>contínuas</a:t>
                </a:r>
                <a:r>
                  <a:rPr lang="pt-BR" dirty="0"/>
                  <a:t>?</a:t>
                </a:r>
              </a:p>
              <a:p>
                <a:r>
                  <a:rPr lang="pt-BR" dirty="0"/>
                  <a:t>Quando lidamos com </a:t>
                </a:r>
                <a:r>
                  <a:rPr lang="pt-BR" b="1" i="1" dirty="0" smtClean="0"/>
                  <a:t>atributos</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oMath>
                </a14:m>
                <a:r>
                  <a:rPr lang="pt-BR" dirty="0"/>
                  <a:t>, que apresentam </a:t>
                </a:r>
                <a:r>
                  <a:rPr lang="pt-BR" b="1" i="1" dirty="0"/>
                  <a:t>valores</a:t>
                </a:r>
                <a:r>
                  <a:rPr lang="pt-BR" dirty="0"/>
                  <a:t> </a:t>
                </a:r>
                <a:r>
                  <a:rPr lang="pt-BR" b="1" i="1" dirty="0"/>
                  <a:t>contínuos</a:t>
                </a:r>
                <a:r>
                  <a:rPr lang="pt-BR" dirty="0"/>
                  <a:t>, uma suposição típica é que os valores dos atributos sejam distribuídos de acordo com uma </a:t>
                </a:r>
                <a:r>
                  <a:rPr lang="pt-BR" b="1" i="1" dirty="0"/>
                  <a:t>distribuição normal </a:t>
                </a:r>
                <a:r>
                  <a:rPr lang="pt-BR" dirty="0"/>
                  <a:t>(ou </a:t>
                </a:r>
                <a:r>
                  <a:rPr lang="pt-BR" b="1" i="1" dirty="0"/>
                  <a:t>Gaussiana</a:t>
                </a:r>
                <a:r>
                  <a:rPr lang="pt-BR" dirty="0"/>
                  <a:t>).</a:t>
                </a:r>
              </a:p>
              <a:p>
                <a:r>
                  <a:rPr lang="pt-BR" dirty="0"/>
                  <a:t>Para se encontrar os </a:t>
                </a:r>
                <a:r>
                  <a:rPr lang="pt-BR" b="1" i="1" dirty="0"/>
                  <a:t>parâmetros</a:t>
                </a:r>
                <a:r>
                  <a:rPr lang="pt-BR" dirty="0"/>
                  <a:t> do classificador faz-se o seguinte:</a:t>
                </a:r>
              </a:p>
              <a:p>
                <a:pPr lvl="1">
                  <a:buFont typeface="Wingdings" panose="05000000000000000000" pitchFamily="2" charset="2"/>
                  <a:buChar char="§"/>
                </a:pPr>
                <a:r>
                  <a:rPr lang="pt-BR" dirty="0"/>
                  <a:t>Primeiro, segmenta-se 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oMath>
                </a14:m>
                <a:r>
                  <a:rPr lang="pt-BR" dirty="0"/>
                  <a:t>, de acordo com a classe a que pertencem;</a:t>
                </a:r>
              </a:p>
              <a:p>
                <a:pPr lvl="1">
                  <a:buFont typeface="Wingdings" panose="05000000000000000000" pitchFamily="2" charset="2"/>
                  <a:buChar char="§"/>
                </a:pPr>
                <a:r>
                  <a:rPr lang="pt-BR" dirty="0"/>
                  <a:t>Em seguida, calcula-se a média,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oMath>
                </a14:m>
                <a:r>
                  <a:rPr lang="pt-BR" dirty="0"/>
                  <a:t>, e a variância,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oMath>
                </a14:m>
                <a:r>
                  <a:rPr lang="pt-BR" dirty="0"/>
                  <a:t>, de cada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a:t> em relação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a:t>, a que </a:t>
                </a:r>
                <a:r>
                  <a:rPr lang="pt-BR" dirty="0" smtClean="0"/>
                  <a:t>pertence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76296" cy="5032376"/>
              </a:xfrm>
              <a:blipFill rotWithShape="0">
                <a:blip r:embed="rId3"/>
                <a:stretch>
                  <a:fillRect l="-991" t="-2663"/>
                </a:stretch>
              </a:blipFill>
            </p:spPr>
            <p:txBody>
              <a:bodyPr/>
              <a:lstStyle/>
              <a:p>
                <a:r>
                  <a:rPr lang="pt-BR">
                    <a:noFill/>
                  </a:rPr>
                  <a:t> </a:t>
                </a:r>
              </a:p>
            </p:txBody>
          </p:sp>
        </mc:Fallback>
      </mc:AlternateContent>
    </p:spTree>
    <p:extLst>
      <p:ext uri="{BB962C8B-B14F-4D97-AF65-F5344CB8AC3E}">
        <p14:creationId xmlns:p14="http://schemas.microsoft.com/office/powerpoint/2010/main" val="253663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Gaussiano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30887" cy="5032375"/>
              </a:xfrm>
            </p:spPr>
            <p:txBody>
              <a:bodyPr/>
              <a:lstStyle/>
              <a:p>
                <a:r>
                  <a:rPr lang="pt-BR" dirty="0" smtClean="0"/>
                  <a:t>Assim,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a:t> pode ser calculada inserindo-se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a:t> na equação da </a:t>
                </a:r>
                <a:r>
                  <a:rPr lang="pt-BR" b="1" i="1" dirty="0"/>
                  <a:t>distribuição Normal parametrizada</a:t>
                </a:r>
                <a:r>
                  <a:rPr lang="pt-BR" dirty="0"/>
                  <a:t> 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oMath>
                </a14:m>
                <a:r>
                  <a:rPr lang="pt-BR" dirty="0"/>
                  <a:t> e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oMath>
                </a14:m>
                <a:r>
                  <a:rPr lang="pt-BR" dirty="0"/>
                  <a:t>.</a:t>
                </a:r>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 </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
                                  <a:rPr lang="pt-BR" i="1">
                                    <a:latin typeface="Cambria Math" panose="02040503050406030204" pitchFamily="18" charset="0"/>
                                  </a:rPr>
                                  <m:t>)</m:t>
                                </m:r>
                              </m:e>
                              <m:sup>
                                <m:r>
                                  <a:rPr lang="pt-BR" i="1">
                                    <a:latin typeface="Cambria Math" panose="02040503050406030204" pitchFamily="18" charset="0"/>
                                  </a:rPr>
                                  <m:t>2</m:t>
                                </m:r>
                              </m:sup>
                            </m:sSup>
                          </m:num>
                          <m:den>
                            <m:r>
                              <a:rPr lang="pt-BR" i="1">
                                <a:latin typeface="Cambria Math" panose="02040503050406030204" pitchFamily="18" charset="0"/>
                              </a:rPr>
                              <m:t>2</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den>
                        </m:f>
                      </m:sup>
                    </m:sSup>
                  </m:oMath>
                </a14:m>
                <a:r>
                  <a:rPr lang="pt-BR" dirty="0"/>
                  <a:t>.</a:t>
                </a:r>
              </a:p>
              <a:p>
                <a:r>
                  <a:rPr lang="pt-BR" b="1" dirty="0"/>
                  <a:t>OBS</a:t>
                </a:r>
                <a:r>
                  <a:rPr lang="pt-BR" dirty="0"/>
                  <a:t>.: </a:t>
                </a:r>
                <a:endParaRPr lang="pt-BR" dirty="0" smtClean="0"/>
              </a:p>
              <a:p>
                <a:pPr lvl="1">
                  <a:buFont typeface="Wingdings" panose="05000000000000000000" pitchFamily="2" charset="2"/>
                  <a:buChar char="§"/>
                </a:pPr>
                <a:r>
                  <a:rPr lang="pt-BR" dirty="0" smtClean="0"/>
                  <a:t>Além da suposição de independência dos atributos, esta é </a:t>
                </a:r>
                <a:r>
                  <a:rPr lang="pt-BR" dirty="0"/>
                  <a:t>outra </a:t>
                </a:r>
                <a:r>
                  <a:rPr lang="pt-BR" b="1" i="1" dirty="0"/>
                  <a:t>suposição forte</a:t>
                </a:r>
                <a:r>
                  <a:rPr lang="pt-BR" dirty="0"/>
                  <a:t>, pois muitos </a:t>
                </a:r>
                <a:r>
                  <a:rPr lang="pt-BR" b="1" i="1" dirty="0"/>
                  <a:t>atributos não seguem uma distribuição normal</a:t>
                </a:r>
                <a:r>
                  <a:rPr lang="pt-BR" dirty="0"/>
                  <a:t>. </a:t>
                </a:r>
                <a:endParaRPr lang="pt-BR" dirty="0" smtClean="0"/>
              </a:p>
              <a:p>
                <a:pPr lvl="1">
                  <a:buFont typeface="Wingdings" panose="05000000000000000000" pitchFamily="2" charset="2"/>
                  <a:buChar char="§"/>
                </a:pPr>
                <a:r>
                  <a:rPr lang="pt-BR" dirty="0" smtClean="0"/>
                  <a:t>Embora </a:t>
                </a:r>
                <a:r>
                  <a:rPr lang="pt-BR" dirty="0"/>
                  <a:t>isso seja verdade, supondo uma distribuição normal torna os cálculos muito mais fáceis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30887" cy="5032375"/>
              </a:xfrm>
              <a:blipFill rotWithShape="0">
                <a:blip r:embed="rId3"/>
                <a:stretch>
                  <a:fillRect l="-931" t="-1211"/>
                </a:stretch>
              </a:blipFill>
            </p:spPr>
            <p:txBody>
              <a:bodyPr/>
              <a:lstStyle/>
              <a:p>
                <a:r>
                  <a:rPr lang="pt-BR">
                    <a:noFill/>
                  </a:rPr>
                  <a:t> </a:t>
                </a:r>
              </a:p>
            </p:txBody>
          </p:sp>
        </mc:Fallback>
      </mc:AlternateContent>
    </p:spTree>
    <p:extLst>
      <p:ext uri="{BB962C8B-B14F-4D97-AF65-F5344CB8AC3E}">
        <p14:creationId xmlns:p14="http://schemas.microsoft.com/office/powerpoint/2010/main" val="810340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lstStyle/>
          <a:p>
            <a:r>
              <a:rPr lang="pt-BR" dirty="0"/>
              <a:t>Exemplo: Probabilidade da prática de esportes</a:t>
            </a:r>
          </a:p>
        </p:txBody>
      </p:sp>
      <mc:AlternateContent xmlns:mc="http://schemas.openxmlformats.org/markup-compatibility/2006" xmlns:a14="http://schemas.microsoft.com/office/drawing/2010/main">
        <mc:Choice Requires="a14">
          <p:sp>
            <p:nvSpPr>
              <p:cNvPr id="5" name="Rectangle 4"/>
              <p:cNvSpPr/>
              <p:nvPr/>
            </p:nvSpPr>
            <p:spPr>
              <a:xfrm>
                <a:off x="838199" y="1478038"/>
                <a:ext cx="11103591" cy="1015663"/>
              </a:xfrm>
              <a:prstGeom prst="rect">
                <a:avLst/>
              </a:prstGeom>
            </p:spPr>
            <p:txBody>
              <a:bodyPr wrap="square">
                <a:spAutoFit/>
              </a:bodyPr>
              <a:lstStyle/>
              <a:p>
                <a:r>
                  <a:rPr lang="pt-BR" sz="2000" dirty="0" smtClean="0"/>
                  <a:t>Nesse exemplo vamos usar o classficador </a:t>
                </a:r>
                <a:r>
                  <a:rPr lang="pt-BR" sz="2000" b="1" i="1" dirty="0" smtClean="0"/>
                  <a:t>Naïve </a:t>
                </a:r>
                <a:r>
                  <a:rPr lang="pt-BR" sz="2000" b="1" i="1" dirty="0"/>
                  <a:t>Bayes </a:t>
                </a:r>
                <a:r>
                  <a:rPr lang="pt-BR" sz="2000" b="1" i="1" dirty="0" smtClean="0"/>
                  <a:t>Gaussiano</a:t>
                </a:r>
                <a:r>
                  <a:rPr lang="pt-BR" sz="2000" dirty="0" smtClean="0"/>
                  <a:t> para calcular a probabilidade dos </a:t>
                </a:r>
                <a:r>
                  <a:rPr lang="pt-BR" sz="2000" dirty="0"/>
                  <a:t>jogadores </a:t>
                </a:r>
                <a:r>
                  <a:rPr lang="pt-BR" sz="2000" dirty="0" smtClean="0"/>
                  <a:t>jogarem </a:t>
                </a:r>
                <a:r>
                  <a:rPr lang="pt-BR" sz="2000" dirty="0"/>
                  <a:t>ou não, com base nas condições </a:t>
                </a:r>
                <a:r>
                  <a:rPr lang="pt-BR" sz="2000" dirty="0" smtClean="0"/>
                  <a:t>climáticas. Baseado nos dados abaixo, qual a probabilidade dos jogadores jogarem se temperatura = 25</a:t>
                </a:r>
                <a14:m>
                  <m:oMath xmlns:m="http://schemas.openxmlformats.org/officeDocument/2006/math">
                    <m:r>
                      <a:rPr lang="pt-BR" sz="2000" b="0" i="0" smtClean="0">
                        <a:latin typeface="Cambria Math" panose="02040503050406030204" pitchFamily="18" charset="0"/>
                        <a:ea typeface="Cambria Math" panose="02040503050406030204" pitchFamily="18" charset="0"/>
                      </a:rPr>
                      <m:t> </m:t>
                    </m:r>
                    <m:r>
                      <a:rPr lang="pt-BR" sz="2000" b="1" i="1">
                        <a:latin typeface="Cambria Math" panose="02040503050406030204" pitchFamily="18" charset="0"/>
                        <a:ea typeface="Cambria Math" panose="02040503050406030204" pitchFamily="18" charset="0"/>
                      </a:rPr>
                      <m:t>°</m:t>
                    </m:r>
                  </m:oMath>
                </a14:m>
                <a:r>
                  <a:rPr lang="pt-BR" sz="2000" dirty="0" smtClean="0"/>
                  <a:t>C e humidade = 62%?</a:t>
                </a:r>
                <a:endParaRPr lang="pt-BR" sz="2000" dirty="0"/>
              </a:p>
            </p:txBody>
          </p:sp>
        </mc:Choice>
        <mc:Fallback xmlns="">
          <p:sp>
            <p:nvSpPr>
              <p:cNvPr id="5" name="Rectangle 4"/>
              <p:cNvSpPr>
                <a:spLocks noRot="1" noChangeAspect="1" noMove="1" noResize="1" noEditPoints="1" noAdjustHandles="1" noChangeArrowheads="1" noChangeShapeType="1" noTextEdit="1"/>
              </p:cNvSpPr>
              <p:nvPr/>
            </p:nvSpPr>
            <p:spPr>
              <a:xfrm>
                <a:off x="838199" y="1478038"/>
                <a:ext cx="11103591" cy="1015663"/>
              </a:xfrm>
              <a:prstGeom prst="rect">
                <a:avLst/>
              </a:prstGeom>
              <a:blipFill rotWithShape="0">
                <a:blip r:embed="rId3"/>
                <a:stretch>
                  <a:fillRect l="-549" t="-2994" b="-95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extLst>
                        <a:ext uri="{9D8B030D-6E8A-4147-A177-3AD203B41FA5}">
                          <a16:colId xmlns:a16="http://schemas.microsoft.com/office/drawing/2014/main" xmlns="" val="20000"/>
                        </a:ext>
                      </a:extLst>
                    </a:gridCol>
                    <a:gridCol w="1384655">
                      <a:extLst>
                        <a:ext uri="{9D8B030D-6E8A-4147-A177-3AD203B41FA5}">
                          <a16:colId xmlns:a16="http://schemas.microsoft.com/office/drawing/2014/main" xmlns="" val="20001"/>
                        </a:ext>
                      </a:extLst>
                    </a:gridCol>
                    <a:gridCol w="1384655">
                      <a:extLst>
                        <a:ext uri="{9D8B030D-6E8A-4147-A177-3AD203B41FA5}">
                          <a16:colId xmlns:a16="http://schemas.microsoft.com/office/drawing/2014/main" xmlns="" val="20002"/>
                        </a:ext>
                      </a:extLst>
                    </a:gridCol>
                  </a:tblGrid>
                  <a:tr h="297687">
                    <a:tc>
                      <a:txBody>
                        <a:bodyPr/>
                        <a:lstStyle/>
                        <a:p>
                          <a:pPr algn="ctr" rtl="0" fontAlgn="b"/>
                          <a:r>
                            <a:rPr lang="pt-BR" sz="1600" b="1" dirty="0">
                              <a:effectLst/>
                            </a:rPr>
                            <a:t>Temperatura </a:t>
                          </a:r>
                          <a:r>
                            <a:rPr lang="pt-BR" sz="1600" b="1" dirty="0" smtClean="0">
                              <a:effectLst/>
                            </a:rPr>
                            <a:t>[</a:t>
                          </a:r>
                          <a14:m>
                            <m:oMath xmlns:m="http://schemas.openxmlformats.org/officeDocument/2006/math">
                              <m:r>
                                <a:rPr lang="pt-BR" sz="1600" b="1" i="1" smtClean="0">
                                  <a:effectLst/>
                                  <a:latin typeface="Cambria Math" panose="02040503050406030204" pitchFamily="18" charset="0"/>
                                  <a:ea typeface="Cambria Math" panose="02040503050406030204" pitchFamily="18" charset="0"/>
                                </a:rPr>
                                <m:t>°</m:t>
                              </m:r>
                            </m:oMath>
                          </a14:m>
                          <a:r>
                            <a:rPr lang="pt-BR" sz="1600" b="1" dirty="0" smtClean="0">
                              <a:effectLst/>
                            </a:rPr>
                            <a:t>C</a:t>
                          </a:r>
                          <a:r>
                            <a:rPr lang="pt-BR" sz="1600" b="1" dirty="0">
                              <a:effectLst/>
                            </a:rPr>
                            <a:t>]</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255291">
                    <a:tc>
                      <a:txBody>
                        <a:bodyPr/>
                        <a:lstStyle/>
                        <a:p>
                          <a:pPr algn="ctr" rtl="0" fontAlgn="b"/>
                          <a:r>
                            <a:rPr lang="pt-BR" sz="1600" dirty="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55291">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55291">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55291">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4"/>
                      </a:ext>
                    </a:extLst>
                  </a:tr>
                  <a:tr h="255291">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5"/>
                      </a:ext>
                    </a:extLst>
                  </a:tr>
                  <a:tr h="255291">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6"/>
                      </a:ext>
                    </a:extLst>
                  </a:tr>
                  <a:tr h="255291">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7"/>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8"/>
                      </a:ext>
                    </a:extLst>
                  </a:tr>
                  <a:tr h="255291">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9"/>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0"/>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1"/>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2"/>
                      </a:ext>
                    </a:extLst>
                  </a:tr>
                  <a:tr h="255291">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3"/>
                      </a:ext>
                    </a:extLst>
                  </a:tr>
                  <a:tr h="255291">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gridCol w="1384655"/>
                    <a:gridCol w="1384655"/>
                  </a:tblGrid>
                  <a:tr h="297687">
                    <a:tc>
                      <a:txBody>
                        <a:bodyPr/>
                        <a:lstStyle/>
                        <a:p>
                          <a:endParaRPr lang="pt-B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4"/>
                          <a:stretch>
                            <a:fillRect l="-397" t="-6122" r="-181349" b="-1336735"/>
                          </a:stretch>
                        </a:blipFill>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42411888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84489" cy="1325563"/>
          </a:xfrm>
        </p:spPr>
        <p:txBody>
          <a:bodyPr/>
          <a:lstStyle/>
          <a:p>
            <a:r>
              <a:rPr lang="pt-BR" dirty="0" smtClean="0"/>
              <a:t>Exemplo: Probabilidade da prática de esportes</a:t>
            </a:r>
            <a:endParaRPr lang="pt-BR"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val="20000"/>
                        </a:ext>
                      </a:extLst>
                    </a:gridCol>
                    <a:gridCol w="772319">
                      <a:extLst>
                        <a:ext uri="{9D8B030D-6E8A-4147-A177-3AD203B41FA5}">
                          <a16:colId xmlns:a16="http://schemas.microsoft.com/office/drawing/2014/main" xmlns="" val="20001"/>
                        </a:ext>
                      </a:extLst>
                    </a:gridCol>
                  </a:tblGrid>
                  <a:tr h="200025">
                    <a:tc gridSpan="2">
                      <a:txBody>
                        <a:bodyPr/>
                        <a:lstStyle/>
                        <a:p>
                          <a:pPr algn="ctr" rtl="0" fontAlgn="b"/>
                          <a:r>
                            <a:rPr lang="pt-BR" b="1" dirty="0">
                              <a:effectLst/>
                            </a:rPr>
                            <a:t>Temperatura </a:t>
                          </a:r>
                          <a:r>
                            <a:rPr lang="pt-BR" b="1" dirty="0" smtClean="0">
                              <a:effectLst/>
                            </a:rPr>
                            <a:t>[</a:t>
                          </a:r>
                          <a14:m>
                            <m:oMath xmlns:m="http://schemas.openxmlformats.org/officeDocument/2006/math">
                              <m:r>
                                <a:rPr lang="pt-BR" sz="1800" b="1" i="1" smtClean="0">
                                  <a:effectLst/>
                                  <a:latin typeface="Cambria Math" panose="02040503050406030204" pitchFamily="18" charset="0"/>
                                  <a:ea typeface="Cambria Math" panose="02040503050406030204" pitchFamily="18" charset="0"/>
                                </a:rPr>
                                <m:t>°</m:t>
                              </m:r>
                            </m:oMath>
                          </a14:m>
                          <a:r>
                            <a:rPr lang="pt-BR" b="1" dirty="0" smtClean="0">
                              <a:effectLst/>
                            </a:rPr>
                            <a:t>C</a:t>
                          </a:r>
                          <a:r>
                            <a:rPr lang="pt-BR" b="1" dirty="0">
                              <a:effectLst/>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xmlns="" val="10000"/>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mc:Choice>
        <mc:Fallback xmlns="">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xmlns:a14="http://schemas.microsoft.com/office/drawing/2010/main" val="20000"/>
                        </a:ext>
                      </a:extLst>
                    </a:gridCol>
                    <a:gridCol w="772319">
                      <a:extLst>
                        <a:ext uri="{9D8B030D-6E8A-4147-A177-3AD203B41FA5}">
                          <a16:colId xmlns:a16="http://schemas.microsoft.com/office/drawing/2014/main" xmlns="" xmlns:a14="http://schemas.microsoft.com/office/drawing/2010/main" val="20001"/>
                        </a:ext>
                      </a:extLst>
                    </a:gridCol>
                  </a:tblGrid>
                  <a:tr h="312420">
                    <a:tc gridSpan="2">
                      <a:txBody>
                        <a:bodyPr/>
                        <a:lstStyle/>
                        <a:p>
                          <a:endParaRPr lang="pt-B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01" t="-17647" r="-201" b="-443137"/>
                          </a:stretch>
                        </a:blipFill>
                      </a:tcPr>
                    </a:tc>
                    <a:tc hMerge="1">
                      <a:txBody>
                        <a:bodyPr/>
                        <a:lstStyle/>
                        <a:p>
                          <a:endParaRPr lang="pt-BR"/>
                        </a:p>
                      </a:txBody>
                      <a:tcPr/>
                    </a:tc>
                    <a:extLst>
                      <a:ext uri="{0D108BD9-81ED-4DB2-BD59-A6C34878D82A}">
                        <a16:rowId xmlns:a16="http://schemas.microsoft.com/office/drawing/2014/main" xmlns="" xmlns:a14="http://schemas.microsoft.com/office/drawing/2010/main" val="10000"/>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3"/>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4"/>
                      </a:ext>
                    </a:extLst>
                  </a:tr>
                </a:tbl>
              </a:graphicData>
            </a:graphic>
          </p:graphicFrame>
        </mc:Fallback>
      </mc:AlternateContent>
      <p:graphicFrame>
        <p:nvGraphicFramePr>
          <p:cNvPr id="9" name="Table 8"/>
          <p:cNvGraphicFramePr>
            <a:graphicFrameLocks noGrp="1"/>
          </p:cNvGraphicFramePr>
          <p:nvPr>
            <p:extLst/>
          </p:nvPr>
        </p:nvGraphicFramePr>
        <p:xfrm>
          <a:off x="5105400" y="2257822"/>
          <a:ext cx="3034352" cy="1562100"/>
        </p:xfrm>
        <a:graphic>
          <a:graphicData uri="http://schemas.openxmlformats.org/drawingml/2006/table">
            <a:tbl>
              <a:tblPr/>
              <a:tblGrid>
                <a:gridCol w="2259273">
                  <a:extLst>
                    <a:ext uri="{9D8B030D-6E8A-4147-A177-3AD203B41FA5}">
                      <a16:colId xmlns:a16="http://schemas.microsoft.com/office/drawing/2014/main" xmlns="" val="20000"/>
                    </a:ext>
                  </a:extLst>
                </a:gridCol>
                <a:gridCol w="775079">
                  <a:extLst>
                    <a:ext uri="{9D8B030D-6E8A-4147-A177-3AD203B41FA5}">
                      <a16:colId xmlns:a16="http://schemas.microsoft.com/office/drawing/2014/main" xmlns="" val="20001"/>
                    </a:ext>
                  </a:extLst>
                </a:gridCol>
              </a:tblGrid>
              <a:tr h="200025">
                <a:tc gridSpan="2">
                  <a:txBody>
                    <a:bodyPr/>
                    <a:lstStyle/>
                    <a:p>
                      <a:pPr algn="ctr" rtl="0" fontAlgn="b"/>
                      <a:r>
                        <a:rPr lang="pt-BR" b="1" dirty="0">
                          <a:effectLst/>
                        </a:rPr>
                        <a:t>Humidade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xmlns="" val="10000"/>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a:solidFill>
                            <a:schemeClr val="tx1"/>
                          </a:solidFill>
                          <a:effectLst/>
                          <a:latin typeface="+mn-lt"/>
                          <a:ea typeface="+mn-ea"/>
                          <a:cs typeface="+mn-cs"/>
                        </a:rPr>
                        <a:t>79.11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10.22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a:solidFill>
                            <a:schemeClr val="tx1"/>
                          </a:solidFill>
                          <a:effectLst/>
                          <a:latin typeface="+mn-lt"/>
                          <a:ea typeface="+mn-ea"/>
                          <a:cs typeface="+mn-cs"/>
                        </a:rPr>
                        <a:t>86.20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9.73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 name="Rectangle 2"/>
          <p:cNvSpPr/>
          <p:nvPr/>
        </p:nvSpPr>
        <p:spPr>
          <a:xfrm>
            <a:off x="838200" y="1506022"/>
            <a:ext cx="10980761" cy="707886"/>
          </a:xfrm>
          <a:prstGeom prst="rect">
            <a:avLst/>
          </a:prstGeom>
        </p:spPr>
        <p:txBody>
          <a:bodyPr wrap="square">
            <a:spAutoFit/>
          </a:bodyPr>
          <a:lstStyle/>
          <a:p>
            <a:r>
              <a:rPr lang="pt-BR" sz="2000" dirty="0" smtClean="0"/>
              <a:t>Primeiro, precisamos calcular a média e variância para cada atributo, ou seja, para temperatura e humidade.</a:t>
            </a:r>
            <a:endParaRPr lang="pt-BR" sz="2000" dirty="0"/>
          </a:p>
        </p:txBody>
      </p:sp>
      <p:graphicFrame>
        <p:nvGraphicFramePr>
          <p:cNvPr id="4" name="Table 3"/>
          <p:cNvGraphicFramePr>
            <a:graphicFrameLocks noGrp="1"/>
          </p:cNvGraphicFramePr>
          <p:nvPr>
            <p:extLst>
              <p:ext uri="{D42A27DB-BD31-4B8C-83A1-F6EECF244321}">
                <p14:modId xmlns:p14="http://schemas.microsoft.com/office/powerpoint/2010/main" val="3172486744"/>
              </p:ext>
            </p:extLst>
          </p:nvPr>
        </p:nvGraphicFramePr>
        <p:xfrm>
          <a:off x="8752194" y="2257822"/>
          <a:ext cx="2067778" cy="624840"/>
        </p:xfrm>
        <a:graphic>
          <a:graphicData uri="http://schemas.openxmlformats.org/drawingml/2006/table">
            <a:tbl>
              <a:tblPr/>
              <a:tblGrid>
                <a:gridCol w="1507024">
                  <a:extLst>
                    <a:ext uri="{9D8B030D-6E8A-4147-A177-3AD203B41FA5}">
                      <a16:colId xmlns:a16="http://schemas.microsoft.com/office/drawing/2014/main" xmlns="" val="20000"/>
                    </a:ext>
                  </a:extLst>
                </a:gridCol>
                <a:gridCol w="560754">
                  <a:extLst>
                    <a:ext uri="{9D8B030D-6E8A-4147-A177-3AD203B41FA5}">
                      <a16:colId xmlns:a16="http://schemas.microsoft.com/office/drawing/2014/main" xmlns="" val="20001"/>
                    </a:ext>
                  </a:extLst>
                </a:gridCol>
              </a:tblGrid>
              <a:tr h="200025">
                <a:tc>
                  <a:txBody>
                    <a:bodyPr/>
                    <a:lstStyle/>
                    <a:p>
                      <a:pPr rtl="0" fontAlgn="b"/>
                      <a:r>
                        <a:rPr lang="pt-BR" i="1" dirty="0">
                          <a:effectLst/>
                        </a:rPr>
                        <a:t>P</a:t>
                      </a:r>
                      <a:r>
                        <a:rPr lang="pt-BR" dirty="0">
                          <a:effectLst/>
                        </a:rPr>
                        <a:t>(jogar=sim)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9/14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200025">
                <a:tc>
                  <a:txBody>
                    <a:bodyPr/>
                    <a:lstStyle/>
                    <a:p>
                      <a:pPr rtl="0" fontAlgn="b"/>
                      <a:r>
                        <a:rPr lang="pt-BR" i="1" dirty="0">
                          <a:effectLst/>
                        </a:rPr>
                        <a:t>P</a:t>
                      </a:r>
                      <a:r>
                        <a:rPr lang="pt-BR" dirty="0">
                          <a:effectLst/>
                        </a:rPr>
                        <a:t>(jogar=não)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dirty="0">
                          <a:solidFill>
                            <a:srgbClr val="000000"/>
                          </a:solidFill>
                          <a:effectLst/>
                        </a:rPr>
                        <a:t>5/14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bl>
          </a:graphicData>
        </a:graphic>
      </p:graphicFrame>
      <p:sp>
        <p:nvSpPr>
          <p:cNvPr id="10" name="Rectangle 9"/>
          <p:cNvSpPr/>
          <p:nvPr/>
        </p:nvSpPr>
        <p:spPr>
          <a:xfrm>
            <a:off x="838200" y="5279094"/>
            <a:ext cx="10980761" cy="1477328"/>
          </a:xfrm>
          <a:prstGeom prst="rect">
            <a:avLst/>
          </a:prstGeom>
        </p:spPr>
        <p:txBody>
          <a:bodyPr wrap="square">
            <a:spAutoFit/>
          </a:bodyPr>
          <a:lstStyle/>
          <a:p>
            <a:r>
              <a:rPr lang="pt-BR" dirty="0" smtClean="0"/>
              <a:t>Agora calculamos as probabilidades:</a:t>
            </a:r>
          </a:p>
          <a:p>
            <a:pPr marL="342900" indent="-342900">
              <a:buFont typeface="Arial" panose="020B0604020202020204" pitchFamily="34" charset="0"/>
              <a:buChar char="•"/>
            </a:pPr>
            <a:r>
              <a:rPr lang="pt-BR" i="1" dirty="0" smtClean="0"/>
              <a:t>P</a:t>
            </a:r>
            <a:r>
              <a:rPr lang="pt-BR" dirty="0" smtClean="0"/>
              <a:t>(jogar=sim | temp.=25, hum.=62) = </a:t>
            </a:r>
            <a:r>
              <a:rPr lang="pt-BR" i="1" dirty="0" smtClean="0"/>
              <a:t>P</a:t>
            </a:r>
            <a:r>
              <a:rPr lang="pt-BR" dirty="0" smtClean="0"/>
              <a:t>(temp.=25 | jogar=sim)</a:t>
            </a:r>
            <a:r>
              <a:rPr lang="pt-BR" i="1" dirty="0"/>
              <a:t> </a:t>
            </a:r>
            <a:r>
              <a:rPr lang="pt-BR" i="1" dirty="0" smtClean="0"/>
              <a:t>P</a:t>
            </a:r>
            <a:r>
              <a:rPr lang="pt-BR" dirty="0" smtClean="0"/>
              <a:t>(hum.=62 </a:t>
            </a:r>
            <a:r>
              <a:rPr lang="pt-BR" dirty="0"/>
              <a:t>| </a:t>
            </a:r>
            <a:r>
              <a:rPr lang="pt-BR" dirty="0" smtClean="0"/>
              <a:t>jogar=sim)</a:t>
            </a:r>
            <a:r>
              <a:rPr lang="pt-BR" i="1" dirty="0" smtClean="0"/>
              <a:t>P</a:t>
            </a:r>
            <a:r>
              <a:rPr lang="pt-BR" dirty="0" smtClean="0"/>
              <a:t>(jogar=sim) = 5.83e-4</a:t>
            </a:r>
          </a:p>
          <a:p>
            <a:pPr marL="342900" indent="-342900">
              <a:buFont typeface="Arial" panose="020B0604020202020204" pitchFamily="34" charset="0"/>
              <a:buChar char="•"/>
            </a:pPr>
            <a:r>
              <a:rPr lang="pt-BR" i="1" dirty="0" smtClean="0"/>
              <a:t>P</a:t>
            </a:r>
            <a:r>
              <a:rPr lang="pt-BR" dirty="0" smtClean="0"/>
              <a:t>(jogar=não </a:t>
            </a:r>
            <a:r>
              <a:rPr lang="pt-BR" dirty="0"/>
              <a:t>| temp.=25, hum.=62) = </a:t>
            </a:r>
            <a:r>
              <a:rPr lang="pt-BR" i="1" dirty="0"/>
              <a:t>P</a:t>
            </a:r>
            <a:r>
              <a:rPr lang="pt-BR" dirty="0"/>
              <a:t>(temp.=25 | </a:t>
            </a:r>
            <a:r>
              <a:rPr lang="pt-BR" dirty="0" smtClean="0"/>
              <a:t>jogar=</a:t>
            </a:r>
            <a:r>
              <a:rPr lang="pt-BR" dirty="0"/>
              <a:t>não</a:t>
            </a:r>
            <a:r>
              <a:rPr lang="pt-BR" dirty="0" smtClean="0"/>
              <a:t>)</a:t>
            </a:r>
            <a:r>
              <a:rPr lang="pt-BR" i="1" dirty="0" smtClean="0"/>
              <a:t> </a:t>
            </a:r>
            <a:r>
              <a:rPr lang="pt-BR" i="1" dirty="0"/>
              <a:t>P</a:t>
            </a:r>
            <a:r>
              <a:rPr lang="pt-BR" dirty="0"/>
              <a:t>(hum.=62 | </a:t>
            </a:r>
            <a:r>
              <a:rPr lang="pt-BR" dirty="0" smtClean="0"/>
              <a:t>jogar=não)</a:t>
            </a:r>
            <a:r>
              <a:rPr lang="pt-BR" i="1" dirty="0" smtClean="0"/>
              <a:t>P</a:t>
            </a:r>
            <a:r>
              <a:rPr lang="pt-BR" dirty="0" smtClean="0"/>
              <a:t>(jogar=</a:t>
            </a:r>
            <a:r>
              <a:rPr lang="pt-BR" dirty="0"/>
              <a:t>não</a:t>
            </a:r>
            <a:r>
              <a:rPr lang="pt-BR" dirty="0" smtClean="0"/>
              <a:t>) = 5.78e-5</a:t>
            </a:r>
          </a:p>
          <a:p>
            <a:endParaRPr lang="pt-BR" dirty="0" smtClean="0"/>
          </a:p>
          <a:p>
            <a:pPr algn="ctr"/>
            <a:r>
              <a:rPr lang="pt-BR" b="1" dirty="0" smtClean="0"/>
              <a:t>Portanto, a probabilidade é maior para o caso deles jogarem.</a:t>
            </a:r>
            <a:endParaRPr lang="pt-BR" b="1" dirty="0"/>
          </a:p>
        </p:txBody>
      </p:sp>
      <mc:AlternateContent xmlns:mc="http://schemas.openxmlformats.org/markup-compatibility/2006" xmlns:a14="http://schemas.microsoft.com/office/drawing/2010/main">
        <mc:Choice Requires="a14">
          <p:sp>
            <p:nvSpPr>
              <p:cNvPr id="6" name="Rectangle 5"/>
              <p:cNvSpPr/>
              <p:nvPr/>
            </p:nvSpPr>
            <p:spPr>
              <a:xfrm>
                <a:off x="838199" y="4071778"/>
                <a:ext cx="5309402" cy="560090"/>
              </a:xfrm>
              <a:prstGeom prst="rect">
                <a:avLst/>
              </a:prstGeom>
            </p:spPr>
            <p:txBody>
              <a:bodyPr wrap="none">
                <a:spAutoFit/>
              </a:bodyPr>
              <a:lstStyle/>
              <a:p>
                <a:r>
                  <a:rPr lang="pt-BR" sz="1600" i="1" dirty="0" smtClean="0"/>
                  <a:t>P</a:t>
                </a:r>
                <a:r>
                  <a:rPr lang="pt-BR" sz="1600" dirty="0"/>
                  <a:t>(temp.=25 |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3.42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25−22.78</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(3.42)</m:t>
                                </m:r>
                              </m:e>
                              <m:sup>
                                <m:r>
                                  <a:rPr lang="pt-BR" sz="1600" i="1">
                                    <a:latin typeface="Cambria Math" panose="02040503050406030204" pitchFamily="18" charset="0"/>
                                  </a:rPr>
                                  <m:t>2</m:t>
                                </m:r>
                              </m:sup>
                            </m:sSup>
                          </m:den>
                        </m:f>
                      </m:sup>
                    </m:sSup>
                  </m:oMath>
                </a14:m>
                <a:r>
                  <a:rPr lang="pt-BR" sz="1600" i="1" dirty="0" smtClean="0"/>
                  <a:t>= 0.0944 </a:t>
                </a:r>
                <a:endParaRPr lang="pt-BR" sz="1600" dirty="0"/>
              </a:p>
            </p:txBody>
          </p:sp>
        </mc:Choice>
        <mc:Fallback xmlns="">
          <p:sp>
            <p:nvSpPr>
              <p:cNvPr id="6" name="Rectangle 5"/>
              <p:cNvSpPr>
                <a:spLocks noRot="1" noChangeAspect="1" noMove="1" noResize="1" noEditPoints="1" noAdjustHandles="1" noChangeArrowheads="1" noChangeShapeType="1" noTextEdit="1"/>
              </p:cNvSpPr>
              <p:nvPr/>
            </p:nvSpPr>
            <p:spPr>
              <a:xfrm>
                <a:off x="838199" y="4071778"/>
                <a:ext cx="5309402" cy="560090"/>
              </a:xfrm>
              <a:prstGeom prst="rect">
                <a:avLst/>
              </a:prstGeom>
              <a:blipFill rotWithShape="0">
                <a:blip r:embed="rId4"/>
                <a:stretch>
                  <a:fillRect l="-574"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214927" y="4071778"/>
                <a:ext cx="5407762" cy="560090"/>
              </a:xfrm>
              <a:prstGeom prst="rect">
                <a:avLst/>
              </a:prstGeom>
            </p:spPr>
            <p:txBody>
              <a:bodyPr wrap="none">
                <a:spAutoFit/>
              </a:bodyPr>
              <a:lstStyle/>
              <a:p>
                <a:r>
                  <a:rPr lang="pt-BR" sz="1600" i="1" dirty="0" smtClean="0"/>
                  <a:t>P</a:t>
                </a:r>
                <a:r>
                  <a:rPr lang="pt-BR" sz="1600" dirty="0" smtClean="0"/>
                  <a:t>(hum.=62 </a:t>
                </a:r>
                <a:r>
                  <a:rPr lang="pt-BR" sz="1600" dirty="0"/>
                  <a:t>|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10.22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62−79.11</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(10.22)</m:t>
                                </m:r>
                              </m:e>
                              <m:sup>
                                <m:r>
                                  <a:rPr lang="pt-BR" sz="1600" i="1">
                                    <a:latin typeface="Cambria Math" panose="02040503050406030204" pitchFamily="18" charset="0"/>
                                  </a:rPr>
                                  <m:t>2</m:t>
                                </m:r>
                              </m:sup>
                            </m:sSup>
                          </m:den>
                        </m:f>
                      </m:sup>
                    </m:sSup>
                  </m:oMath>
                </a14:m>
                <a:r>
                  <a:rPr lang="pt-BR" sz="1600" i="1" dirty="0" smtClean="0"/>
                  <a:t> = 0.0096</a:t>
                </a:r>
                <a:endParaRPr lang="pt-BR"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214927" y="4071778"/>
                <a:ext cx="5407762" cy="560090"/>
              </a:xfrm>
              <a:prstGeom prst="rect">
                <a:avLst/>
              </a:prstGeom>
              <a:blipFill rotWithShape="0">
                <a:blip r:embed="rId5"/>
                <a:stretch>
                  <a:fillRect l="-67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38199" y="4690474"/>
                <a:ext cx="5376728" cy="560090"/>
              </a:xfrm>
              <a:prstGeom prst="rect">
                <a:avLst/>
              </a:prstGeom>
            </p:spPr>
            <p:txBody>
              <a:bodyPr wrap="none">
                <a:spAutoFit/>
              </a:bodyPr>
              <a:lstStyle/>
              <a:p>
                <a:r>
                  <a:rPr lang="pt-BR" sz="1600" i="1" dirty="0" smtClean="0"/>
                  <a:t>P</a:t>
                </a:r>
                <a:r>
                  <a:rPr lang="pt-BR" sz="1600" dirty="0"/>
                  <a:t>(temp.=25 |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4.39</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25−23.67</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(4.39)</m:t>
                                </m:r>
                              </m:e>
                              <m:sup>
                                <m:r>
                                  <a:rPr lang="pt-BR" sz="1600" i="1">
                                    <a:latin typeface="Cambria Math" panose="02040503050406030204" pitchFamily="18" charset="0"/>
                                  </a:rPr>
                                  <m:t>2</m:t>
                                </m:r>
                              </m:sup>
                            </m:sSup>
                          </m:den>
                        </m:f>
                      </m:sup>
                    </m:sSup>
                  </m:oMath>
                </a14:m>
                <a:r>
                  <a:rPr lang="pt-BR" sz="1600" i="1" dirty="0" smtClean="0"/>
                  <a:t>= 0.0869  </a:t>
                </a:r>
                <a:endParaRPr lang="pt-BR" sz="1600" dirty="0"/>
              </a:p>
            </p:txBody>
          </p:sp>
        </mc:Choice>
        <mc:Fallback xmlns="">
          <p:sp>
            <p:nvSpPr>
              <p:cNvPr id="12" name="Rectangle 11"/>
              <p:cNvSpPr>
                <a:spLocks noRot="1" noChangeAspect="1" noMove="1" noResize="1" noEditPoints="1" noAdjustHandles="1" noChangeArrowheads="1" noChangeShapeType="1" noTextEdit="1"/>
              </p:cNvSpPr>
              <p:nvPr/>
            </p:nvSpPr>
            <p:spPr>
              <a:xfrm>
                <a:off x="838199" y="4690474"/>
                <a:ext cx="5376728" cy="560090"/>
              </a:xfrm>
              <a:prstGeom prst="rect">
                <a:avLst/>
              </a:prstGeom>
              <a:blipFill rotWithShape="0">
                <a:blip r:embed="rId6"/>
                <a:stretch>
                  <a:fillRect l="-56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214927" y="4701342"/>
                <a:ext cx="5287538" cy="560090"/>
              </a:xfrm>
              <a:prstGeom prst="rect">
                <a:avLst/>
              </a:prstGeom>
            </p:spPr>
            <p:txBody>
              <a:bodyPr wrap="none">
                <a:spAutoFit/>
              </a:bodyPr>
              <a:lstStyle/>
              <a:p>
                <a:r>
                  <a:rPr lang="pt-BR" sz="1600" i="1" dirty="0" smtClean="0"/>
                  <a:t>P</a:t>
                </a:r>
                <a:r>
                  <a:rPr lang="pt-BR" sz="1600" dirty="0" smtClean="0"/>
                  <a:t>(hum.=62 </a:t>
                </a:r>
                <a:r>
                  <a:rPr lang="pt-BR" sz="1600" dirty="0"/>
                  <a:t>|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9.73</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62−86.2</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(9.73)</m:t>
                                </m:r>
                              </m:e>
                              <m:sup>
                                <m:r>
                                  <a:rPr lang="pt-BR" sz="1600" i="1">
                                    <a:latin typeface="Cambria Math" panose="02040503050406030204" pitchFamily="18" charset="0"/>
                                  </a:rPr>
                                  <m:t>2</m:t>
                                </m:r>
                              </m:sup>
                            </m:sSup>
                          </m:den>
                        </m:f>
                      </m:sup>
                    </m:sSup>
                  </m:oMath>
                </a14:m>
                <a:r>
                  <a:rPr lang="pt-BR" sz="1600" i="1" dirty="0" smtClean="0"/>
                  <a:t> = 0.0019  </a:t>
                </a:r>
                <a:endParaRPr lang="pt-BR" sz="1600" dirty="0"/>
              </a:p>
            </p:txBody>
          </p:sp>
        </mc:Choice>
        <mc:Fallback xmlns="">
          <p:sp>
            <p:nvSpPr>
              <p:cNvPr id="13" name="Rectangle 12"/>
              <p:cNvSpPr>
                <a:spLocks noRot="1" noChangeAspect="1" noMove="1" noResize="1" noEditPoints="1" noAdjustHandles="1" noChangeArrowheads="1" noChangeShapeType="1" noTextEdit="1"/>
              </p:cNvSpPr>
              <p:nvPr/>
            </p:nvSpPr>
            <p:spPr>
              <a:xfrm>
                <a:off x="6214927" y="4701342"/>
                <a:ext cx="5287538" cy="560090"/>
              </a:xfrm>
              <a:prstGeom prst="rect">
                <a:avLst/>
              </a:prstGeom>
              <a:blipFill rotWithShape="0">
                <a:blip r:embed="rId7"/>
                <a:stretch>
                  <a:fillRect l="-692"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8460863" y="3102948"/>
                <a:ext cx="3080074" cy="8306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r>
                        <a:rPr lang="pt-BR" b="0" i="1" smtClean="0">
                          <a:latin typeface="Cambria Math" panose="02040503050406030204" pitchFamily="18" charset="0"/>
                        </a:rPr>
                        <m:t>=</m:t>
                      </m:r>
                      <m:nary>
                        <m:naryPr>
                          <m:chr m:val="∑"/>
                          <m:supHide m:val="on"/>
                          <m:ctrlPr>
                            <a:rPr lang="pt-BR" b="0" i="1" smtClean="0">
                              <a:latin typeface="Cambria Math" panose="02040503050406030204" pitchFamily="18" charset="0"/>
                            </a:rPr>
                          </m:ctrlPr>
                        </m:naryPr>
                        <m:sub>
                          <m:r>
                            <m:rPr>
                              <m:brk m:alnAt="7"/>
                            </m:rPr>
                            <a:rPr lang="pt-BR" b="0" i="1" smtClean="0">
                              <a:latin typeface="Cambria Math" panose="02040503050406030204" pitchFamily="18" charset="0"/>
                            </a:rPr>
                            <m:t>𝑖</m:t>
                          </m:r>
                        </m:sub>
                        <m:sup/>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
                                    <a:rPr lang="pt-BR" i="1">
                                      <a:latin typeface="Cambria Math" panose="02040503050406030204" pitchFamily="18" charset="0"/>
                                    </a:rPr>
                                    <m:t>)</m:t>
                                  </m:r>
                                </m:e>
                                <m:sup>
                                  <m:r>
                                    <a:rPr lang="pt-BR" i="1">
                                      <a:latin typeface="Cambria Math" panose="02040503050406030204" pitchFamily="18" charset="0"/>
                                    </a:rPr>
                                    <m:t>2</m:t>
                                  </m:r>
                                </m:sup>
                              </m:sSup>
                            </m:num>
                            <m:den>
                              <m:r>
                                <a:rPr lang="pt-BR" i="1">
                                  <a:latin typeface="Cambria Math" panose="02040503050406030204" pitchFamily="18" charset="0"/>
                                </a:rPr>
                                <m:t>𝑛</m:t>
                              </m:r>
                              <m:r>
                                <a:rPr lang="pt-BR" i="1">
                                  <a:latin typeface="Cambria Math" panose="02040503050406030204" pitchFamily="18" charset="0"/>
                                </a:rPr>
                                <m:t>−1</m:t>
                              </m:r>
                            </m:den>
                          </m:f>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8460863" y="3102948"/>
                <a:ext cx="3080074" cy="830612"/>
              </a:xfrm>
              <a:prstGeom prst="rect">
                <a:avLst/>
              </a:prstGeom>
              <a:blipFill rotWithShape="0">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626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Detecção de símbolos BPSK em canais AWGN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42495"/>
                <a:ext cx="11049000" cy="1893110"/>
              </a:xfrm>
            </p:spPr>
            <p:txBody>
              <a:bodyPr>
                <a:normAutofit fontScale="77500" lnSpcReduction="20000"/>
              </a:bodyPr>
              <a:lstStyle/>
              <a:p>
                <a:r>
                  <a:rPr lang="pt-BR" dirty="0" smtClean="0"/>
                  <a:t>Imagine um codificador </a:t>
                </a:r>
                <a:r>
                  <a:rPr lang="pt-BR" dirty="0"/>
                  <a:t>que converte </a:t>
                </a:r>
                <a:r>
                  <a:rPr lang="pt-BR" dirty="0" smtClean="0"/>
                  <a:t>o </a:t>
                </a:r>
                <a14:m>
                  <m:oMath xmlns:m="http://schemas.openxmlformats.org/officeDocument/2006/math">
                    <m:r>
                      <a:rPr lang="pt-BR" i="1">
                        <a:latin typeface="Cambria Math" panose="02040503050406030204" pitchFamily="18" charset="0"/>
                      </a:rPr>
                      <m:t>𝑚</m:t>
                    </m:r>
                  </m:oMath>
                </a14:m>
                <a:r>
                  <a:rPr lang="pt-BR" dirty="0" smtClean="0"/>
                  <a:t>-ésimo </a:t>
                </a:r>
                <a:r>
                  <a:rPr lang="pt-BR" dirty="0"/>
                  <a:t>bit </a:t>
                </a:r>
                <a:r>
                  <a:rPr lang="pt-BR" dirty="0" smtClean="0"/>
                  <a:t>de uma </a:t>
                </a:r>
                <a:r>
                  <a:rPr lang="pt-BR" dirty="0"/>
                  <a:t>mensagem </a:t>
                </a:r>
                <a:r>
                  <a:rPr lang="pt-BR" dirty="0" smtClean="0"/>
                  <a:t>composta por 0s e 1s </a:t>
                </a:r>
                <a:r>
                  <a:rPr lang="pt-BR" dirty="0"/>
                  <a:t>nos </a:t>
                </a:r>
                <a:r>
                  <a:rPr lang="pt-BR" dirty="0" smtClean="0"/>
                  <a:t>símbolos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b="0" i="0" smtClean="0">
                        <a:latin typeface="Cambria Math" panose="02040503050406030204" pitchFamily="18" charset="0"/>
                      </a:rPr>
                      <m:t> </m:t>
                    </m:r>
                  </m:oMath>
                </a14:m>
                <a:r>
                  <a:rPr lang="pt-BR" dirty="0" smtClean="0"/>
                  <a:t>= -1 </a:t>
                </a:r>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 </a:t>
                </a:r>
                <a:r>
                  <a:rPr lang="pt-BR" dirty="0" smtClean="0"/>
                  <a:t>1, para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=0</m:t>
                    </m:r>
                  </m:oMath>
                </a14:m>
                <a:r>
                  <a:rPr lang="pt-BR" dirty="0" smtClean="0"/>
                  <a:t> e 1, </a:t>
                </a:r>
                <a:r>
                  <a:rPr lang="pt-BR" dirty="0"/>
                  <a:t>respectivamente.</a:t>
                </a:r>
              </a:p>
              <a:p>
                <a:r>
                  <a:rPr lang="pt-BR" b="0" dirty="0" smtClean="0"/>
                  <a:t>Em seguida, os símbolos codificados passam por um canal AWGN </a:t>
                </a:r>
                <a:r>
                  <a:rPr lang="pt-BR" dirty="0" smtClean="0"/>
                  <a:t>cuja</a:t>
                </a:r>
                <a:r>
                  <a:rPr lang="pt-BR" b="0" dirty="0" smtClean="0"/>
                  <a:t> saída é dada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𝑚</m:t>
                        </m:r>
                      </m:sub>
                    </m:sSub>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dirty="0" smtClean="0"/>
                  <a:t>, </a:t>
                </a:r>
                <a:r>
                  <a:rPr lang="pt-BR" dirty="0"/>
                  <a:t>onde </a:t>
                </a:r>
                <a14:m>
                  <m:oMath xmlns:m="http://schemas.openxmlformats.org/officeDocument/2006/math">
                    <m:r>
                      <a:rPr lang="pt-BR" i="1">
                        <a:latin typeface="Cambria Math" panose="02040503050406030204" pitchFamily="18" charset="0"/>
                      </a:rPr>
                      <m:t>𝑤</m:t>
                    </m:r>
                    <m:r>
                      <a:rPr lang="pt-BR">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r>
                      <a:rPr lang="pt-BR" i="1">
                        <a:latin typeface="Cambria Math" panose="02040503050406030204" pitchFamily="18" charset="0"/>
                        <a:ea typeface="Cambria Math" panose="02040503050406030204" pitchFamily="18" charset="0"/>
                      </a:rPr>
                      <m:t>(0, 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ea typeface="Cambria Math" panose="02040503050406030204" pitchFamily="18" charset="0"/>
                          </a:rPr>
                          <m:t>2</m:t>
                        </m:r>
                      </m:sup>
                    </m:sSup>
                    <m:r>
                      <a:rPr lang="pt-BR" i="1">
                        <a:latin typeface="Cambria Math" panose="02040503050406030204" pitchFamily="18" charset="0"/>
                        <a:ea typeface="Cambria Math" panose="02040503050406030204" pitchFamily="18" charset="0"/>
                      </a:rPr>
                      <m:t>)</m:t>
                    </m:r>
                  </m:oMath>
                </a14:m>
                <a:r>
                  <a:rPr lang="pt-BR" dirty="0" smtClean="0"/>
                  <a:t>.</a:t>
                </a:r>
              </a:p>
              <a:p>
                <a:r>
                  <a:rPr lang="pt-BR" dirty="0" smtClean="0"/>
                  <a:t>Finalmente, o detector tem a tarefa de recuperar os bits transmitidos de tal forma que a probabilidade de erro,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0" smtClean="0">
                        <a:latin typeface="Cambria Math" panose="02040503050406030204" pitchFamily="18" charset="0"/>
                      </a:rPr>
                      <m:t>=</m:t>
                    </m:r>
                    <m:r>
                      <a:rPr lang="pt-BR" b="0" i="1" smtClean="0">
                        <a:latin typeface="Cambria Math" panose="02040503050406030204" pitchFamily="18" charset="0"/>
                      </a:rPr>
                      <m:t>𝑃</m:t>
                    </m:r>
                    <m:r>
                      <a:rPr lang="pt-BR" b="0" i="0"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𝑚</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𝑚</m:t>
                    </m:r>
                    <m:r>
                      <a:rPr lang="pt-BR" b="0" i="0" smtClean="0">
                        <a:latin typeface="Cambria Math" panose="02040503050406030204" pitchFamily="18" charset="0"/>
                      </a:rPr>
                      <m:t>)</m:t>
                    </m:r>
                  </m:oMath>
                </a14:m>
                <a:r>
                  <a:rPr lang="pt-BR" dirty="0" smtClean="0"/>
                  <a:t>, seja minimizada.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42495"/>
                <a:ext cx="11049000" cy="1893110"/>
              </a:xfrm>
              <a:blipFill>
                <a:blip r:embed="rId3"/>
                <a:stretch>
                  <a:fillRect l="-662" t="-6774" r="-497" b="-6774"/>
                </a:stretch>
              </a:blipFill>
            </p:spPr>
            <p:txBody>
              <a:bodyPr/>
              <a:lstStyle/>
              <a:p>
                <a:r>
                  <a:rPr lang="pt-BR">
                    <a:noFill/>
                  </a:rPr>
                  <a:t> </a:t>
                </a:r>
              </a:p>
            </p:txBody>
          </p:sp>
        </mc:Fallback>
      </mc:AlternateContent>
      <p:grpSp>
        <p:nvGrpSpPr>
          <p:cNvPr id="21" name="Group 20"/>
          <p:cNvGrpSpPr/>
          <p:nvPr/>
        </p:nvGrpSpPr>
        <p:grpSpPr>
          <a:xfrm>
            <a:off x="3081621" y="3625211"/>
            <a:ext cx="5943032" cy="585067"/>
            <a:chOff x="-54768" y="4470496"/>
            <a:chExt cx="6973033" cy="934624"/>
          </a:xfrm>
        </p:grpSpPr>
        <p:sp>
          <p:nvSpPr>
            <p:cNvPr id="5" name="Rectangle 4"/>
            <p:cNvSpPr/>
            <p:nvPr/>
          </p:nvSpPr>
          <p:spPr>
            <a:xfrm>
              <a:off x="1849120"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Codificador</a:t>
              </a:r>
              <a:endParaRPr lang="pt-BR" sz="1400" dirty="0">
                <a:solidFill>
                  <a:schemeClr val="tx1"/>
                </a:solidFill>
              </a:endParaRPr>
            </a:p>
          </p:txBody>
        </p:sp>
        <p:cxnSp>
          <p:nvCxnSpPr>
            <p:cNvPr id="8" name="Straight Arrow Connector 7"/>
            <p:cNvCxnSpPr/>
            <p:nvPr/>
          </p:nvCxnSpPr>
          <p:spPr>
            <a:xfrm>
              <a:off x="148912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10896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478039"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Canal</a:t>
                  </a:r>
                </a:p>
                <a:p>
                  <a:pPr algn="ctr"/>
                  <a:r>
                    <a:rPr lang="pt-BR" sz="1200" dirty="0" smtClean="0">
                      <a:solidFill>
                        <a:schemeClr val="tx1"/>
                      </a:solidFill>
                    </a:rPr>
                    <a:t>AWGN</a:t>
                  </a:r>
                </a:p>
                <a:p>
                  <a:pPr algn="ctr"/>
                  <a14:m>
                    <m:oMathPara xmlns:m="http://schemas.openxmlformats.org/officeDocument/2006/math">
                      <m:oMathParaPr>
                        <m:jc m:val="centerGroup"/>
                      </m:oMathParaPr>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𝑁</m:t>
                        </m:r>
                        <m:r>
                          <a:rPr lang="pt-BR" sz="1200" i="1">
                            <a:solidFill>
                              <a:schemeClr val="tx1"/>
                            </a:solidFill>
                            <a:latin typeface="Cambria Math" panose="02040503050406030204" pitchFamily="18" charset="0"/>
                            <a:ea typeface="Cambria Math" panose="02040503050406030204" pitchFamily="18" charset="0"/>
                          </a:rPr>
                          <m:t>(0, </m:t>
                        </m:r>
                        <m:sSup>
                          <m:sSupPr>
                            <m:ctrlPr>
                              <a:rPr lang="pt-BR" sz="1200" i="1">
                                <a:solidFill>
                                  <a:schemeClr val="tx1"/>
                                </a:solidFill>
                                <a:latin typeface="Cambria Math" panose="02040503050406030204" pitchFamily="18" charset="0"/>
                                <a:ea typeface="Cambria Math" panose="02040503050406030204" pitchFamily="18" charset="0"/>
                              </a:rPr>
                            </m:ctrlPr>
                          </m:sSupPr>
                          <m:e>
                            <m:r>
                              <a:rPr lang="pt-BR" sz="1200" i="1">
                                <a:solidFill>
                                  <a:schemeClr val="tx1"/>
                                </a:solidFill>
                                <a:latin typeface="Cambria Math" panose="02040503050406030204" pitchFamily="18" charset="0"/>
                                <a:ea typeface="Cambria Math" panose="02040503050406030204" pitchFamily="18" charset="0"/>
                              </a:rPr>
                              <m:t>𝜎</m:t>
                            </m:r>
                          </m:e>
                          <m:sup>
                            <m:r>
                              <a:rPr lang="pt-BR" sz="1200" i="1">
                                <a:solidFill>
                                  <a:schemeClr val="tx1"/>
                                </a:solidFill>
                                <a:latin typeface="Cambria Math" panose="02040503050406030204" pitchFamily="18" charset="0"/>
                                <a:ea typeface="Cambria Math" panose="02040503050406030204" pitchFamily="18" charset="0"/>
                              </a:rPr>
                              <m:t>2</m:t>
                            </m:r>
                          </m:sup>
                        </m:sSup>
                        <m:r>
                          <a:rPr lang="pt-BR" sz="1200" i="1">
                            <a:solidFill>
                              <a:schemeClr val="tx1"/>
                            </a:solidFill>
                            <a:latin typeface="Cambria Math" panose="02040503050406030204" pitchFamily="18" charset="0"/>
                            <a:ea typeface="Cambria Math" panose="02040503050406030204" pitchFamily="18" charset="0"/>
                          </a:rPr>
                          <m:t>)</m:t>
                        </m:r>
                      </m:oMath>
                    </m:oMathPara>
                  </a14:m>
                  <a:endParaRPr lang="pt-BR" sz="12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78039" y="4531360"/>
                  <a:ext cx="1259840" cy="873760"/>
                </a:xfrm>
                <a:prstGeom prst="rect">
                  <a:avLst/>
                </a:prstGeom>
                <a:blipFill rotWithShape="0">
                  <a:blip r:embed="rId4"/>
                  <a:stretch>
                    <a:fillRect t="-7609" b="-11957"/>
                  </a:stretch>
                </a:blipFill>
                <a:ln>
                  <a:solidFill>
                    <a:schemeClr val="tx1"/>
                  </a:solidFill>
                </a:ln>
              </p:spPr>
              <p:txBody>
                <a:bodyPr/>
                <a:lstStyle/>
                <a:p>
                  <a:r>
                    <a:rPr lang="pt-BR">
                      <a:noFill/>
                    </a:rPr>
                    <a:t> </a:t>
                  </a:r>
                </a:p>
              </p:txBody>
            </p:sp>
          </mc:Fallback>
        </mc:AlternateContent>
        <p:sp>
          <p:nvSpPr>
            <p:cNvPr id="13" name="Rectangle 12"/>
            <p:cNvSpPr/>
            <p:nvPr/>
          </p:nvSpPr>
          <p:spPr>
            <a:xfrm>
              <a:off x="5106958"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Detector</a:t>
              </a:r>
              <a:endParaRPr lang="pt-BR" sz="1400" dirty="0">
                <a:solidFill>
                  <a:schemeClr val="tx1"/>
                </a:solidFill>
              </a:endParaRPr>
            </a:p>
          </p:txBody>
        </p:sp>
        <p:cxnSp>
          <p:nvCxnSpPr>
            <p:cNvPr id="14" name="Straight Arrow Connector 13"/>
            <p:cNvCxnSpPr/>
            <p:nvPr/>
          </p:nvCxnSpPr>
          <p:spPr>
            <a:xfrm>
              <a:off x="4737879"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66798"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4768" y="4553779"/>
                  <a:ext cx="1779634" cy="835825"/>
                </a:xfrm>
                <a:prstGeom prst="rect">
                  <a:avLst/>
                </a:prstGeom>
              </p:spPr>
              <p:txBody>
                <a:bodyPr wrap="none">
                  <a:spAutoFit/>
                </a:bodyPr>
                <a:lstStyle/>
                <a:p>
                  <a:pPr algn="ctr"/>
                  <a:r>
                    <a:rPr lang="pt-BR" sz="1400" dirty="0" smtClean="0"/>
                    <a:t>Mensagem, </a:t>
                  </a:r>
                  <a14:m>
                    <m:oMath xmlns:m="http://schemas.openxmlformats.org/officeDocument/2006/math">
                      <m:r>
                        <a:rPr lang="pt-BR" sz="1400" i="1">
                          <a:latin typeface="Cambria Math" panose="02040503050406030204" pitchFamily="18" charset="0"/>
                        </a:rPr>
                        <m:t>𝑚</m:t>
                      </m:r>
                    </m:oMath>
                  </a14:m>
                  <a:endParaRPr lang="pt-BR" sz="1400" dirty="0" smtClean="0"/>
                </a:p>
                <a:p>
                  <a:pPr algn="ctr"/>
                  <a:r>
                    <a:rPr lang="pt-BR" sz="1400" dirty="0" smtClean="0"/>
                    <a:t>{0,0,1,01,1,1,0,...} </a:t>
                  </a:r>
                  <a:endParaRPr lang="pt-BR" sz="1400" dirty="0"/>
                </a:p>
              </p:txBody>
            </p:sp>
          </mc:Choice>
          <mc:Fallback xmlns="">
            <p:sp>
              <p:nvSpPr>
                <p:cNvPr id="16" name="Rectangle 15"/>
                <p:cNvSpPr>
                  <a:spLocks noRot="1" noChangeAspect="1" noMove="1" noResize="1" noEditPoints="1" noAdjustHandles="1" noChangeArrowheads="1" noChangeShapeType="1" noTextEdit="1"/>
                </p:cNvSpPr>
                <p:nvPr/>
              </p:nvSpPr>
              <p:spPr>
                <a:xfrm>
                  <a:off x="-54768" y="4553779"/>
                  <a:ext cx="1779634" cy="835825"/>
                </a:xfrm>
                <a:prstGeom prst="rect">
                  <a:avLst/>
                </a:prstGeom>
                <a:blipFill>
                  <a:blip r:embed="rId5"/>
                  <a:stretch>
                    <a:fillRect l="-806" t="-2326" r="-806" b="-116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030100" y="4470496"/>
                  <a:ext cx="506542"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𝑠</m:t>
                            </m:r>
                          </m:e>
                          <m:sub>
                            <m:r>
                              <a:rPr lang="pt-BR" sz="1400" i="1">
                                <a:latin typeface="Cambria Math" panose="02040503050406030204" pitchFamily="18" charset="0"/>
                              </a:rPr>
                              <m:t>𝑚</m:t>
                            </m:r>
                          </m:sub>
                        </m:sSub>
                      </m:oMath>
                    </m:oMathPara>
                  </a14:m>
                  <a:endParaRPr lang="pt-BR" sz="1400" dirty="0"/>
                </a:p>
              </p:txBody>
            </p:sp>
          </mc:Choice>
          <mc:Fallback xmlns="">
            <p:sp>
              <p:nvSpPr>
                <p:cNvPr id="17" name="Rectangle 16"/>
                <p:cNvSpPr>
                  <a:spLocks noRot="1" noChangeAspect="1" noMove="1" noResize="1" noEditPoints="1" noAdjustHandles="1" noChangeArrowheads="1" noChangeShapeType="1" noTextEdit="1"/>
                </p:cNvSpPr>
                <p:nvPr/>
              </p:nvSpPr>
              <p:spPr>
                <a:xfrm>
                  <a:off x="3030100" y="4470496"/>
                  <a:ext cx="506542" cy="49166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726495" y="4477181"/>
                  <a:ext cx="385794"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𝑦</m:t>
                        </m:r>
                      </m:oMath>
                    </m:oMathPara>
                  </a14:m>
                  <a:endParaRPr lang="pt-BR" sz="1400" dirty="0"/>
                </a:p>
              </p:txBody>
            </p:sp>
          </mc:Choice>
          <mc:Fallback xmlns="">
            <p:sp>
              <p:nvSpPr>
                <p:cNvPr id="18" name="Rectangle 17"/>
                <p:cNvSpPr>
                  <a:spLocks noRot="1" noChangeAspect="1" noMove="1" noResize="1" noEditPoints="1" noAdjustHandles="1" noChangeArrowheads="1" noChangeShapeType="1" noTextEdit="1"/>
                </p:cNvSpPr>
                <p:nvPr/>
              </p:nvSpPr>
              <p:spPr>
                <a:xfrm>
                  <a:off x="4726495" y="4477181"/>
                  <a:ext cx="385794" cy="49166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430756" y="4472698"/>
                  <a:ext cx="487509" cy="49166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pt-BR" sz="1400" i="1" smtClean="0">
                                <a:latin typeface="Cambria Math" panose="02040503050406030204" pitchFamily="18" charset="0"/>
                              </a:rPr>
                            </m:ctrlPr>
                          </m:accPr>
                          <m:e>
                            <m:r>
                              <a:rPr lang="pt-BR" sz="1400" i="1">
                                <a:latin typeface="Cambria Math" panose="02040503050406030204" pitchFamily="18" charset="0"/>
                              </a:rPr>
                              <m:t>𝑚</m:t>
                            </m:r>
                            <m:r>
                              <m:rPr>
                                <m:nor/>
                              </m:rPr>
                              <a:rPr lang="pt-BR" sz="1400" dirty="0"/>
                              <m:t> </m:t>
                            </m:r>
                          </m:e>
                        </m:acc>
                      </m:oMath>
                    </m:oMathPara>
                  </a14:m>
                  <a:endParaRPr lang="pt-BR" sz="1400" dirty="0"/>
                </a:p>
              </p:txBody>
            </p:sp>
          </mc:Choice>
          <mc:Fallback xmlns="">
            <p:sp>
              <p:nvSpPr>
                <p:cNvPr id="19" name="Rectangle 18"/>
                <p:cNvSpPr>
                  <a:spLocks noRot="1" noChangeAspect="1" noMove="1" noResize="1" noEditPoints="1" noAdjustHandles="1" noChangeArrowheads="1" noChangeShapeType="1" noTextEdit="1"/>
                </p:cNvSpPr>
                <p:nvPr/>
              </p:nvSpPr>
              <p:spPr>
                <a:xfrm>
                  <a:off x="6430756" y="4472698"/>
                  <a:ext cx="487509" cy="491663"/>
                </a:xfrm>
                <a:prstGeom prst="rect">
                  <a:avLst/>
                </a:prstGeom>
                <a:blipFill>
                  <a:blip r:embed="rId8"/>
                  <a:stretch>
                    <a:fillRect t="-4000" r="-1471"/>
                  </a:stretch>
                </a:blipFill>
              </p:spPr>
              <p:txBody>
                <a:bodyPr/>
                <a:lstStyle/>
                <a:p>
                  <a:r>
                    <a:rPr lang="pt-BR">
                      <a:noFill/>
                    </a:rPr>
                    <a:t> </a:t>
                  </a:r>
                </a:p>
              </p:txBody>
            </p:sp>
          </mc:Fallback>
        </mc:AlternateContent>
      </p:grpSp>
      <p:pic>
        <p:nvPicPr>
          <p:cNvPr id="7" name="Picture 6"/>
          <p:cNvPicPr>
            <a:picLocks noChangeAspect="1"/>
          </p:cNvPicPr>
          <p:nvPr/>
        </p:nvPicPr>
        <p:blipFill rotWithShape="1">
          <a:blip r:embed="rId9"/>
          <a:srcRect l="2860" t="1484" r="8562"/>
          <a:stretch/>
        </p:blipFill>
        <p:spPr>
          <a:xfrm>
            <a:off x="2087557" y="4326529"/>
            <a:ext cx="2618914" cy="2531471"/>
          </a:xfrm>
          <a:prstGeom prst="rect">
            <a:avLst/>
          </a:prstGeom>
        </p:spPr>
      </p:pic>
      <p:pic>
        <p:nvPicPr>
          <p:cNvPr id="10" name="Picture 9"/>
          <p:cNvPicPr>
            <a:picLocks noChangeAspect="1"/>
          </p:cNvPicPr>
          <p:nvPr/>
        </p:nvPicPr>
        <p:blipFill rotWithShape="1">
          <a:blip r:embed="rId10"/>
          <a:srcRect l="1145" t="4418" r="8154"/>
          <a:stretch/>
        </p:blipFill>
        <p:spPr>
          <a:xfrm>
            <a:off x="8274308" y="4342106"/>
            <a:ext cx="2772758" cy="2539478"/>
          </a:xfrm>
          <a:prstGeom prst="rect">
            <a:avLst/>
          </a:prstGeom>
        </p:spPr>
      </p:pic>
      <p:pic>
        <p:nvPicPr>
          <p:cNvPr id="4" name="Picture 3"/>
          <p:cNvPicPr>
            <a:picLocks noChangeAspect="1"/>
          </p:cNvPicPr>
          <p:nvPr/>
        </p:nvPicPr>
        <p:blipFill rotWithShape="1">
          <a:blip r:embed="rId11"/>
          <a:srcRect l="1400" t="1338" r="8876"/>
          <a:stretch/>
        </p:blipFill>
        <p:spPr>
          <a:xfrm>
            <a:off x="5257800" y="4340372"/>
            <a:ext cx="2624152" cy="2507824"/>
          </a:xfrm>
          <a:prstGeom prst="rect">
            <a:avLst/>
          </a:prstGeom>
        </p:spPr>
      </p:pic>
      <p:sp>
        <p:nvSpPr>
          <p:cNvPr id="6" name="TextBox 5"/>
          <p:cNvSpPr txBox="1"/>
          <p:nvPr/>
        </p:nvSpPr>
        <p:spPr>
          <a:xfrm>
            <a:off x="333667" y="4060556"/>
            <a:ext cx="1478226" cy="1077218"/>
          </a:xfrm>
          <a:prstGeom prst="rect">
            <a:avLst/>
          </a:prstGeom>
          <a:noFill/>
        </p:spPr>
        <p:txBody>
          <a:bodyPr wrap="square" rtlCol="0">
            <a:spAutoFit/>
          </a:bodyPr>
          <a:lstStyle/>
          <a:p>
            <a:pPr algn="ctr"/>
            <a:r>
              <a:rPr lang="pt-BR" sz="1600" dirty="0" smtClean="0"/>
              <a:t>Probabilidade dos dois símbolos é igual.</a:t>
            </a:r>
            <a:endParaRPr lang="pt-BR" sz="1600" dirty="0"/>
          </a:p>
        </p:txBody>
      </p:sp>
      <p:cxnSp>
        <p:nvCxnSpPr>
          <p:cNvPr id="20" name="Straight Arrow Connector 19"/>
          <p:cNvCxnSpPr/>
          <p:nvPr/>
        </p:nvCxnSpPr>
        <p:spPr>
          <a:xfrm>
            <a:off x="1536228" y="4572000"/>
            <a:ext cx="989996" cy="588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040997" y="3800931"/>
            <a:ext cx="1087168" cy="830997"/>
          </a:xfrm>
          <a:prstGeom prst="rect">
            <a:avLst/>
          </a:prstGeom>
          <a:noFill/>
        </p:spPr>
        <p:txBody>
          <a:bodyPr wrap="square" rtlCol="0">
            <a:spAutoFit/>
          </a:bodyPr>
          <a:lstStyle/>
          <a:p>
            <a:pPr algn="ctr"/>
            <a:r>
              <a:rPr lang="pt-BR" sz="1600" dirty="0" smtClean="0"/>
              <a:t>Curva BER teórica do BPSK.</a:t>
            </a:r>
            <a:endParaRPr lang="pt-BR" sz="1600" dirty="0"/>
          </a:p>
        </p:txBody>
      </p:sp>
      <p:cxnSp>
        <p:nvCxnSpPr>
          <p:cNvPr id="23" name="Straight Arrow Connector 22"/>
          <p:cNvCxnSpPr>
            <a:stCxn id="22" idx="2"/>
          </p:cNvCxnSpPr>
          <p:nvPr/>
        </p:nvCxnSpPr>
        <p:spPr>
          <a:xfrm flipH="1">
            <a:off x="10648641" y="4631928"/>
            <a:ext cx="935940" cy="7065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686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a:t>
            </a:r>
            <a:r>
              <a:rPr lang="pt-BR" dirty="0"/>
              <a:t>Detecção de símbolos BPSK em AWGN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76710" cy="4713720"/>
              </a:xfrm>
            </p:spPr>
            <p:txBody>
              <a:bodyPr>
                <a:normAutofit fontScale="92500" lnSpcReduction="10000"/>
              </a:bodyPr>
              <a:lstStyle/>
              <a:p>
                <a:r>
                  <a:rPr lang="pt-BR" dirty="0" smtClean="0"/>
                  <a:t>Detector MAP para esse problema é dado por: </a:t>
                </a:r>
              </a:p>
              <a:p>
                <a:pPr marL="0" indent="0">
                  <a:buNone/>
                </a:pPr>
                <a14:m>
                  <m:oMathPara xmlns:m="http://schemas.openxmlformats.org/officeDocument/2006/math">
                    <m:oMathParaPr>
                      <m:jc m:val="centerGroup"/>
                    </m:oMathParaPr>
                    <m:oMath xmlns:m="http://schemas.openxmlformats.org/officeDocument/2006/math">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a:latin typeface="Cambria Math" panose="02040503050406030204" pitchFamily="18" charset="0"/>
                        </a:rPr>
                        <m:t>=</m:t>
                      </m:r>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i="1">
                                  <a:latin typeface="Cambria Math" panose="02040503050406030204" pitchFamily="18" charset="0"/>
                                </a:rPr>
                                <m:t>, </m:t>
                              </m:r>
                              <m:r>
                                <a:rPr lang="pt-BR" sz="2600" b="0" i="1" smtClean="0">
                                  <a:latin typeface="Cambria Math" panose="02040503050406030204" pitchFamily="18" charset="0"/>
                                </a:rPr>
                                <m:t> </m:t>
                              </m:r>
                              <m:r>
                                <a:rPr lang="pt-BR" sz="2600" b="0" i="1" smtClean="0">
                                  <a:latin typeface="Cambria Math" panose="02040503050406030204" pitchFamily="18" charset="0"/>
                                </a:rPr>
                                <m:t>𝑚</m:t>
                              </m:r>
                              <m:r>
                                <a:rPr lang="pt-BR" sz="2600" i="1">
                                  <a:latin typeface="Cambria Math" panose="02040503050406030204" pitchFamily="18" charset="0"/>
                                </a:rPr>
                                <m:t>=</m:t>
                              </m:r>
                              <m:r>
                                <a:rPr lang="pt-BR" sz="2600" b="0" i="1" smtClean="0">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m:t>
                              </m:r>
                              <m:r>
                                <a:rPr lang="pt-BR" sz="2600" b="0" i="1" smtClean="0">
                                  <a:latin typeface="Cambria Math" panose="02040503050406030204" pitchFamily="18" charset="0"/>
                                </a:rPr>
                                <m:t>𝑦</m:t>
                              </m:r>
                            </m:e>
                          </m:d>
                          <m:r>
                            <a:rPr lang="pt-BR" sz="2600" b="1" i="1" smtClean="0">
                              <a:latin typeface="Cambria Math" panose="02040503050406030204" pitchFamily="18" charset="0"/>
                            </a:rPr>
                            <m:t>=</m:t>
                          </m:r>
                        </m:e>
                      </m:func>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  </m:t>
                              </m:r>
                              <m:r>
                                <a:rPr lang="pt-BR" sz="2600" i="1">
                                  <a:latin typeface="Cambria Math" panose="02040503050406030204" pitchFamily="18" charset="0"/>
                                </a:rPr>
                                <m:t>𝑚</m:t>
                              </m:r>
                              <m:r>
                                <a:rPr lang="pt-BR" sz="2600" i="1">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0" i="1" smtClean="0">
                                  <a:latin typeface="Cambria Math" panose="02040503050406030204" pitchFamily="18" charset="0"/>
                                </a:rPr>
                                <m:t>𝑦</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e>
                          </m:d>
                          <m:r>
                            <a:rPr lang="pt-BR" sz="2600" b="0" i="1" smtClean="0">
                              <a:latin typeface="Cambria Math" panose="02040503050406030204" pitchFamily="18" charset="0"/>
                            </a:rPr>
                            <m:t>𝑃</m:t>
                          </m:r>
                          <m:r>
                            <a:rPr lang="pt-BR" sz="2600" b="0" i="1" smtClean="0">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b="0" i="1" smtClean="0">
                              <a:latin typeface="Cambria Math" panose="02040503050406030204" pitchFamily="18" charset="0"/>
                            </a:rPr>
                            <m:t>)</m:t>
                          </m:r>
                        </m:e>
                      </m:func>
                    </m:oMath>
                  </m:oMathPara>
                </a14:m>
                <a:endParaRPr lang="pt-BR" dirty="0" smtClean="0"/>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oMath>
                </a14:m>
                <a:r>
                  <a:rPr lang="pt-BR" dirty="0" smtClean="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smtClean="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𝑠</m:t>
                            </m:r>
                          </m:e>
                          <m:sub>
                            <m:r>
                              <a:rPr lang="pt-BR" i="1">
                                <a:latin typeface="Cambria Math" panose="02040503050406030204" pitchFamily="18" charset="0"/>
                              </a:rPr>
                              <m:t>0</m:t>
                            </m:r>
                          </m:sub>
                        </m:sSub>
                      </m:e>
                    </m:d>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𝜎</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e>
                        </m:rad>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f>
                          <m:fPr>
                            <m:type m:val="skw"/>
                            <m:ctrlPr>
                              <a:rPr lang="pt-BR" b="0" i="1" smtClean="0">
                                <a:latin typeface="Cambria Math" panose="02040503050406030204" pitchFamily="18" charset="0"/>
                              </a:rPr>
                            </m:ctrlPr>
                          </m:fPr>
                          <m:num>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+1)</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b="0" i="1" smtClean="0">
                                    <a:latin typeface="Cambria Math" panose="02040503050406030204" pitchFamily="18" charset="0"/>
                                  </a:rPr>
                                  <m:t>2</m:t>
                                </m:r>
                              </m:sup>
                            </m:sSup>
                          </m:den>
                        </m:f>
                      </m:sup>
                    </m:sSup>
                  </m:oMath>
                </a14:m>
                <a:r>
                  <a:rPr lang="pt-BR" dirty="0" smtClean="0"/>
                  <a:t>.</a:t>
                </a:r>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𝑠</m:t>
                            </m:r>
                          </m:e>
                          <m:sub>
                            <m:r>
                              <a:rPr lang="pt-BR" b="0" i="1" smtClean="0">
                                <a:latin typeface="Cambria Math" panose="02040503050406030204" pitchFamily="18" charset="0"/>
                              </a:rPr>
                              <m:t>1</m:t>
                            </m:r>
                          </m:sub>
                        </m:sSub>
                      </m:e>
                    </m:d>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1)</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oMath>
                </a14:m>
                <a:r>
                  <a:rPr lang="pt-BR" dirty="0" smtClean="0"/>
                  <a:t>.</a:t>
                </a:r>
              </a:p>
              <a:p>
                <a:r>
                  <a:rPr lang="pt-BR" dirty="0" smtClean="0"/>
                  <a:t>Como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0</m:t>
                        </m:r>
                      </m:sub>
                    </m:sSub>
                    <m:r>
                      <a:rPr lang="pt-BR" i="1">
                        <a:latin typeface="Cambria Math" panose="02040503050406030204" pitchFamily="18" charset="0"/>
                      </a:rPr>
                      <m:t>)</m:t>
                    </m:r>
                  </m:oMath>
                </a14:m>
                <a:r>
                  <a:rPr lang="pt-BR" dirty="0" smtClean="0"/>
                  <a:t> =</a:t>
                </a:r>
                <a:r>
                  <a:rPr lang="pt-BR" dirty="0"/>
                  <a:t>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1</m:t>
                        </m:r>
                      </m:sub>
                    </m:sSub>
                    <m:r>
                      <a:rPr lang="pt-BR" i="1">
                        <a:latin typeface="Cambria Math" panose="02040503050406030204" pitchFamily="18" charset="0"/>
                      </a:rPr>
                      <m:t>)</m:t>
                    </m:r>
                  </m:oMath>
                </a14:m>
                <a:r>
                  <a:rPr lang="pt-BR" dirty="0" smtClean="0"/>
                  <a:t> = 1/2, então o detector MAP é equivalente ao ML, e assim</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r>
                          <a:rPr lang="pt-BR" b="1" i="1" smtClean="0">
                            <a:latin typeface="Cambria Math" panose="02040503050406030204" pitchFamily="18" charset="0"/>
                          </a:rPr>
                          <m:t>=</m:t>
                        </m:r>
                      </m:e>
                    </m:func>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e>
                    </m:func>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76710" cy="4713720"/>
              </a:xfrm>
              <a:blipFill>
                <a:blip r:embed="rId3"/>
                <a:stretch>
                  <a:fillRect l="-825" t="-2584" r="-330"/>
                </a:stretch>
              </a:blipFill>
            </p:spPr>
            <p:txBody>
              <a:bodyPr/>
              <a:lstStyle/>
              <a:p>
                <a:r>
                  <a:rPr lang="pt-BR">
                    <a:noFill/>
                  </a:rPr>
                  <a:t> </a:t>
                </a:r>
              </a:p>
            </p:txBody>
          </p:sp>
        </mc:Fallback>
      </mc:AlternateContent>
    </p:spTree>
    <p:extLst>
      <p:ext uri="{BB962C8B-B14F-4D97-AF65-F5344CB8AC3E}">
        <p14:creationId xmlns:p14="http://schemas.microsoft.com/office/powerpoint/2010/main" val="2589939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7"/>
            <a:ext cx="10515600" cy="1325563"/>
          </a:xfrm>
        </p:spPr>
        <p:txBody>
          <a:bodyPr/>
          <a:lstStyle/>
          <a:p>
            <a:r>
              <a:rPr lang="pt-BR" dirty="0" smtClean="0"/>
              <a:t>Exemplo: Detecção BPSK com Scikit-Learn</a:t>
            </a:r>
            <a:endParaRPr lang="pt-BR" dirty="0"/>
          </a:p>
        </p:txBody>
      </p:sp>
      <p:sp>
        <p:nvSpPr>
          <p:cNvPr id="5" name="Rectangle 4"/>
          <p:cNvSpPr/>
          <p:nvPr/>
        </p:nvSpPr>
        <p:spPr>
          <a:xfrm>
            <a:off x="838200" y="1296596"/>
            <a:ext cx="4451742" cy="5170646"/>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numpy </a:t>
            </a:r>
            <a:r>
              <a:rPr lang="pt-BR" sz="1100" b="1" dirty="0">
                <a:solidFill>
                  <a:srgbClr val="0000FF"/>
                </a:solidFill>
                <a:highlight>
                  <a:srgbClr val="FFFFFF"/>
                </a:highlight>
              </a:rPr>
              <a:t>as</a:t>
            </a:r>
            <a:r>
              <a:rPr lang="pt-BR" sz="1100" dirty="0">
                <a:solidFill>
                  <a:srgbClr val="000000"/>
                </a:solidFill>
                <a:highlight>
                  <a:srgbClr val="FFFFFF"/>
                </a:highlight>
              </a:rPr>
              <a:t> np</a:t>
            </a:r>
          </a:p>
          <a:p>
            <a:r>
              <a:rPr lang="pt-BR" sz="1100" b="1" dirty="0">
                <a:solidFill>
                  <a:srgbClr val="0000FF"/>
                </a:solidFill>
                <a:highlight>
                  <a:srgbClr val="FFFFFF"/>
                </a:highlight>
              </a:rPr>
              <a:t>from</a:t>
            </a:r>
            <a:r>
              <a:rPr lang="pt-BR" sz="1100" dirty="0">
                <a:solidFill>
                  <a:srgbClr val="000000"/>
                </a:solidFill>
                <a:highlight>
                  <a:srgbClr val="FFFFFF"/>
                </a:highlight>
              </a:rPr>
              <a:t> scipy</a:t>
            </a:r>
            <a:r>
              <a:rPr lang="pt-BR" sz="1100" b="1" dirty="0">
                <a:solidFill>
                  <a:srgbClr val="000080"/>
                </a:solidFill>
                <a:highlight>
                  <a:srgbClr val="FFFFFF"/>
                </a:highlight>
              </a:rPr>
              <a:t>.</a:t>
            </a:r>
            <a:r>
              <a:rPr lang="pt-BR" sz="1100" dirty="0">
                <a:solidFill>
                  <a:srgbClr val="000000"/>
                </a:solidFill>
                <a:highlight>
                  <a:srgbClr val="FFFFFF"/>
                </a:highlight>
              </a:rPr>
              <a:t>special </a:t>
            </a:r>
            <a:r>
              <a:rPr lang="pt-BR" sz="1100" b="1" dirty="0">
                <a:solidFill>
                  <a:srgbClr val="0000FF"/>
                </a:solidFill>
                <a:highlight>
                  <a:srgbClr val="FFFFFF"/>
                </a:highlight>
              </a:rPr>
              <a:t>import</a:t>
            </a:r>
            <a:r>
              <a:rPr lang="pt-BR" sz="1100" dirty="0">
                <a:solidFill>
                  <a:srgbClr val="000000"/>
                </a:solidFill>
                <a:highlight>
                  <a:srgbClr val="FFFFFF"/>
                </a:highlight>
              </a:rPr>
              <a:t> erfc</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a:t>
            </a:r>
            <a:r>
              <a:rPr lang="pt-BR" sz="1100" dirty="0" smtClean="0">
                <a:solidFill>
                  <a:srgbClr val="000000"/>
                </a:solidFill>
                <a:highlight>
                  <a:srgbClr val="FFFFFF"/>
                </a:highlight>
              </a:rPr>
              <a:t>GaussianNB</a:t>
            </a:r>
          </a:p>
          <a:p>
            <a:r>
              <a:rPr lang="pt-BR" sz="1100" b="1" dirty="0">
                <a:solidFill>
                  <a:srgbClr val="0000FF"/>
                </a:solidFill>
                <a:highlight>
                  <a:srgbClr val="FFFFFF"/>
                </a:highlight>
              </a:rPr>
              <a:t>from</a:t>
            </a:r>
            <a:r>
              <a:rPr lang="pt-BR" sz="1100" dirty="0">
                <a:solidFill>
                  <a:srgbClr val="000000"/>
                </a:solidFill>
                <a:highlight>
                  <a:srgbClr val="FFFFFF"/>
                </a:highlight>
              </a:rPr>
              <a:t> sklearn.model_selection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b="1" dirty="0">
              <a:solidFill>
                <a:srgbClr val="0000FF"/>
              </a:solidFill>
              <a:highlight>
                <a:srgbClr val="FFFFFF"/>
              </a:highlight>
            </a:endParaRPr>
          </a:p>
          <a:p>
            <a:r>
              <a:rPr lang="en-US" sz="1100" dirty="0">
                <a:solidFill>
                  <a:srgbClr val="008000"/>
                </a:solidFill>
                <a:highlight>
                  <a:srgbClr val="FFFFFF"/>
                </a:highlight>
              </a:rPr>
              <a:t># Number of BPSK symbols to be transmitted.</a:t>
            </a:r>
            <a:endParaRPr lang="en-US" sz="1100" dirty="0">
              <a:solidFill>
                <a:srgbClr val="000000"/>
              </a:solidFill>
              <a:highlight>
                <a:srgbClr val="FFFFFF"/>
              </a:highlight>
            </a:endParaRPr>
          </a:p>
          <a:p>
            <a:r>
              <a:rPr lang="pt-BR" sz="1100" dirty="0">
                <a:solidFill>
                  <a:srgbClr val="000000"/>
                </a:solidFill>
                <a:highlight>
                  <a:srgbClr val="FFFFFF"/>
                </a:highlight>
              </a:rPr>
              <a:t>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FF0000"/>
                </a:solidFill>
                <a:highlight>
                  <a:srgbClr val="FFFFFF"/>
                </a:highlight>
              </a:rPr>
              <a:t>1000000</a:t>
            </a:r>
            <a:endParaRPr lang="pt-BR" sz="1100" dirty="0">
              <a:solidFill>
                <a:srgbClr val="000000"/>
              </a:solidFill>
              <a:highlight>
                <a:srgbClr val="FFFFFF"/>
              </a:highlight>
            </a:endParaRPr>
          </a:p>
          <a:p>
            <a:r>
              <a:rPr lang="pt-BR" sz="1100" dirty="0">
                <a:solidFill>
                  <a:srgbClr val="008000"/>
                </a:solidFill>
                <a:highlight>
                  <a:srgbClr val="FFFFFF"/>
                </a:highlight>
              </a:rPr>
              <a:t># Instantiate a Gaussian naive Bayes classifier.</a:t>
            </a:r>
            <a:endParaRPr lang="pt-BR" sz="1100" dirty="0">
              <a:solidFill>
                <a:srgbClr val="000000"/>
              </a:solidFill>
              <a:highlight>
                <a:srgbClr val="FFFFFF"/>
              </a:highlight>
            </a:endParaRPr>
          </a:p>
          <a:p>
            <a:r>
              <a:rPr lang="pt-BR" sz="1100" dirty="0">
                <a:solidFill>
                  <a:srgbClr val="000000"/>
                </a:solidFill>
                <a:highlight>
                  <a:srgbClr val="FFFFFF"/>
                </a:highlight>
              </a:rPr>
              <a:t>gnb </a:t>
            </a:r>
            <a:r>
              <a:rPr lang="pt-BR" sz="1100" b="1" dirty="0">
                <a:solidFill>
                  <a:srgbClr val="000080"/>
                </a:solidFill>
                <a:highlight>
                  <a:srgbClr val="FFFFFF"/>
                </a:highlight>
              </a:rPr>
              <a:t>=</a:t>
            </a:r>
            <a:r>
              <a:rPr lang="pt-BR" sz="1100" dirty="0">
                <a:solidFill>
                  <a:srgbClr val="000000"/>
                </a:solidFill>
                <a:highlight>
                  <a:srgbClr val="FFFFFF"/>
                </a:highlight>
              </a:rPr>
              <a:t> GaussianNB</a:t>
            </a:r>
            <a:r>
              <a:rPr lang="pt-BR" sz="1100" b="1" dirty="0" smtClean="0">
                <a:solidFill>
                  <a:srgbClr val="000080"/>
                </a:solidFill>
                <a:highlight>
                  <a:srgbClr val="FFFFFF"/>
                </a:highlight>
              </a:rPr>
              <a:t>()</a:t>
            </a:r>
            <a:endParaRPr lang="pt-BR" sz="1100" dirty="0" smtClean="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a:t>
            </a:r>
            <a:r>
              <a:rPr lang="pt-BR" sz="1100" dirty="0" smtClean="0">
                <a:solidFill>
                  <a:srgbClr val="008000"/>
                </a:solidFill>
                <a:highlight>
                  <a:srgbClr val="FFFFFF"/>
                </a:highlight>
              </a:rPr>
              <a:t>Train GNB model with high SNR value.</a:t>
            </a:r>
            <a:endParaRPr lang="pt-BR" sz="1100" dirty="0" smtClean="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Create Es/N0 vector.</a:t>
            </a:r>
            <a:endParaRPr lang="pt-BR" sz="1100" dirty="0">
              <a:solidFill>
                <a:srgbClr val="000000"/>
              </a:solidFill>
              <a:highlight>
                <a:srgbClr val="FFFFFF"/>
              </a:highlight>
            </a:endParaRPr>
          </a:p>
          <a:p>
            <a:r>
              <a:rPr lang="pt-BR" sz="1100" dirty="0">
                <a:solidFill>
                  <a:srgbClr val="000000"/>
                </a:solidFill>
                <a:highlight>
                  <a:srgbClr val="FFFFFF"/>
                </a:highlight>
              </a:rPr>
              <a:t>EsN0dB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arange</a:t>
            </a:r>
            <a:r>
              <a:rPr lang="pt-BR" sz="1100" b="1" dirty="0">
                <a:solidFill>
                  <a:srgbClr val="000080"/>
                </a:solidFill>
                <a:highlight>
                  <a:srgbClr val="FFFFFF"/>
                </a:highlight>
              </a:rPr>
              <a:t>(-</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FF0000"/>
                </a:solidFill>
                <a:highlight>
                  <a:srgbClr val="FFFFFF"/>
                </a:highlight>
              </a:rPr>
              <a:t>12</a:t>
            </a:r>
            <a:r>
              <a:rPr lang="pt-BR" sz="1100" b="1" dirty="0">
                <a:solidFill>
                  <a:srgbClr val="000080"/>
                </a:solidFill>
                <a:highlight>
                  <a:srgbClr val="FFFFFF"/>
                </a:highlight>
              </a:rPr>
              <a:t>,</a:t>
            </a:r>
            <a:r>
              <a:rPr lang="pt-BR" sz="1100" dirty="0">
                <a:solidFill>
                  <a:srgbClr val="FF0000"/>
                </a:solidFill>
                <a:highlight>
                  <a:srgbClr val="FFFFFF"/>
                </a:highlight>
              </a:rPr>
              <a:t>2</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ber_theo </a:t>
            </a:r>
            <a:r>
              <a:rPr lang="pt-BR" sz="1100" b="1" dirty="0">
                <a:solidFill>
                  <a:srgbClr val="000080"/>
                </a:solidFill>
                <a:highlight>
                  <a:srgbClr val="FFFFFF"/>
                </a:highlight>
              </a:rPr>
              <a:t>=</a:t>
            </a:r>
            <a:r>
              <a:rPr lang="pt-BR" sz="1100" dirty="0">
                <a:solidFill>
                  <a:srgbClr val="000000"/>
                </a:solidFill>
                <a:highlight>
                  <a:srgbClr val="FFFFFF"/>
                </a:highlight>
              </a:rPr>
              <a:t> ber_simu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zeros</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b="1" dirty="0">
                <a:solidFill>
                  <a:srgbClr val="0000FF"/>
                </a:solidFill>
                <a:highlight>
                  <a:srgbClr val="FFFFFF"/>
                </a:highlight>
              </a:rPr>
              <a:t>for</a:t>
            </a:r>
            <a:r>
              <a:rPr lang="pt-BR" sz="1100" dirty="0">
                <a:solidFill>
                  <a:srgbClr val="000000"/>
                </a:solidFill>
                <a:highlight>
                  <a:srgbClr val="FFFFFF"/>
                </a:highlight>
              </a:rPr>
              <a:t> idx </a:t>
            </a:r>
            <a:r>
              <a:rPr lang="pt-BR" sz="1100" b="1" dirty="0">
                <a:solidFill>
                  <a:srgbClr val="0000FF"/>
                </a:solidFill>
                <a:highlight>
                  <a:srgbClr val="FFFFFF"/>
                </a:highlight>
              </a:rPr>
              <a:t>in</a:t>
            </a:r>
            <a:r>
              <a:rPr lang="pt-BR" sz="1100" dirty="0">
                <a:solidFill>
                  <a:srgbClr val="000000"/>
                </a:solidFill>
                <a:highlight>
                  <a:srgbClr val="FFFFFF"/>
                </a:highlight>
              </a:rPr>
              <a:t> range</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EsN0Lin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Generate N BPSK symbols.</a:t>
            </a:r>
            <a:endParaRPr lang="pt-BR" sz="1100" dirty="0">
              <a:solidFill>
                <a:srgbClr val="000000"/>
              </a:solidFill>
              <a:highlight>
                <a:srgbClr val="FFFFFF"/>
              </a:highlight>
            </a:endParaRPr>
          </a:p>
          <a:p>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&gt;=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000000"/>
                </a:solidFill>
                <a:highlight>
                  <a:srgbClr val="FFFFFF"/>
                </a:highlight>
              </a:rPr>
              <a:t>reshape</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Generate noise </a:t>
            </a:r>
            <a:r>
              <a:rPr lang="en-US" sz="1100" dirty="0" smtClean="0">
                <a:solidFill>
                  <a:srgbClr val="008000"/>
                </a:solidFill>
                <a:highlight>
                  <a:srgbClr val="FFFFFF"/>
                </a:highlight>
              </a:rPr>
              <a:t>vector</a:t>
            </a:r>
          </a:p>
          <a:p>
            <a:r>
              <a:rPr lang="pt-BR" sz="1100" dirty="0" smtClean="0">
                <a:solidFill>
                  <a:srgbClr val="000000"/>
                </a:solidFill>
                <a:highlight>
                  <a:srgbClr val="FFFFFF"/>
                </a:highlight>
              </a:rPr>
              <a:t>    </a:t>
            </a:r>
            <a:r>
              <a:rPr lang="pt-BR" sz="1100" dirty="0">
                <a:solidFill>
                  <a:srgbClr val="000000"/>
                </a:solidFill>
                <a:highlight>
                  <a:srgbClr val="FFFFFF"/>
                </a:highlight>
              </a:rPr>
              <a:t>noise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000000"/>
                </a:solidFill>
                <a:highlight>
                  <a:srgbClr val="FFFFFF"/>
                </a:highlight>
              </a:rPr>
              <a:t>EsN0Lin</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Pass symbols through AWGN channel.</a:t>
            </a:r>
            <a:endParaRPr lang="en-US" sz="1100" dirty="0">
              <a:solidFill>
                <a:srgbClr val="000000"/>
              </a:solidFill>
              <a:highlight>
                <a:srgbClr val="FFFFFF"/>
              </a:highlight>
            </a:endParaRPr>
          </a:p>
          <a:p>
            <a:r>
              <a:rPr lang="pt-BR" sz="1100" dirty="0">
                <a:solidFill>
                  <a:srgbClr val="000000"/>
                </a:solidFill>
                <a:highlight>
                  <a:srgbClr val="FFFFFF"/>
                </a:highlight>
              </a:rPr>
              <a:t>    y </a:t>
            </a:r>
            <a:r>
              <a:rPr lang="pt-BR" sz="1100" b="1" dirty="0">
                <a:solidFill>
                  <a:srgbClr val="000080"/>
                </a:solidFill>
                <a:highlight>
                  <a:srgbClr val="FFFFFF"/>
                </a:highlight>
              </a:rPr>
              <a:t>=</a:t>
            </a:r>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noise</a:t>
            </a:r>
          </a:p>
          <a:p>
            <a:r>
              <a:rPr lang="pt-BR" sz="1100" dirty="0" smtClean="0">
                <a:solidFill>
                  <a:srgbClr val="008000"/>
                </a:solidFill>
                <a:highlight>
                  <a:srgbClr val="FFFFFF"/>
                </a:highlight>
              </a:rPr>
              <a:t>    # </a:t>
            </a:r>
            <a:r>
              <a:rPr lang="pt-BR" sz="1100" dirty="0">
                <a:solidFill>
                  <a:srgbClr val="008000"/>
                </a:solidFill>
                <a:highlight>
                  <a:srgbClr val="FFFFFF"/>
                </a:highlight>
              </a:rPr>
              <a:t>Predict.</a:t>
            </a:r>
            <a:endParaRPr lang="pt-BR" sz="1100" dirty="0">
              <a:solidFill>
                <a:srgbClr val="000000"/>
              </a:solidFill>
              <a:highlight>
                <a:srgbClr val="FFFFFF"/>
              </a:highlight>
            </a:endParaRPr>
          </a:p>
          <a:p>
            <a:r>
              <a:rPr lang="pt-BR" sz="1100" dirty="0">
                <a:solidFill>
                  <a:srgbClr val="000000"/>
                </a:solidFill>
                <a:highlight>
                  <a:srgbClr val="FFFFFF"/>
                </a:highlight>
              </a:rPr>
              <a:t>    detected_x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predict</a:t>
            </a:r>
            <a:r>
              <a:rPr lang="pt-BR" sz="1100" b="1" dirty="0" smtClean="0">
                <a:solidFill>
                  <a:srgbClr val="000080"/>
                </a:solidFill>
                <a:highlight>
                  <a:srgbClr val="FFFFFF"/>
                </a:highlight>
              </a:rPr>
              <a:t>(</a:t>
            </a:r>
            <a:r>
              <a:rPr lang="pt-BR" sz="1100" dirty="0" smtClean="0">
                <a:solidFill>
                  <a:srgbClr val="000000"/>
                </a:solidFill>
                <a:highlight>
                  <a:srgbClr val="FFFFFF"/>
                </a:highlight>
              </a:rPr>
              <a:t>y</a:t>
            </a:r>
            <a:r>
              <a:rPr lang="pt-BR" sz="1100" b="1" dirty="0" smtClean="0">
                <a:solidFill>
                  <a:srgbClr val="000080"/>
                </a:solidFill>
                <a:highlight>
                  <a:srgbClr val="FFFFFF"/>
                </a:highlight>
              </a:rPr>
              <a:t>).</a:t>
            </a:r>
            <a:r>
              <a:rPr lang="pt-BR" sz="1100" dirty="0" smtClean="0">
                <a:solidFill>
                  <a:srgbClr val="000000"/>
                </a:solidFill>
                <a:highlight>
                  <a:srgbClr val="FFFFFF"/>
                </a:highlight>
              </a:rPr>
              <a:t>reshape</a:t>
            </a:r>
            <a:r>
              <a:rPr lang="pt-BR" sz="1100" b="1" dirty="0" smtClean="0">
                <a:solidFill>
                  <a:srgbClr val="000080"/>
                </a:solidFill>
                <a:highlight>
                  <a:srgbClr val="FFFFFF"/>
                </a:highlight>
              </a:rPr>
              <a:t>(len(</a:t>
            </a:r>
            <a:r>
              <a:rPr lang="pt-BR" sz="1100" dirty="0" smtClean="0">
                <a:solidFill>
                  <a:srgbClr val="000000"/>
                </a:solidFill>
                <a:highlight>
                  <a:srgbClr val="FFFFFF"/>
                </a:highlight>
              </a:rPr>
              <a:t>y</a:t>
            </a:r>
            <a:r>
              <a:rPr lang="pt-BR" sz="1100" b="1" dirty="0" smtClean="0">
                <a:solidFill>
                  <a:srgbClr val="000080"/>
                </a:solidFill>
                <a:highlight>
                  <a:srgbClr val="FFFFFF"/>
                </a:highlight>
              </a:rPr>
              <a:t>),</a:t>
            </a:r>
            <a:r>
              <a:rPr lang="pt-BR" sz="1100" dirty="0" smtClean="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Simulated BPSK BER.</a:t>
            </a:r>
            <a:endParaRPr lang="pt-BR" sz="1100" dirty="0">
              <a:solidFill>
                <a:srgbClr val="000000"/>
              </a:solidFill>
              <a:highlight>
                <a:srgbClr val="FFFFFF"/>
              </a:highlight>
            </a:endParaRPr>
          </a:p>
          <a:p>
            <a:r>
              <a:rPr lang="pt-BR" sz="1100" dirty="0">
                <a:solidFill>
                  <a:srgbClr val="000000"/>
                </a:solidFill>
                <a:highlight>
                  <a:srgbClr val="FFFFFF"/>
                </a:highlight>
              </a:rPr>
              <a:t>    ber_simu</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smtClean="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detected_x</a:t>
            </a:r>
            <a:r>
              <a:rPr lang="pt-BR" sz="1100" b="1" dirty="0">
                <a:solidFill>
                  <a:srgbClr val="000080"/>
                </a:solidFill>
                <a:highlight>
                  <a:srgbClr val="FFFFFF"/>
                </a:highlight>
              </a:rPr>
              <a:t>).</a:t>
            </a:r>
            <a:r>
              <a:rPr lang="pt-BR" sz="1100" dirty="0">
                <a:solidFill>
                  <a:srgbClr val="000000"/>
                </a:solidFill>
                <a:highlight>
                  <a:srgbClr val="FFFFFF"/>
                </a:highlight>
              </a:rPr>
              <a:t>sum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len(y)</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Theoretical BPSK BER.</a:t>
            </a:r>
            <a:endParaRPr lang="pt-BR" sz="1100" dirty="0">
              <a:solidFill>
                <a:srgbClr val="000000"/>
              </a:solidFill>
              <a:highlight>
                <a:srgbClr val="FFFFFF"/>
              </a:highlight>
            </a:endParaRPr>
          </a:p>
          <a:p>
            <a:r>
              <a:rPr lang="pt-BR" sz="1100" dirty="0">
                <a:solidFill>
                  <a:srgbClr val="000000"/>
                </a:solidFill>
                <a:highlight>
                  <a:srgbClr val="FFFFFF"/>
                </a:highlight>
              </a:rPr>
              <a:t>    ber_theo</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erfc</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589" t="8370" r="7498" b="5916"/>
          <a:stretch/>
        </p:blipFill>
        <p:spPr>
          <a:xfrm>
            <a:off x="7711849" y="1215889"/>
            <a:ext cx="3256113" cy="3138986"/>
          </a:xfrm>
          <a:prstGeom prst="rect">
            <a:avLst/>
          </a:prstGeom>
        </p:spPr>
      </p:pic>
      <p:pic>
        <p:nvPicPr>
          <p:cNvPr id="2050" name="Picture 2" descr="Ficheiro:Scikit learn logo small.svg – Wikipédia, a enciclopédia liv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5919" y="5989068"/>
            <a:ext cx="1275762" cy="6864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837874" y="4404182"/>
            <a:ext cx="3130088" cy="369332"/>
          </a:xfrm>
          <a:prstGeom prst="rect">
            <a:avLst/>
          </a:prstGeom>
        </p:spPr>
        <p:txBody>
          <a:bodyPr wrap="none">
            <a:spAutoFit/>
          </a:bodyPr>
          <a:lstStyle/>
          <a:p>
            <a:r>
              <a:rPr lang="pt-BR" dirty="0" smtClean="0">
                <a:solidFill>
                  <a:schemeClr val="accent1"/>
                </a:solidFill>
              </a:rPr>
              <a:t>Exemplo: bpsk_detection.ipynb</a:t>
            </a:r>
            <a:endParaRPr lang="pt-BR" dirty="0">
              <a:solidFill>
                <a:schemeClr val="accent1"/>
              </a:solidFill>
            </a:endParaRPr>
          </a:p>
        </p:txBody>
      </p:sp>
      <p:sp>
        <p:nvSpPr>
          <p:cNvPr id="10" name="Rectangle 9"/>
          <p:cNvSpPr/>
          <p:nvPr/>
        </p:nvSpPr>
        <p:spPr>
          <a:xfrm>
            <a:off x="7212410" y="5141105"/>
            <a:ext cx="4979590" cy="646331"/>
          </a:xfrm>
          <a:prstGeom prst="rect">
            <a:avLst/>
          </a:prstGeom>
        </p:spPr>
        <p:txBody>
          <a:bodyPr wrap="square">
            <a:spAutoFit/>
          </a:bodyPr>
          <a:lstStyle/>
          <a:p>
            <a:pPr marL="285750" indent="-285750">
              <a:buFont typeface="Arial" panose="020B0604020202020204" pitchFamily="34" charset="0"/>
              <a:buChar char="•"/>
            </a:pPr>
            <a:r>
              <a:rPr lang="pt-BR" dirty="0" smtClean="0"/>
              <a:t>Como podemos ver, a curva simulada se aproxima da teórica.</a:t>
            </a:r>
          </a:p>
        </p:txBody>
      </p:sp>
      <p:sp>
        <p:nvSpPr>
          <p:cNvPr id="11" name="TextBox 10"/>
          <p:cNvSpPr txBox="1"/>
          <p:nvPr/>
        </p:nvSpPr>
        <p:spPr>
          <a:xfrm>
            <a:off x="4291624" y="2391326"/>
            <a:ext cx="2433000" cy="461665"/>
          </a:xfrm>
          <a:prstGeom prst="rect">
            <a:avLst/>
          </a:prstGeom>
          <a:noFill/>
        </p:spPr>
        <p:txBody>
          <a:bodyPr wrap="square" rtlCol="0">
            <a:spAutoFit/>
          </a:bodyPr>
          <a:lstStyle/>
          <a:p>
            <a:r>
              <a:rPr lang="pt-BR" sz="1200" b="1" dirty="0" smtClean="0"/>
              <a:t>Instancia objeto da classe </a:t>
            </a:r>
            <a:r>
              <a:rPr lang="pt-BR" sz="1200" b="1" dirty="0" err="1" smtClean="0"/>
              <a:t>GaussianNB</a:t>
            </a:r>
            <a:r>
              <a:rPr lang="pt-BR" sz="1200" b="1" dirty="0" smtClean="0"/>
              <a:t>.</a:t>
            </a:r>
            <a:endParaRPr lang="pt-BR" sz="1200" b="1" dirty="0"/>
          </a:p>
        </p:txBody>
      </p:sp>
      <p:cxnSp>
        <p:nvCxnSpPr>
          <p:cNvPr id="12" name="Straight Arrow Connector 11"/>
          <p:cNvCxnSpPr>
            <a:stCxn id="11" idx="1"/>
          </p:cNvCxnSpPr>
          <p:nvPr/>
        </p:nvCxnSpPr>
        <p:spPr>
          <a:xfrm flipH="1">
            <a:off x="2114550" y="2622159"/>
            <a:ext cx="2177074" cy="340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1"/>
          </p:cNvCxnSpPr>
          <p:nvPr/>
        </p:nvCxnSpPr>
        <p:spPr>
          <a:xfrm flipH="1">
            <a:off x="3552825" y="1832901"/>
            <a:ext cx="738799" cy="1101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91624" y="1509735"/>
            <a:ext cx="2433000" cy="646331"/>
          </a:xfrm>
          <a:prstGeom prst="rect">
            <a:avLst/>
          </a:prstGeom>
          <a:noFill/>
        </p:spPr>
        <p:txBody>
          <a:bodyPr wrap="square" rtlCol="0">
            <a:spAutoFit/>
          </a:bodyPr>
          <a:lstStyle/>
          <a:p>
            <a:r>
              <a:rPr lang="pt-BR" sz="1200" b="1" dirty="0" smtClean="0"/>
              <a:t>Importa classe </a:t>
            </a:r>
            <a:r>
              <a:rPr lang="pt-BR" sz="1200" b="1" dirty="0" err="1" smtClean="0"/>
              <a:t>GaussianNB</a:t>
            </a:r>
            <a:r>
              <a:rPr lang="pt-BR" sz="1200" b="1" dirty="0" smtClean="0"/>
              <a:t> do </a:t>
            </a:r>
            <a:r>
              <a:rPr lang="pt-BR" sz="1200" b="1" dirty="0"/>
              <a:t>módulo</a:t>
            </a:r>
            <a:r>
              <a:rPr lang="pt-BR" sz="1200" b="1" dirty="0" smtClean="0"/>
              <a:t> </a:t>
            </a:r>
            <a:r>
              <a:rPr lang="pt-BR" sz="1200" b="1" dirty="0" err="1" smtClean="0"/>
              <a:t>naive_bayes</a:t>
            </a:r>
            <a:r>
              <a:rPr lang="pt-BR" sz="1200" b="1" dirty="0" smtClean="0"/>
              <a:t> do biblioteca </a:t>
            </a:r>
            <a:r>
              <a:rPr lang="pt-BR" sz="1200" b="1" dirty="0" err="1" smtClean="0"/>
              <a:t>SciKit-</a:t>
            </a:r>
            <a:r>
              <a:rPr lang="pt-BR" sz="1200" b="1" dirty="0" err="1"/>
              <a:t>L</a:t>
            </a:r>
            <a:r>
              <a:rPr lang="pt-BR" sz="1200" b="1" dirty="0" err="1" smtClean="0"/>
              <a:t>earn</a:t>
            </a:r>
            <a:r>
              <a:rPr lang="pt-BR" sz="1200" b="1" dirty="0" smtClean="0"/>
              <a:t>.</a:t>
            </a:r>
            <a:endParaRPr lang="pt-BR" sz="1200" b="1" dirty="0"/>
          </a:p>
        </p:txBody>
      </p:sp>
      <p:sp>
        <p:nvSpPr>
          <p:cNvPr id="22" name="TextBox 21"/>
          <p:cNvSpPr txBox="1"/>
          <p:nvPr/>
        </p:nvSpPr>
        <p:spPr>
          <a:xfrm>
            <a:off x="4329420" y="5712069"/>
            <a:ext cx="1921043" cy="276999"/>
          </a:xfrm>
          <a:prstGeom prst="rect">
            <a:avLst/>
          </a:prstGeom>
          <a:noFill/>
        </p:spPr>
        <p:txBody>
          <a:bodyPr wrap="square" rtlCol="0">
            <a:spAutoFit/>
          </a:bodyPr>
          <a:lstStyle/>
          <a:p>
            <a:r>
              <a:rPr lang="pt-BR" sz="1200" b="1" dirty="0" smtClean="0"/>
              <a:t>Executa a classificação.</a:t>
            </a:r>
            <a:endParaRPr lang="pt-BR" sz="1200" b="1" dirty="0"/>
          </a:p>
        </p:txBody>
      </p:sp>
      <p:cxnSp>
        <p:nvCxnSpPr>
          <p:cNvPr id="23" name="Straight Arrow Connector 22"/>
          <p:cNvCxnSpPr>
            <a:stCxn id="22" idx="1"/>
          </p:cNvCxnSpPr>
          <p:nvPr/>
        </p:nvCxnSpPr>
        <p:spPr>
          <a:xfrm flipH="1" flipV="1">
            <a:off x="3672094" y="5594566"/>
            <a:ext cx="657326" cy="256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8740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1659"/>
            <a:ext cx="10515600" cy="1099663"/>
          </a:xfrm>
        </p:spPr>
        <p:txBody>
          <a:bodyPr/>
          <a:lstStyle/>
          <a:p>
            <a:r>
              <a:rPr lang="pt-BR" dirty="0" smtClean="0"/>
              <a:t>Motivação para tarefas de classificação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3100" y="4642338"/>
                <a:ext cx="11252912" cy="2215662"/>
              </a:xfrm>
            </p:spPr>
            <p:txBody>
              <a:bodyPr>
                <a:normAutofit lnSpcReduction="10000"/>
              </a:bodyPr>
              <a:lstStyle/>
              <a:p>
                <a:r>
                  <a:rPr lang="pt-BR" dirty="0" smtClean="0"/>
                  <a:t>Em alguns casos, precisamos encontrar funções,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que mapeiem os atributos de entrada </a:t>
                </a:r>
                <a:r>
                  <a:rPr lang="pt-BR" dirty="0"/>
                  <a:t>em determinados </a:t>
                </a:r>
                <a:r>
                  <a:rPr lang="pt-BR" dirty="0" smtClean="0"/>
                  <a:t>valores discretos</a:t>
                </a:r>
                <a:r>
                  <a:rPr lang="pt-BR" dirty="0"/>
                  <a:t>, </a:t>
                </a:r>
                <a:r>
                  <a:rPr lang="pt-BR" dirty="0" smtClean="0"/>
                  <a:t>ou seja, em classes. Por exemplo</a:t>
                </a:r>
              </a:p>
              <a:p>
                <a:pPr lvl="1">
                  <a:buFont typeface="Wingdings" panose="05000000000000000000" pitchFamily="2" charset="2"/>
                  <a:buChar char="§"/>
                </a:pPr>
                <a:r>
                  <a:rPr lang="pt-BR" dirty="0" smtClean="0"/>
                  <a:t>Classificação de emails entre SPAM e pessoal (HAM).</a:t>
                </a:r>
              </a:p>
              <a:p>
                <a:pPr lvl="1">
                  <a:buFont typeface="Wingdings" panose="05000000000000000000" pitchFamily="2" charset="2"/>
                  <a:buChar char="§"/>
                </a:pPr>
                <a:r>
                  <a:rPr lang="pt-BR" dirty="0" smtClean="0"/>
                  <a:t>Detecção de símbolos (classificação de símbolos).</a:t>
                </a:r>
              </a:p>
              <a:p>
                <a:pPr lvl="1">
                  <a:buFont typeface="Wingdings" panose="05000000000000000000" pitchFamily="2" charset="2"/>
                  <a:buChar char="§"/>
                </a:pPr>
                <a:r>
                  <a:rPr lang="pt-BR" dirty="0" smtClean="0"/>
                  <a:t>Classificação de modulações (QPSK, AM, FM, etc.)</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3100" y="4642338"/>
                <a:ext cx="11252912" cy="2215662"/>
              </a:xfrm>
              <a:blipFill rotWithShape="0">
                <a:blip r:embed="rId3"/>
                <a:stretch>
                  <a:fillRect l="-975" t="-6336" b="-5234"/>
                </a:stretch>
              </a:blipFill>
            </p:spPr>
            <p:txBody>
              <a:bodyPr/>
              <a:lstStyle/>
              <a:p>
                <a:r>
                  <a:rPr lang="pt-BR">
                    <a:noFill/>
                  </a:rPr>
                  <a:t> </a:t>
                </a:r>
              </a:p>
            </p:txBody>
          </p:sp>
        </mc:Fallback>
      </mc:AlternateContent>
      <p:pic>
        <p:nvPicPr>
          <p:cNvPr id="6" name="Picture 5"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741" y="1733171"/>
            <a:ext cx="5810835" cy="18588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a:srcRect l="6494" t="4277" r="8205" b="4390"/>
          <a:stretch/>
        </p:blipFill>
        <p:spPr>
          <a:xfrm>
            <a:off x="7220632" y="1041010"/>
            <a:ext cx="3809612" cy="3545056"/>
          </a:xfrm>
          <a:prstGeom prst="rect">
            <a:avLst/>
          </a:prstGeom>
        </p:spPr>
      </p:pic>
    </p:spTree>
    <p:extLst>
      <p:ext uri="{BB962C8B-B14F-4D97-AF65-F5344CB8AC3E}">
        <p14:creationId xmlns:p14="http://schemas.microsoft.com/office/powerpoint/2010/main" val="42246577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a:t>
            </a:r>
            <a:r>
              <a:rPr lang="pt-BR" dirty="0" smtClean="0"/>
              <a:t>Multinomial</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84860" cy="5032375"/>
              </a:xfrm>
            </p:spPr>
            <p:txBody>
              <a:bodyPr>
                <a:normAutofit fontScale="92500" lnSpcReduction="20000"/>
              </a:bodyPr>
              <a:lstStyle/>
              <a:p>
                <a:r>
                  <a:rPr lang="pt-BR" dirty="0" smtClean="0"/>
                  <a:t>Com um classificador </a:t>
                </a:r>
                <a:r>
                  <a:rPr lang="pt-BR" dirty="0"/>
                  <a:t>naïve Bayes </a:t>
                </a:r>
                <a:r>
                  <a:rPr lang="pt-BR" dirty="0" smtClean="0"/>
                  <a:t>multinomial</a:t>
                </a:r>
                <a:r>
                  <a:rPr lang="pt-BR" dirty="0"/>
                  <a:t>, </a:t>
                </a:r>
                <a:r>
                  <a:rPr lang="pt-BR" dirty="0" smtClean="0"/>
                  <a:t>os </a:t>
                </a:r>
                <a:r>
                  <a:rPr lang="pt-BR" b="1" i="1" dirty="0" smtClean="0"/>
                  <a:t>atributos</a:t>
                </a:r>
                <a:r>
                  <a:rPr lang="pt-BR" dirty="0" smtClean="0"/>
                  <a:t> são </a:t>
                </a:r>
                <a:r>
                  <a:rPr lang="pt-BR" b="1" i="1" dirty="0" smtClean="0"/>
                  <a:t>discretos</a:t>
                </a:r>
                <a:r>
                  <a:rPr lang="pt-BR" dirty="0" smtClean="0"/>
                  <a:t> e representam </a:t>
                </a:r>
                <a:r>
                  <a:rPr lang="pt-BR" dirty="0"/>
                  <a:t>as frequências com as quais determinados eventos </a:t>
                </a:r>
                <a:r>
                  <a:rPr lang="pt-BR" dirty="0" smtClean="0"/>
                  <a:t>são gerados </a:t>
                </a:r>
                <a:r>
                  <a:rPr lang="pt-BR" dirty="0"/>
                  <a:t>por </a:t>
                </a:r>
                <a:r>
                  <a:rPr lang="pt-BR" dirty="0" smtClean="0"/>
                  <a:t>uma </a:t>
                </a:r>
                <a:r>
                  <a:rPr lang="pt-BR" b="1" i="1" dirty="0" smtClean="0"/>
                  <a:t>distribuição multinomial</a:t>
                </a:r>
                <a:r>
                  <a:rPr lang="pt-BR" dirty="0" smtClean="0"/>
                  <a:t>, com probabilidades </a:t>
                </a:r>
                <a14:m>
                  <m:oMath xmlns:m="http://schemas.openxmlformats.org/officeDocument/2006/math">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𝐾</m:t>
                            </m:r>
                          </m:sub>
                        </m:sSub>
                      </m:e>
                    </m:d>
                  </m:oMath>
                </a14:m>
                <a:r>
                  <a:rPr lang="pt-BR" dirty="0" smtClean="0"/>
                  <a:t>, onde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𝑘</m:t>
                        </m:r>
                      </m:sub>
                    </m:sSub>
                  </m:oMath>
                </a14:m>
                <a:r>
                  <a:rPr lang="pt-BR" dirty="0"/>
                  <a:t> </a:t>
                </a:r>
                <a:r>
                  <a:rPr lang="pt-BR" dirty="0" smtClean="0"/>
                  <a:t>é </a:t>
                </a:r>
                <a:r>
                  <a:rPr lang="pt-BR" dirty="0"/>
                  <a:t>a probabilidade de que o </a:t>
                </a:r>
                <a:r>
                  <a:rPr lang="pt-BR" dirty="0" smtClean="0"/>
                  <a:t>evento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 </m:t>
                    </m:r>
                  </m:oMath>
                </a14:m>
                <a:r>
                  <a:rPr lang="pt-BR" dirty="0" smtClean="0"/>
                  <a:t>ocorra.</a:t>
                </a:r>
                <a:endParaRPr lang="pt-BR" dirty="0"/>
              </a:p>
              <a:p>
                <a:r>
                  <a:rPr lang="pt-BR" dirty="0" smtClean="0"/>
                  <a:t>Desta forma, o vetor </a:t>
                </a:r>
                <a:r>
                  <a:rPr lang="pt-BR" dirty="0"/>
                  <a:t>de </a:t>
                </a:r>
                <a:r>
                  <a:rPr lang="pt-BR" dirty="0" smtClean="0"/>
                  <a:t>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e>
                      <m:sup>
                        <m:r>
                          <a:rPr lang="pt-BR" b="0" i="1" smtClean="0">
                            <a:latin typeface="Cambria Math" panose="02040503050406030204" pitchFamily="18" charset="0"/>
                          </a:rPr>
                          <m:t>𝑇</m:t>
                        </m:r>
                      </m:sup>
                    </m:sSup>
                  </m:oMath>
                </a14:m>
                <a:r>
                  <a:rPr lang="pt-BR" dirty="0" smtClean="0"/>
                  <a:t>é </a:t>
                </a:r>
                <a:r>
                  <a:rPr lang="pt-BR" dirty="0"/>
                  <a:t>então, um </a:t>
                </a:r>
                <a:r>
                  <a:rPr lang="pt-BR" b="1" i="1" dirty="0"/>
                  <a:t>histograma</a:t>
                </a:r>
                <a:r>
                  <a:rPr lang="pt-BR" dirty="0"/>
                  <a:t>, </a:t>
                </a:r>
                <a:r>
                  <a:rPr lang="pt-BR" dirty="0" smtClean="0"/>
                  <a:t>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contando </a:t>
                </a:r>
                <a:r>
                  <a:rPr lang="pt-BR" dirty="0"/>
                  <a:t>o número de </a:t>
                </a:r>
                <a:r>
                  <a:rPr lang="pt-BR" dirty="0" smtClean="0"/>
                  <a:t>vezes (i.e., frequência) </a:t>
                </a:r>
                <a:r>
                  <a:rPr lang="pt-BR" dirty="0"/>
                  <a:t>que o </a:t>
                </a:r>
                <a:r>
                  <a:rPr lang="pt-BR" dirty="0" smtClean="0"/>
                  <a:t>evento </a:t>
                </a:r>
                <a14:m>
                  <m:oMath xmlns:m="http://schemas.openxmlformats.org/officeDocument/2006/math">
                    <m:r>
                      <a:rPr lang="pt-BR" i="1">
                        <a:latin typeface="Cambria Math" panose="02040503050406030204" pitchFamily="18" charset="0"/>
                      </a:rPr>
                      <m:t>𝑘</m:t>
                    </m:r>
                  </m:oMath>
                </a14:m>
                <a:r>
                  <a:rPr lang="pt-BR" dirty="0" smtClean="0"/>
                  <a:t> foi observado. </a:t>
                </a:r>
              </a:p>
              <a:p>
                <a:r>
                  <a:rPr lang="pt-BR" dirty="0" smtClean="0"/>
                  <a:t>Este classificador é normalmente </a:t>
                </a:r>
                <a:r>
                  <a:rPr lang="pt-BR" dirty="0"/>
                  <a:t>usado para classificação de documentos, com eventos representando a ocorrência de uma palavra </a:t>
                </a:r>
                <a:r>
                  <a:rPr lang="pt-BR" dirty="0" smtClean="0"/>
                  <a:t>no documento.</a:t>
                </a:r>
              </a:p>
              <a:p>
                <a:r>
                  <a:rPr lang="pt-BR" dirty="0"/>
                  <a:t>A probabilidade </a:t>
                </a:r>
                <a:r>
                  <a:rPr lang="pt-BR" dirty="0" smtClean="0"/>
                  <a:t>condicional de se observar </a:t>
                </a:r>
                <a:r>
                  <a:rPr lang="pt-BR" dirty="0"/>
                  <a:t>um histograma </a:t>
                </a:r>
                <a14:m>
                  <m:oMath xmlns:m="http://schemas.openxmlformats.org/officeDocument/2006/math">
                    <m:r>
                      <a:rPr lang="pt-BR" b="1" i="1">
                        <a:latin typeface="Cambria Math" panose="02040503050406030204" pitchFamily="18" charset="0"/>
                      </a:rPr>
                      <m:t>𝒙</m:t>
                    </m:r>
                  </m:oMath>
                </a14:m>
                <a:r>
                  <a:rPr lang="pt-BR" dirty="0" smtClean="0"/>
                  <a:t> dada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dada </a:t>
                </a:r>
                <a:r>
                  <a:rPr lang="pt-BR" dirty="0" smtClean="0"/>
                  <a:t>por</a:t>
                </a:r>
              </a:p>
              <a:p>
                <a:pPr marL="0" indent="0" algn="ctr">
                  <a:buNone/>
                </a:pPr>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nary>
                          </m:e>
                        </m:d>
                        <m:r>
                          <a:rPr lang="pt-BR" b="0" i="1" smtClean="0">
                            <a:latin typeface="Cambria Math" panose="02040503050406030204" pitchFamily="18" charset="0"/>
                          </a:rPr>
                          <m:t>!</m:t>
                        </m:r>
                      </m:num>
                      <m:den>
                        <m:nary>
                          <m:naryPr>
                            <m:chr m:val="∏"/>
                            <m:supHide m:val="on"/>
                            <m:ctrlPr>
                              <a:rPr lang="pt-BR" b="0" i="1" smtClean="0">
                                <a:latin typeface="Cambria Math" panose="02040503050406030204" pitchFamily="18" charset="0"/>
                              </a:rPr>
                            </m:ctrlPr>
                          </m:naryPr>
                          <m:sub>
                            <m:r>
                              <m:rPr>
                                <m:brk m:alnAt="7"/>
                              </m:rPr>
                              <a:rPr lang="pt-BR" b="0" i="1" smtClean="0">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b="0" i="1" smtClean="0">
                            <a:latin typeface="Cambria Math" panose="02040503050406030204" pitchFamily="18" charset="0"/>
                          </a:rPr>
                          <m:t>!</m:t>
                        </m:r>
                      </m:den>
                    </m:f>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𝑞𝑘</m:t>
                                </m:r>
                              </m:sub>
                            </m:sSub>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 = </a:t>
                </a:r>
                <a14:m>
                  <m:oMath xmlns:m="http://schemas.openxmlformats.org/officeDocument/2006/math">
                    <m:f>
                      <m:fPr>
                        <m:ctrlPr>
                          <a:rPr lang="pt-BR" i="1">
                            <a:latin typeface="Cambria Math" panose="02040503050406030204" pitchFamily="18" charset="0"/>
                          </a:rPr>
                        </m:ctrlPr>
                      </m:fPr>
                      <m:num>
                        <m:d>
                          <m:dPr>
                            <m:ctrlPr>
                              <a:rPr lang="pt-BR" i="1">
                                <a:latin typeface="Cambria Math" panose="02040503050406030204" pitchFamily="18" charset="0"/>
                              </a:rPr>
                            </m:ctrlPr>
                          </m:dPr>
                          <m:e>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e>
                        </m:d>
                        <m:r>
                          <a:rPr lang="pt-BR" i="1">
                            <a:latin typeface="Cambria Math" panose="02040503050406030204" pitchFamily="18" charset="0"/>
                          </a:rPr>
                          <m:t>!</m:t>
                        </m:r>
                      </m:num>
                      <m:den>
                        <m:nary>
                          <m:naryPr>
                            <m:chr m:val="∏"/>
                            <m:supHide m:val="on"/>
                            <m:ctrlPr>
                              <a:rPr lang="pt-BR" i="1">
                                <a:latin typeface="Cambria Math" panose="02040503050406030204" pitchFamily="18" charset="0"/>
                              </a:rPr>
                            </m:ctrlPr>
                          </m:naryPr>
                          <m:sub>
                            <m:r>
                              <m:rPr>
                                <m:brk m:alnAt="7"/>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den>
                    </m:f>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p>
                          <m:sSupPr>
                            <m:ctrlPr>
                              <a:rPr lang="pt-BR" i="1">
                                <a:latin typeface="Cambria Math" panose="02040503050406030204" pitchFamily="18" charset="0"/>
                              </a:rPr>
                            </m:ctrlPr>
                          </m:sSupPr>
                          <m:e>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e>
                            <m:e>
                              <m:r>
                                <a:rPr lang="pt-BR" b="1" i="1">
                                  <a:latin typeface="Cambria Math" panose="02040503050406030204" pitchFamily="18" charset="0"/>
                                </a:rPr>
                                <m:t>…</m:t>
                              </m:r>
                              <m: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oMath>
                </a14:m>
                <a:r>
                  <a:rPr lang="pt-BR" dirty="0"/>
                  <a:t> é </a:t>
                </a:r>
                <a:r>
                  <a:rPr lang="pt-BR" dirty="0" smtClean="0"/>
                  <a:t>o vetor que representa a frequência dos eventos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t>
                </a:r>
                <a:r>
                  <a:rPr lang="pt-BR" dirty="0"/>
                  <a:t>a probabilidade </a:t>
                </a:r>
                <a:r>
                  <a:rPr lang="pt-BR" dirty="0" smtClean="0"/>
                  <a:t>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a:t>
                </a:r>
                <a:r>
                  <a:rPr lang="pt-BR" dirty="0"/>
                  <a:t>o </a:t>
                </a:r>
                <a:r>
                  <a:rPr lang="pt-BR" dirty="0" smtClean="0"/>
                  <a:t>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84860" cy="5032375"/>
              </a:xfrm>
              <a:blipFill rotWithShape="0">
                <a:blip r:embed="rId3"/>
                <a:stretch>
                  <a:fillRect l="-935" t="-3027" r="-1045" b="-121"/>
                </a:stretch>
              </a:blipFill>
            </p:spPr>
            <p:txBody>
              <a:bodyPr/>
              <a:lstStyle/>
              <a:p>
                <a:r>
                  <a:rPr lang="pt-BR">
                    <a:noFill/>
                  </a:rPr>
                  <a:t> </a:t>
                </a:r>
              </a:p>
            </p:txBody>
          </p:sp>
        </mc:Fallback>
      </mc:AlternateContent>
    </p:spTree>
    <p:extLst>
      <p:ext uri="{BB962C8B-B14F-4D97-AF65-F5344CB8AC3E}">
        <p14:creationId xmlns:p14="http://schemas.microsoft.com/office/powerpoint/2010/main" val="3896623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59" y="106330"/>
            <a:ext cx="11317857" cy="1325563"/>
          </a:xfrm>
        </p:spPr>
        <p:txBody>
          <a:bodyPr>
            <a:normAutofit/>
          </a:bodyPr>
          <a:lstStyle/>
          <a:p>
            <a:r>
              <a:rPr lang="pt-BR" sz="4200" dirty="0"/>
              <a:t>Exemplo: c</a:t>
            </a:r>
            <a:r>
              <a:rPr lang="pt-BR" sz="4200" dirty="0" smtClean="0"/>
              <a:t>lassificador multinomial com </a:t>
            </a:r>
            <a:r>
              <a:rPr lang="pt-BR" sz="4200" dirty="0"/>
              <a:t>Scikit-Learn</a:t>
            </a:r>
          </a:p>
        </p:txBody>
      </p:sp>
      <p:pic>
        <p:nvPicPr>
          <p:cNvPr id="12" name="Picture 11"/>
          <p:cNvPicPr>
            <a:picLocks noChangeAspect="1"/>
          </p:cNvPicPr>
          <p:nvPr/>
        </p:nvPicPr>
        <p:blipFill>
          <a:blip r:embed="rId3"/>
          <a:stretch>
            <a:fillRect/>
          </a:stretch>
        </p:blipFill>
        <p:spPr>
          <a:xfrm>
            <a:off x="7671238" y="3290583"/>
            <a:ext cx="3220169" cy="3220169"/>
          </a:xfrm>
          <a:prstGeom prst="rect">
            <a:avLst/>
          </a:prstGeom>
        </p:spPr>
      </p:pic>
      <p:sp>
        <p:nvSpPr>
          <p:cNvPr id="13" name="Rectangle 12"/>
          <p:cNvSpPr/>
          <p:nvPr/>
        </p:nvSpPr>
        <p:spPr>
          <a:xfrm>
            <a:off x="7731035" y="6488668"/>
            <a:ext cx="4460965" cy="369332"/>
          </a:xfrm>
          <a:prstGeom prst="rect">
            <a:avLst/>
          </a:prstGeom>
        </p:spPr>
        <p:txBody>
          <a:bodyPr wrap="none">
            <a:spAutoFit/>
          </a:bodyPr>
          <a:lstStyle/>
          <a:p>
            <a:r>
              <a:rPr lang="pt-BR" dirty="0" smtClean="0">
                <a:solidFill>
                  <a:srgbClr val="0070C0"/>
                </a:solidFill>
              </a:rPr>
              <a:t>Exemplo: ClassifyingTextMultinomialNB.ipynb</a:t>
            </a:r>
            <a:endParaRPr lang="pt-BR" dirty="0">
              <a:solidFill>
                <a:srgbClr val="0070C0"/>
              </a:solidFill>
            </a:endParaRPr>
          </a:p>
        </p:txBody>
      </p:sp>
      <p:sp>
        <p:nvSpPr>
          <p:cNvPr id="14" name="Rectangle 13"/>
          <p:cNvSpPr/>
          <p:nvPr/>
        </p:nvSpPr>
        <p:spPr>
          <a:xfrm>
            <a:off x="672859" y="1204511"/>
            <a:ext cx="5365632" cy="5632311"/>
          </a:xfrm>
          <a:prstGeom prst="rect">
            <a:avLst/>
          </a:prstGeom>
        </p:spPr>
        <p:txBody>
          <a:bodyPr wrap="square">
            <a:spAutoFit/>
          </a:bodyPr>
          <a:lstStyle/>
          <a:p>
            <a:r>
              <a:rPr lang="pt-BR" sz="1200" dirty="0">
                <a:solidFill>
                  <a:srgbClr val="008000"/>
                </a:solidFill>
                <a:highlight>
                  <a:srgbClr val="FFFFFF"/>
                </a:highlight>
              </a:rPr>
              <a:t># Import all necessary libraries.</a:t>
            </a:r>
            <a:endParaRPr lang="pt-BR"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datasets </a:t>
            </a:r>
            <a:r>
              <a:rPr lang="pt-BR" sz="1200" b="1" dirty="0">
                <a:solidFill>
                  <a:srgbClr val="0000FF"/>
                </a:solidFill>
                <a:highlight>
                  <a:srgbClr val="FFFFFF"/>
                </a:highlight>
              </a:rPr>
              <a:t>import</a:t>
            </a:r>
            <a:r>
              <a:rPr lang="pt-BR" sz="1200" dirty="0">
                <a:solidFill>
                  <a:srgbClr val="000000"/>
                </a:solidFill>
                <a:highlight>
                  <a:srgbClr val="FFFFFF"/>
                </a:highlight>
              </a:rPr>
              <a:t> fetch_20newsgroups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naive_bayes </a:t>
            </a:r>
            <a:r>
              <a:rPr lang="pt-BR" sz="1200" b="1" dirty="0">
                <a:solidFill>
                  <a:srgbClr val="0000FF"/>
                </a:solidFill>
                <a:highlight>
                  <a:srgbClr val="FFFFFF"/>
                </a:highlight>
              </a:rPr>
              <a:t>import</a:t>
            </a:r>
            <a:r>
              <a:rPr lang="pt-BR" sz="1200" dirty="0">
                <a:solidFill>
                  <a:srgbClr val="000000"/>
                </a:solidFill>
                <a:highlight>
                  <a:srgbClr val="FFFFFF"/>
                </a:highlight>
              </a:rPr>
              <a:t> MultinomialNB</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feature_extraction</a:t>
            </a:r>
            <a:r>
              <a:rPr lang="pt-BR" sz="1200" b="1" dirty="0">
                <a:solidFill>
                  <a:srgbClr val="000080"/>
                </a:solidFill>
                <a:highlight>
                  <a:srgbClr val="FFFFFF"/>
                </a:highlight>
              </a:rPr>
              <a:t>.</a:t>
            </a:r>
            <a:r>
              <a:rPr lang="pt-BR" sz="1200" dirty="0">
                <a:solidFill>
                  <a:srgbClr val="000000"/>
                </a:solidFill>
                <a:highlight>
                  <a:srgbClr val="FFFFFF"/>
                </a:highlight>
              </a:rPr>
              <a:t>text </a:t>
            </a:r>
            <a:r>
              <a:rPr lang="pt-BR" sz="1200" b="1" dirty="0">
                <a:solidFill>
                  <a:srgbClr val="0000FF"/>
                </a:solidFill>
                <a:highlight>
                  <a:srgbClr val="FFFFFF"/>
                </a:highlight>
              </a:rPr>
              <a:t>import</a:t>
            </a:r>
            <a:r>
              <a:rPr lang="pt-BR" sz="1200" dirty="0">
                <a:solidFill>
                  <a:srgbClr val="000000"/>
                </a:solidFill>
                <a:highlight>
                  <a:srgbClr val="FFFFFF"/>
                </a:highlight>
              </a:rPr>
              <a:t> CountVectorizer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make_pipeline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metrics </a:t>
            </a:r>
            <a:r>
              <a:rPr lang="pt-BR" sz="1200" b="1" dirty="0">
                <a:solidFill>
                  <a:srgbClr val="0000FF"/>
                </a:solidFill>
                <a:highlight>
                  <a:srgbClr val="FFFFFF"/>
                </a:highlight>
              </a:rPr>
              <a:t>import</a:t>
            </a:r>
            <a:r>
              <a:rPr lang="pt-BR" sz="1200" dirty="0">
                <a:solidFill>
                  <a:srgbClr val="000000"/>
                </a:solidFill>
                <a:highlight>
                  <a:srgbClr val="FFFFFF"/>
                </a:highlight>
              </a:rPr>
              <a:t> confusion_matrix</a:t>
            </a:r>
          </a:p>
          <a:p>
            <a:endParaRPr lang="pt-BR" sz="1200" dirty="0">
              <a:solidFill>
                <a:srgbClr val="000000"/>
              </a:solidFill>
              <a:highlight>
                <a:srgbClr val="FFFFFF"/>
              </a:highlight>
            </a:endParaRPr>
          </a:p>
          <a:p>
            <a:r>
              <a:rPr lang="en-US" sz="1200" dirty="0">
                <a:solidFill>
                  <a:srgbClr val="008000"/>
                </a:solidFill>
                <a:highlight>
                  <a:srgbClr val="FFFFFF"/>
                </a:highlight>
              </a:rPr>
              <a:t># Use the "20 Newsgroups corpus" from </a:t>
            </a:r>
            <a:r>
              <a:rPr lang="en-US" sz="1200" dirty="0" err="1">
                <a:solidFill>
                  <a:srgbClr val="008000"/>
                </a:solidFill>
                <a:highlight>
                  <a:srgbClr val="FFFFFF"/>
                </a:highlight>
              </a:rPr>
              <a:t>scikit</a:t>
            </a:r>
            <a:r>
              <a:rPr lang="en-US" sz="1200" dirty="0">
                <a:solidFill>
                  <a:srgbClr val="008000"/>
                </a:solidFill>
                <a:highlight>
                  <a:srgbClr val="FFFFFF"/>
                </a:highlight>
              </a:rPr>
              <a:t> to show how we might classify these short documents into categories.</a:t>
            </a:r>
            <a:endParaRPr lang="en-US" sz="1200" dirty="0">
              <a:solidFill>
                <a:srgbClr val="000000"/>
              </a:solidFill>
              <a:highlight>
                <a:srgbClr val="FFFFFF"/>
              </a:highlight>
            </a:endParaRPr>
          </a:p>
          <a:p>
            <a:r>
              <a:rPr lang="pt-BR" sz="1200" dirty="0">
                <a:solidFill>
                  <a:srgbClr val="000000"/>
                </a:solidFill>
                <a:highlight>
                  <a:srgbClr val="FFFFFF"/>
                </a:highlight>
              </a:rPr>
              <a:t>data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target_names</a:t>
            </a:r>
          </a:p>
          <a:p>
            <a:endParaRPr lang="pt-BR" sz="1200" dirty="0">
              <a:solidFill>
                <a:srgbClr val="000000"/>
              </a:solidFill>
              <a:highlight>
                <a:srgbClr val="FFFFFF"/>
              </a:highlight>
            </a:endParaRPr>
          </a:p>
          <a:p>
            <a:r>
              <a:rPr lang="en-US" sz="1200" dirty="0">
                <a:solidFill>
                  <a:srgbClr val="008000"/>
                </a:solidFill>
                <a:highlight>
                  <a:srgbClr val="FFFFFF"/>
                </a:highlight>
              </a:rPr>
              <a:t># Select just a few of these categories, and download the training and testing set.</a:t>
            </a:r>
            <a:endParaRPr lang="en-US" sz="1200" dirty="0">
              <a:solidFill>
                <a:srgbClr val="000000"/>
              </a:solidFill>
              <a:highlight>
                <a:srgbClr val="FFFFFF"/>
              </a:highlight>
            </a:endParaRPr>
          </a:p>
          <a:p>
            <a:r>
              <a:rPr lang="pt-BR" sz="1200" dirty="0">
                <a:solidFill>
                  <a:srgbClr val="000000"/>
                </a:solidFill>
                <a:highlight>
                  <a:srgbClr val="FFFFFF"/>
                </a:highlight>
              </a:rPr>
              <a:t>categories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'talk.religion.misc'</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'soc.religion.christian'</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'sci.space'</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'comp.graphics'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train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test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Convert a collection of text documents to a matrix of token counts.</a:t>
            </a:r>
            <a:endParaRPr lang="en-US" sz="1200" dirty="0">
              <a:solidFill>
                <a:srgbClr val="000000"/>
              </a:solidFill>
              <a:highlight>
                <a:srgbClr val="FFFFFF"/>
              </a:highlight>
            </a:endParaRPr>
          </a:p>
          <a:p>
            <a:r>
              <a:rPr lang="pt-BR" sz="1200" dirty="0">
                <a:solidFill>
                  <a:srgbClr val="000000"/>
                </a:solidFill>
                <a:highlight>
                  <a:srgbClr val="FFFFFF"/>
                </a:highlight>
              </a:rPr>
              <a:t>cv </a:t>
            </a:r>
            <a:r>
              <a:rPr lang="pt-BR" sz="1200" b="1" dirty="0">
                <a:solidFill>
                  <a:srgbClr val="000080"/>
                </a:solidFill>
                <a:highlight>
                  <a:srgbClr val="FFFFFF"/>
                </a:highlight>
              </a:rPr>
              <a:t>=</a:t>
            </a:r>
            <a:r>
              <a:rPr lang="pt-BR" sz="1200" dirty="0">
                <a:solidFill>
                  <a:srgbClr val="000000"/>
                </a:solidFill>
                <a:highlight>
                  <a:srgbClr val="FFFFFF"/>
                </a:highlight>
              </a:rPr>
              <a:t> CountVectorizer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Naive Bayes classifier for multinomial models.</a:t>
            </a:r>
            <a:endParaRPr lang="pt-BR" sz="1200" dirty="0">
              <a:solidFill>
                <a:srgbClr val="000000"/>
              </a:solidFill>
              <a:highlight>
                <a:srgbClr val="FFFFFF"/>
              </a:highlight>
            </a:endParaRPr>
          </a:p>
          <a:p>
            <a:r>
              <a:rPr lang="pt-BR" sz="1200" dirty="0">
                <a:solidFill>
                  <a:srgbClr val="000000"/>
                </a:solidFill>
                <a:highlight>
                  <a:srgbClr val="FFFFFF"/>
                </a:highlight>
              </a:rPr>
              <a:t>mnb </a:t>
            </a:r>
            <a:r>
              <a:rPr lang="pt-BR" sz="1200" b="1" dirty="0">
                <a:solidFill>
                  <a:srgbClr val="000080"/>
                </a:solidFill>
                <a:highlight>
                  <a:srgbClr val="FFFFFF"/>
                </a:highlight>
              </a:rPr>
              <a:t>=</a:t>
            </a:r>
            <a:r>
              <a:rPr lang="pt-BR" sz="1200" dirty="0">
                <a:solidFill>
                  <a:srgbClr val="000000"/>
                </a:solidFill>
                <a:highlight>
                  <a:srgbClr val="FFFFFF"/>
                </a:highlight>
              </a:rPr>
              <a:t> MultinomialNB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Create a pipeline that attaches the </a:t>
            </a:r>
            <a:r>
              <a:rPr lang="en-US" sz="1200" dirty="0" err="1">
                <a:solidFill>
                  <a:srgbClr val="008000"/>
                </a:solidFill>
                <a:highlight>
                  <a:srgbClr val="FFFFFF"/>
                </a:highlight>
              </a:rPr>
              <a:t>vectorizer</a:t>
            </a:r>
            <a:r>
              <a:rPr lang="en-US" sz="1200" dirty="0">
                <a:solidFill>
                  <a:srgbClr val="008000"/>
                </a:solidFill>
                <a:highlight>
                  <a:srgbClr val="FFFFFF"/>
                </a:highlight>
              </a:rPr>
              <a:t> to a multinomial naive Bayes classifier.</a:t>
            </a:r>
            <a:endParaRPr lang="en-US" sz="1200" dirty="0">
              <a:solidFill>
                <a:srgbClr val="000000"/>
              </a:solidFill>
              <a:highlight>
                <a:srgbClr val="FFFFFF"/>
              </a:highlight>
            </a:endParaRPr>
          </a:p>
          <a:p>
            <a:r>
              <a:rPr lang="pt-BR" sz="1200" dirty="0">
                <a:solidFill>
                  <a:srgbClr val="000000"/>
                </a:solidFill>
                <a:highlight>
                  <a:srgbClr val="FFFFFF"/>
                </a:highlight>
              </a:rPr>
              <a:t>model </a:t>
            </a:r>
            <a:r>
              <a:rPr lang="pt-BR" sz="1200" b="1" dirty="0">
                <a:solidFill>
                  <a:srgbClr val="000080"/>
                </a:solidFill>
                <a:highlight>
                  <a:srgbClr val="FFFFFF"/>
                </a:highlight>
              </a:rPr>
              <a:t>=</a:t>
            </a:r>
            <a:r>
              <a:rPr lang="pt-BR" sz="1200" dirty="0">
                <a:solidFill>
                  <a:srgbClr val="000000"/>
                </a:solidFill>
                <a:highlight>
                  <a:srgbClr val="FFFFFF"/>
                </a:highlight>
              </a:rPr>
              <a:t> make_pipeline</a:t>
            </a:r>
            <a:r>
              <a:rPr lang="pt-BR" sz="1200" b="1" dirty="0">
                <a:solidFill>
                  <a:srgbClr val="000080"/>
                </a:solidFill>
                <a:highlight>
                  <a:srgbClr val="FFFFFF"/>
                </a:highlight>
              </a:rPr>
              <a:t>(</a:t>
            </a:r>
            <a:r>
              <a:rPr lang="pt-BR" sz="1200" dirty="0">
                <a:solidFill>
                  <a:srgbClr val="000000"/>
                </a:solidFill>
                <a:highlight>
                  <a:srgbClr val="FFFFFF"/>
                </a:highlight>
              </a:rPr>
              <a:t>cv</a:t>
            </a:r>
            <a:r>
              <a:rPr lang="pt-BR" sz="1200" b="1" dirty="0">
                <a:solidFill>
                  <a:srgbClr val="000080"/>
                </a:solidFill>
                <a:highlight>
                  <a:srgbClr val="FFFFFF"/>
                </a:highlight>
              </a:rPr>
              <a:t>,</a:t>
            </a:r>
            <a:r>
              <a:rPr lang="pt-BR" sz="1200" dirty="0">
                <a:solidFill>
                  <a:srgbClr val="000000"/>
                </a:solidFill>
                <a:highlight>
                  <a:srgbClr val="FFFFFF"/>
                </a:highlight>
              </a:rPr>
              <a:t> mnb</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Train model. Apply the model to the training data.</a:t>
            </a:r>
            <a:endParaRPr lang="en-US"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 train</a:t>
            </a:r>
            <a:r>
              <a:rPr lang="pt-BR" sz="1200" b="1" dirty="0">
                <a:solidFill>
                  <a:srgbClr val="000080"/>
                </a:solidFill>
                <a:highlight>
                  <a:srgbClr val="FFFFFF"/>
                </a:highlight>
              </a:rPr>
              <a:t>.</a:t>
            </a:r>
            <a:r>
              <a:rPr lang="pt-BR" sz="1200" dirty="0">
                <a:solidFill>
                  <a:srgbClr val="000000"/>
                </a:solidFill>
                <a:highlight>
                  <a:srgbClr val="FFFFFF"/>
                </a:highlight>
              </a:rPr>
              <a:t>target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Run validation. Predict labels for the test data.</a:t>
            </a:r>
            <a:endParaRPr lang="en-US" sz="1200" dirty="0">
              <a:solidFill>
                <a:srgbClr val="000000"/>
              </a:solidFill>
              <a:highlight>
                <a:srgbClr val="FFFFFF"/>
              </a:highlight>
            </a:endParaRPr>
          </a:p>
          <a:p>
            <a:r>
              <a:rPr lang="pt-BR" sz="1200" dirty="0">
                <a:solidFill>
                  <a:srgbClr val="000000"/>
                </a:solidFill>
                <a:highlight>
                  <a:srgbClr val="FFFFFF"/>
                </a:highlight>
              </a:rPr>
              <a:t>labels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sp>
        <p:nvSpPr>
          <p:cNvPr id="15" name="TextBox 14"/>
          <p:cNvSpPr txBox="1"/>
          <p:nvPr/>
        </p:nvSpPr>
        <p:spPr>
          <a:xfrm>
            <a:off x="6305211" y="1191246"/>
            <a:ext cx="5702410" cy="2308324"/>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textos em categorias/classes.</a:t>
            </a:r>
          </a:p>
          <a:p>
            <a:pPr marL="285750" indent="-285750">
              <a:buFont typeface="Arial" panose="020B0604020202020204" pitchFamily="34" charset="0"/>
              <a:buChar char="•"/>
            </a:pPr>
            <a:r>
              <a:rPr lang="pt-BR" sz="1600" dirty="0" smtClean="0"/>
              <a:t>Esse exemplo usa uma base de dados de grupos de discussão disponibilizada pela biblioteca </a:t>
            </a:r>
            <a:r>
              <a:rPr lang="pt-BR" sz="1600" dirty="0" err="1" smtClean="0"/>
              <a:t>Scikit-learn</a:t>
            </a:r>
            <a:r>
              <a:rPr lang="pt-BR" sz="1600" dirty="0" smtClean="0"/>
              <a:t>.</a:t>
            </a:r>
          </a:p>
          <a:p>
            <a:pPr marL="285750" indent="-285750">
              <a:buFont typeface="Arial" panose="020B0604020202020204" pitchFamily="34" charset="0"/>
              <a:buChar char="•"/>
            </a:pPr>
            <a:r>
              <a:rPr lang="pt-BR" sz="1600" dirty="0" smtClean="0"/>
              <a:t>Ele classifica textos em 4 classes: ‘religião’, ‘cristianismo’, ‘espaço’ e ‘computadores’.</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o número de vezes que cada palavra </a:t>
            </a:r>
            <a:r>
              <a:rPr lang="pt-BR" sz="1600" dirty="0" smtClean="0"/>
              <a:t>aparece.</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16" name="TextBox 15"/>
          <p:cNvSpPr txBox="1"/>
          <p:nvPr/>
        </p:nvSpPr>
        <p:spPr>
          <a:xfrm>
            <a:off x="3898787" y="2068409"/>
            <a:ext cx="2433000" cy="461665"/>
          </a:xfrm>
          <a:prstGeom prst="rect">
            <a:avLst/>
          </a:prstGeom>
          <a:noFill/>
        </p:spPr>
        <p:txBody>
          <a:bodyPr wrap="square" rtlCol="0">
            <a:spAutoFit/>
          </a:bodyPr>
          <a:lstStyle/>
          <a:p>
            <a:r>
              <a:rPr lang="pt-BR" sz="1200" b="1" dirty="0" smtClean="0"/>
              <a:t>Base com 20 tópicos diferentes de discussão.</a:t>
            </a:r>
            <a:endParaRPr lang="pt-BR" sz="1200" b="1" dirty="0"/>
          </a:p>
        </p:txBody>
      </p:sp>
      <p:cxnSp>
        <p:nvCxnSpPr>
          <p:cNvPr id="18" name="Straight Arrow Connector 17"/>
          <p:cNvCxnSpPr/>
          <p:nvPr/>
        </p:nvCxnSpPr>
        <p:spPr>
          <a:xfrm flipH="1">
            <a:off x="2605179" y="2404840"/>
            <a:ext cx="1293608" cy="597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15691" y="2828918"/>
            <a:ext cx="2433000" cy="461665"/>
          </a:xfrm>
          <a:prstGeom prst="rect">
            <a:avLst/>
          </a:prstGeom>
          <a:noFill/>
        </p:spPr>
        <p:txBody>
          <a:bodyPr wrap="square" rtlCol="0">
            <a:spAutoFit/>
          </a:bodyPr>
          <a:lstStyle/>
          <a:p>
            <a:r>
              <a:rPr lang="pt-BR" sz="1200" b="1" dirty="0" smtClean="0"/>
              <a:t>Treinamos e validamos com apenas 4 tópicos.</a:t>
            </a:r>
            <a:endParaRPr lang="pt-BR" sz="1200" b="1" dirty="0"/>
          </a:p>
        </p:txBody>
      </p:sp>
      <p:cxnSp>
        <p:nvCxnSpPr>
          <p:cNvPr id="22" name="Straight Arrow Connector 21"/>
          <p:cNvCxnSpPr/>
          <p:nvPr/>
        </p:nvCxnSpPr>
        <p:spPr>
          <a:xfrm flipH="1">
            <a:off x="2958689" y="3166590"/>
            <a:ext cx="940098" cy="46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081796" y="4043419"/>
            <a:ext cx="2196018" cy="1015663"/>
          </a:xfrm>
          <a:prstGeom prst="rect">
            <a:avLst/>
          </a:prstGeom>
        </p:spPr>
        <p:txBody>
          <a:bodyPr wrap="square">
            <a:spAutoFit/>
          </a:bodyPr>
          <a:lstStyle/>
          <a:p>
            <a:r>
              <a:rPr lang="pt-BR" sz="1200" b="1" dirty="0" smtClean="0"/>
              <a:t>Converte o texto </a:t>
            </a:r>
            <a:r>
              <a:rPr lang="pt-BR" sz="1200" b="1" dirty="0"/>
              <a:t>em um conjunto de valores numéricos </a:t>
            </a:r>
            <a:r>
              <a:rPr lang="pt-BR" sz="1200" b="1" dirty="0" smtClean="0"/>
              <a:t>representativos, ou seja, uma matriz com o número de ocorrências de cada palavra. </a:t>
            </a:r>
            <a:endParaRPr lang="pt-BR" sz="1200" b="1" dirty="0"/>
          </a:p>
        </p:txBody>
      </p:sp>
      <p:cxnSp>
        <p:nvCxnSpPr>
          <p:cNvPr id="25" name="Straight Arrow Connector 24"/>
          <p:cNvCxnSpPr/>
          <p:nvPr/>
        </p:nvCxnSpPr>
        <p:spPr>
          <a:xfrm flipH="1" flipV="1">
            <a:off x="2242868" y="4623257"/>
            <a:ext cx="2838928" cy="5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001078" y="6073923"/>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28" name="Straight Arrow Connector 27"/>
          <p:cNvCxnSpPr/>
          <p:nvPr/>
        </p:nvCxnSpPr>
        <p:spPr>
          <a:xfrm flipH="1" flipV="1">
            <a:off x="2794436" y="6073923"/>
            <a:ext cx="1241320" cy="119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94436" y="6304060"/>
            <a:ext cx="1206642" cy="177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671238" y="5619750"/>
            <a:ext cx="785941" cy="49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81675" y="6116004"/>
            <a:ext cx="1440826" cy="276999"/>
          </a:xfrm>
          <a:prstGeom prst="rect">
            <a:avLst/>
          </a:prstGeom>
        </p:spPr>
        <p:txBody>
          <a:bodyPr wrap="square">
            <a:spAutoFit/>
          </a:bodyPr>
          <a:lstStyle/>
          <a:p>
            <a:r>
              <a:rPr lang="pt-BR" sz="1200" b="1" dirty="0" smtClean="0"/>
              <a:t>Matriz de confusão</a:t>
            </a:r>
            <a:endParaRPr lang="pt-BR" sz="1200" b="1" dirty="0"/>
          </a:p>
        </p:txBody>
      </p:sp>
    </p:spTree>
    <p:extLst>
      <p:ext uri="{BB962C8B-B14F-4D97-AF65-F5344CB8AC3E}">
        <p14:creationId xmlns:p14="http://schemas.microsoft.com/office/powerpoint/2010/main" val="24592265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Bernoulli</a:t>
            </a:r>
          </a:p>
        </p:txBody>
      </p:sp>
      <p:sp>
        <p:nvSpPr>
          <p:cNvPr id="3" name="Content Placeholder 2"/>
          <p:cNvSpPr>
            <a:spLocks noGrp="1"/>
          </p:cNvSpPr>
          <p:nvPr>
            <p:ph idx="1"/>
          </p:nvPr>
        </p:nvSpPr>
        <p:spPr>
          <a:xfrm>
            <a:off x="838200" y="1825624"/>
            <a:ext cx="11177588" cy="5032376"/>
          </a:xfrm>
        </p:spPr>
        <p:txBody>
          <a:bodyPr/>
          <a:lstStyle/>
          <a:p>
            <a:r>
              <a:rPr lang="pt-BR" dirty="0"/>
              <a:t>Esse classificador é baseado na </a:t>
            </a:r>
            <a:r>
              <a:rPr lang="pt-BR" b="1" i="1" dirty="0"/>
              <a:t>distribuição de Bernoulli</a:t>
            </a:r>
            <a:r>
              <a:rPr lang="pt-BR" dirty="0"/>
              <a:t>, que é uma </a:t>
            </a:r>
            <a:r>
              <a:rPr lang="pt-BR" b="1" i="1" dirty="0"/>
              <a:t>distribuição discreta binária</a:t>
            </a:r>
            <a:r>
              <a:rPr lang="pt-BR" dirty="0"/>
              <a:t>.</a:t>
            </a:r>
          </a:p>
          <a:p>
            <a:r>
              <a:rPr lang="pt-BR" dirty="0"/>
              <a:t>Portanto, esse classificador considera que os </a:t>
            </a:r>
            <a:r>
              <a:rPr lang="pt-BR" b="1" i="1" dirty="0"/>
              <a:t>atributos</a:t>
            </a:r>
            <a:r>
              <a:rPr lang="pt-BR" dirty="0"/>
              <a:t> são </a:t>
            </a:r>
            <a:r>
              <a:rPr lang="pt-BR" b="1" i="1" dirty="0"/>
              <a:t>variáveis binárias </a:t>
            </a:r>
            <a:r>
              <a:rPr lang="pt-BR" dirty="0"/>
              <a:t>(i.e., booleanas) </a:t>
            </a:r>
            <a:r>
              <a:rPr lang="pt-BR" b="1" i="1" dirty="0"/>
              <a:t>independentes</a:t>
            </a:r>
            <a:r>
              <a:rPr lang="pt-BR" dirty="0"/>
              <a:t>, ou seja, o </a:t>
            </a:r>
            <a:r>
              <a:rPr lang="pt-BR" b="1" i="1" dirty="0"/>
              <a:t>atributo</a:t>
            </a:r>
            <a:r>
              <a:rPr lang="pt-BR" dirty="0"/>
              <a:t> pode estar </a:t>
            </a:r>
            <a:r>
              <a:rPr lang="pt-BR" b="1" i="1" dirty="0"/>
              <a:t>presente</a:t>
            </a:r>
            <a:r>
              <a:rPr lang="pt-BR" dirty="0"/>
              <a:t> ou </a:t>
            </a:r>
            <a:r>
              <a:rPr lang="pt-BR" b="1" i="1" dirty="0"/>
              <a:t>ausente</a:t>
            </a:r>
            <a:r>
              <a:rPr lang="pt-BR" dirty="0"/>
              <a:t>. </a:t>
            </a:r>
          </a:p>
          <a:p>
            <a:r>
              <a:rPr lang="pt-BR" dirty="0"/>
              <a:t>Assim como o classificador multinomial, esse classificador pode ser utilizado para tarefas de classificação de documentos, onde atributos binários da ocorrência de termos são usados </a:t>
            </a:r>
            <a:r>
              <a:rPr lang="pt-BR" dirty="0" smtClean="0"/>
              <a:t>ao invés da frequência dos </a:t>
            </a:r>
            <a:r>
              <a:rPr lang="pt-BR" dirty="0"/>
              <a:t>termos</a:t>
            </a:r>
            <a:r>
              <a:rPr lang="pt-BR" dirty="0" smtClean="0"/>
              <a:t>.</a:t>
            </a:r>
            <a:endParaRPr lang="pt-BR" dirty="0"/>
          </a:p>
        </p:txBody>
      </p:sp>
    </p:spTree>
    <p:extLst>
      <p:ext uri="{BB962C8B-B14F-4D97-AF65-F5344CB8AC3E}">
        <p14:creationId xmlns:p14="http://schemas.microsoft.com/office/powerpoint/2010/main" val="2823049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Bernoulli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36923" cy="5032375"/>
              </a:xfrm>
            </p:spPr>
            <p:txBody>
              <a:bodyPr>
                <a:normAutofit/>
              </a:bodyPr>
              <a:lstStyle/>
              <a:p>
                <a:r>
                  <a:rPr lang="pt-BR" dirty="0" smtClean="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a:t> é um </a:t>
                </a:r>
                <a:r>
                  <a:rPr lang="pt-BR" b="1" i="1" dirty="0"/>
                  <a:t>atributo booleano </a:t>
                </a:r>
                <a:r>
                  <a:rPr lang="pt-BR" dirty="0"/>
                  <a:t>que expressa a </a:t>
                </a:r>
                <a:r>
                  <a:rPr lang="pt-BR" b="1" i="1" dirty="0" smtClean="0"/>
                  <a:t>presença </a:t>
                </a:r>
                <a:r>
                  <a:rPr lang="pt-BR" dirty="0" smtClean="0"/>
                  <a:t>ou </a:t>
                </a:r>
                <a:r>
                  <a:rPr lang="pt-BR" b="1" i="1" dirty="0"/>
                  <a:t>ausência </a:t>
                </a:r>
                <a:r>
                  <a:rPr lang="pt-BR" dirty="0"/>
                  <a:t>do </a:t>
                </a:r>
                <a14:m>
                  <m:oMath xmlns:m="http://schemas.openxmlformats.org/officeDocument/2006/math">
                    <m:r>
                      <a:rPr lang="pt-BR" i="1" smtClean="0">
                        <a:latin typeface="Cambria Math" panose="02040503050406030204" pitchFamily="18" charset="0"/>
                      </a:rPr>
                      <m:t>𝑘</m:t>
                    </m:r>
                  </m:oMath>
                </a14:m>
                <a:r>
                  <a:rPr lang="pt-BR" dirty="0" smtClean="0"/>
                  <a:t>-ésimo </a:t>
                </a:r>
                <a:r>
                  <a:rPr lang="pt-BR" dirty="0"/>
                  <a:t>termo de um </a:t>
                </a:r>
                <a:r>
                  <a:rPr lang="pt-BR" dirty="0" smtClean="0"/>
                  <a:t>conjunto de </a:t>
                </a:r>
                <a:r>
                  <a:rPr lang="pt-BR" dirty="0"/>
                  <a:t>termos </a:t>
                </a:r>
                <a:r>
                  <a:rPr lang="pt-BR" dirty="0" smtClean="0"/>
                  <a:t>(e.g., conjunto de palavras</a:t>
                </a:r>
                <a:r>
                  <a:rPr lang="pt-BR" dirty="0"/>
                  <a:t>), então a probabilidade </a:t>
                </a:r>
                <a:r>
                  <a:rPr lang="pt-BR" dirty="0" smtClean="0"/>
                  <a:t>condicional (i.e., </a:t>
                </a:r>
                <a:r>
                  <a:rPr lang="pt-BR" b="1" i="1" dirty="0" smtClean="0"/>
                  <a:t>verosimilhança</a:t>
                </a:r>
                <a:r>
                  <a:rPr lang="pt-BR" dirty="0" smtClean="0"/>
                  <a:t>) </a:t>
                </a:r>
                <a:r>
                  <a:rPr lang="pt-BR" dirty="0"/>
                  <a:t>de um </a:t>
                </a:r>
                <a:r>
                  <a:rPr lang="pt-BR" dirty="0" smtClean="0"/>
                  <a:t>determinado conjunto de atributos pertencer </a:t>
                </a:r>
                <a:r>
                  <a:rPr lang="pt-BR" dirty="0"/>
                  <a:t>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a:t> é dado por</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𝑞𝑘</m:t>
                              </m:r>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bSup>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1 −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e>
                              </m:d>
                            </m:e>
                            <m:sup>
                              <m:d>
                                <m:dPr>
                                  <m:ctrlPr>
                                    <a:rPr lang="pt-BR" i="1">
                                      <a:latin typeface="Cambria Math" panose="02040503050406030204" pitchFamily="18" charset="0"/>
                                    </a:rPr>
                                  </m:ctrlPr>
                                </m:dPr>
                                <m:e>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d>
                            </m:sup>
                          </m:sSup>
                        </m:e>
                      </m:nary>
                      <m:r>
                        <a:rPr lang="pt-BR" i="1">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p>
                            <m:sSupPr>
                              <m:ctrlPr>
                                <a:rPr lang="pt-BR" i="1">
                                  <a:latin typeface="Cambria Math" panose="02040503050406030204" pitchFamily="18" charset="0"/>
                                </a:rPr>
                              </m:ctrlPr>
                            </m:sSupP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d>
                            </m:e>
                            <m:sup>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sup>
                          </m:sSup>
                        </m:e>
                      </m:nary>
                    </m:oMath>
                  </m:oMathPara>
                </a14:m>
                <a:endParaRPr lang="pt-BR" i="1" dirty="0">
                  <a:latin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r>
                          <a:rPr lang="pt-BR" i="1">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d>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e>
                    </m:nary>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oMath>
                </a14:m>
                <a:r>
                  <a:rPr lang="pt-BR" dirty="0"/>
                  <a:t> é o </a:t>
                </a:r>
                <a:r>
                  <a:rPr lang="pt-BR" b="1" i="1" dirty="0"/>
                  <a:t>vetor binário </a:t>
                </a:r>
                <a:r>
                  <a:rPr lang="pt-BR" dirty="0"/>
                  <a:t>que representa a ocorrência ou não do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oMath>
                </a14:m>
                <a:r>
                  <a:rPr lang="pt-BR" dirty="0"/>
                  <a:t> ,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a:t> é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a:t> gerar 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oMath>
                </a14:m>
                <a:r>
                  <a:rPr lang="pt-BR" dirty="0" smtClean="0"/>
                  <a:t>, i.e.,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0" i="0" smtClean="0">
                        <a:latin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36923" cy="5032375"/>
              </a:xfrm>
              <a:blipFill rotWithShape="0">
                <a:blip r:embed="rId3"/>
                <a:stretch>
                  <a:fillRect l="-1095" t="-1937" r="-547" b="-2058"/>
                </a:stretch>
              </a:blipFill>
            </p:spPr>
            <p:txBody>
              <a:bodyPr/>
              <a:lstStyle/>
              <a:p>
                <a:r>
                  <a:rPr lang="pt-BR">
                    <a:noFill/>
                  </a:rPr>
                  <a:t> </a:t>
                </a:r>
              </a:p>
            </p:txBody>
          </p:sp>
        </mc:Fallback>
      </mc:AlternateContent>
    </p:spTree>
    <p:extLst>
      <p:ext uri="{BB962C8B-B14F-4D97-AF65-F5344CB8AC3E}">
        <p14:creationId xmlns:p14="http://schemas.microsoft.com/office/powerpoint/2010/main" val="3176786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Naïve Bayes Bernoulli vs. Multinomial</a:t>
            </a:r>
          </a:p>
        </p:txBody>
      </p:sp>
      <p:sp>
        <p:nvSpPr>
          <p:cNvPr id="3" name="Content Placeholder 2"/>
          <p:cNvSpPr>
            <a:spLocks noGrp="1"/>
          </p:cNvSpPr>
          <p:nvPr>
            <p:ph idx="1"/>
          </p:nvPr>
        </p:nvSpPr>
        <p:spPr>
          <a:xfrm>
            <a:off x="838200" y="1825624"/>
            <a:ext cx="11101754" cy="4909283"/>
          </a:xfrm>
        </p:spPr>
        <p:txBody>
          <a:bodyPr/>
          <a:lstStyle/>
          <a:p>
            <a:r>
              <a:rPr lang="pt-BR" dirty="0"/>
              <a:t>O</a:t>
            </a:r>
            <a:r>
              <a:rPr lang="pt-BR" dirty="0" smtClean="0"/>
              <a:t> classificador de </a:t>
            </a:r>
            <a:r>
              <a:rPr lang="pt-BR" dirty="0"/>
              <a:t>Bernoulli usa informações binárias </a:t>
            </a:r>
            <a:r>
              <a:rPr lang="pt-BR" dirty="0" smtClean="0"/>
              <a:t>da ocorrência de termos, ignorando o </a:t>
            </a:r>
            <a:r>
              <a:rPr lang="pt-BR" dirty="0"/>
              <a:t>número de </a:t>
            </a:r>
            <a:r>
              <a:rPr lang="pt-BR" dirty="0" smtClean="0"/>
              <a:t>ocorrências</a:t>
            </a:r>
            <a:r>
              <a:rPr lang="pt-BR" dirty="0"/>
              <a:t>.</a:t>
            </a:r>
            <a:endParaRPr lang="pt-BR" dirty="0" smtClean="0"/>
          </a:p>
          <a:p>
            <a:r>
              <a:rPr lang="pt-BR" dirty="0" smtClean="0"/>
              <a:t>Já o classificador multinomial usa informações de frequência dos termos, não ignorando </a:t>
            </a:r>
            <a:r>
              <a:rPr lang="pt-BR" dirty="0"/>
              <a:t>múltiplas </a:t>
            </a:r>
            <a:r>
              <a:rPr lang="pt-BR" dirty="0" smtClean="0"/>
              <a:t>ocorrências. </a:t>
            </a:r>
          </a:p>
          <a:p>
            <a:r>
              <a:rPr lang="pt-BR" dirty="0" smtClean="0"/>
              <a:t>Como </a:t>
            </a:r>
            <a:r>
              <a:rPr lang="pt-BR" dirty="0"/>
              <a:t>resultado, o modelo de Bernoulli normalmente comete muitos erros ao classificar documentos longos</a:t>
            </a:r>
            <a:r>
              <a:rPr lang="pt-BR" dirty="0" smtClean="0"/>
              <a:t>.</a:t>
            </a:r>
          </a:p>
          <a:p>
            <a:r>
              <a:rPr lang="pt-BR" dirty="0"/>
              <a:t>Por exemplo, ele pode atribuir um </a:t>
            </a:r>
            <a:r>
              <a:rPr lang="pt-BR" dirty="0" smtClean="0"/>
              <a:t>documento inteiro </a:t>
            </a:r>
            <a:r>
              <a:rPr lang="pt-BR" dirty="0"/>
              <a:t>à classe </a:t>
            </a:r>
            <a:r>
              <a:rPr lang="pt-BR" b="1" i="1" dirty="0" smtClean="0"/>
              <a:t>Ficção-científica</a:t>
            </a:r>
            <a:r>
              <a:rPr lang="pt-BR" dirty="0" smtClean="0"/>
              <a:t> devido </a:t>
            </a:r>
            <a:r>
              <a:rPr lang="pt-BR" dirty="0"/>
              <a:t>a </a:t>
            </a:r>
            <a:r>
              <a:rPr lang="pt-BR" b="1" i="1" dirty="0"/>
              <a:t>uma única ocorrência </a:t>
            </a:r>
            <a:r>
              <a:rPr lang="pt-BR" dirty="0"/>
              <a:t>do termo </a:t>
            </a:r>
            <a:r>
              <a:rPr lang="pt-BR" b="1" i="1" dirty="0" smtClean="0"/>
              <a:t>nave espacial</a:t>
            </a:r>
            <a:r>
              <a:rPr lang="pt-BR" dirty="0" smtClean="0"/>
              <a:t>.</a:t>
            </a:r>
          </a:p>
        </p:txBody>
      </p:sp>
    </p:spTree>
    <p:extLst>
      <p:ext uri="{BB962C8B-B14F-4D97-AF65-F5344CB8AC3E}">
        <p14:creationId xmlns:p14="http://schemas.microsoft.com/office/powerpoint/2010/main" val="1899157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Naïve </a:t>
            </a:r>
            <a:r>
              <a:rPr lang="pt-BR" dirty="0"/>
              <a:t>Bayes </a:t>
            </a:r>
            <a:r>
              <a:rPr lang="pt-BR" dirty="0" smtClean="0"/>
              <a:t>Bernoulli vs. Multinomial</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72092" cy="5032375"/>
              </a:xfrm>
            </p:spPr>
            <p:txBody>
              <a:bodyPr>
                <a:normAutofit lnSpcReduction="10000"/>
              </a:bodyPr>
              <a:lstStyle/>
              <a:p>
                <a:r>
                  <a:rPr lang="pt-BR" dirty="0" smtClean="0"/>
                  <a:t>Analisando-se as verosimilhanças, percebe-se que </a:t>
                </a:r>
                <a:r>
                  <a:rPr lang="pt-BR" dirty="0"/>
                  <a:t>diferentemente do classificador </a:t>
                </a:r>
                <a:r>
                  <a:rPr lang="pt-BR" b="1" i="1" dirty="0" smtClean="0"/>
                  <a:t>multinomial</a:t>
                </a:r>
                <a:r>
                  <a:rPr lang="pt-BR" dirty="0" smtClean="0"/>
                  <a:t>, </a:t>
                </a:r>
                <a:r>
                  <a:rPr lang="pt-BR" dirty="0"/>
                  <a:t>o </a:t>
                </a:r>
                <a:r>
                  <a:rPr lang="pt-BR" b="1" i="1" dirty="0" smtClean="0"/>
                  <a:t>Bernoulli</a:t>
                </a:r>
                <a:r>
                  <a:rPr lang="pt-BR" dirty="0" smtClean="0"/>
                  <a:t> </a:t>
                </a:r>
                <a:r>
                  <a:rPr lang="pt-BR" dirty="0"/>
                  <a:t>penaliza explicitamente a não ocorrência de um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oMath>
                </a14:m>
                <a:r>
                  <a:rPr lang="pt-BR" dirty="0"/>
                  <a:t>, já o </a:t>
                </a:r>
                <a:r>
                  <a:rPr lang="pt-BR" b="1" i="1" dirty="0" smtClean="0"/>
                  <a:t>multinomial</a:t>
                </a:r>
                <a:r>
                  <a:rPr lang="pt-BR" dirty="0" smtClean="0"/>
                  <a:t> </a:t>
                </a:r>
                <a:r>
                  <a:rPr lang="pt-BR" dirty="0"/>
                  <a:t>simplesmente </a:t>
                </a:r>
                <a:r>
                  <a:rPr lang="pt-BR" dirty="0" smtClean="0"/>
                  <a:t>ignora um </a:t>
                </a:r>
                <a:r>
                  <a:rPr lang="pt-BR" dirty="0"/>
                  <a:t>termo que não </a:t>
                </a:r>
                <a:r>
                  <a:rPr lang="pt-BR" dirty="0" smtClean="0"/>
                  <a:t>ocorre.</a:t>
                </a:r>
              </a:p>
              <a:p>
                <a:r>
                  <a:rPr lang="pt-BR" b="1" dirty="0"/>
                  <a:t>Bernoulli</a:t>
                </a:r>
                <a:endParaRPr lang="pt-BR" b="1" dirty="0" smtClean="0"/>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r>
                            <a:rPr lang="pt-BR" i="1">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d>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e>
                      </m:nary>
                      <m:r>
                        <a:rPr lang="pt-BR" b="0" i="1" smtClean="0">
                          <a:latin typeface="Cambria Math" panose="02040503050406030204" pitchFamily="18" charset="0"/>
                        </a:rPr>
                        <m:t>.</m:t>
                      </m:r>
                    </m:oMath>
                  </m:oMathPara>
                </a14:m>
                <a:endParaRPr lang="pt-BR" i="1" dirty="0">
                  <a:latin typeface="Cambria Math" panose="02040503050406030204" pitchFamily="18" charset="0"/>
                </a:endParaRPr>
              </a:p>
              <a:p>
                <a:r>
                  <a:rPr lang="pt-BR" b="1" dirty="0" smtClean="0"/>
                  <a:t>Multinomial</a:t>
                </a:r>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f>
                      <m:fPr>
                        <m:ctrlPr>
                          <a:rPr lang="pt-BR" i="1">
                            <a:latin typeface="Cambria Math" panose="02040503050406030204" pitchFamily="18" charset="0"/>
                          </a:rPr>
                        </m:ctrlPr>
                      </m:fPr>
                      <m:num>
                        <m:d>
                          <m:dPr>
                            <m:ctrlPr>
                              <a:rPr lang="pt-BR" i="1">
                                <a:latin typeface="Cambria Math" panose="02040503050406030204" pitchFamily="18" charset="0"/>
                              </a:rPr>
                            </m:ctrlPr>
                          </m:dPr>
                          <m:e>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e>
                        </m:d>
                        <m:r>
                          <a:rPr lang="pt-BR" i="1">
                            <a:latin typeface="Cambria Math" panose="02040503050406030204" pitchFamily="18" charset="0"/>
                          </a:rPr>
                          <m:t>!</m:t>
                        </m:r>
                      </m:num>
                      <m:den>
                        <m:nary>
                          <m:naryPr>
                            <m:chr m:val="∏"/>
                            <m:supHide m:val="on"/>
                            <m:ctrlPr>
                              <a:rPr lang="pt-BR" i="1">
                                <a:latin typeface="Cambria Math" panose="02040503050406030204" pitchFamily="18" charset="0"/>
                              </a:rPr>
                            </m:ctrlPr>
                          </m:naryPr>
                          <m:sub>
                            <m:r>
                              <m:rPr>
                                <m:brk m:alnAt="7"/>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den>
                    </m:f>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a:t> = </a:t>
                </a:r>
                <a14:m>
                  <m:oMath xmlns:m="http://schemas.openxmlformats.org/officeDocument/2006/math">
                    <m:f>
                      <m:fPr>
                        <m:ctrlPr>
                          <a:rPr lang="pt-BR" i="1">
                            <a:latin typeface="Cambria Math" panose="02040503050406030204" pitchFamily="18" charset="0"/>
                          </a:rPr>
                        </m:ctrlPr>
                      </m:fPr>
                      <m:num>
                        <m:d>
                          <m:dPr>
                            <m:ctrlPr>
                              <a:rPr lang="pt-BR" i="1">
                                <a:latin typeface="Cambria Math" panose="02040503050406030204" pitchFamily="18" charset="0"/>
                              </a:rPr>
                            </m:ctrlPr>
                          </m:dPr>
                          <m:e>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e>
                        </m:d>
                        <m:r>
                          <a:rPr lang="pt-BR" i="1">
                            <a:latin typeface="Cambria Math" panose="02040503050406030204" pitchFamily="18" charset="0"/>
                          </a:rPr>
                          <m:t>!</m:t>
                        </m:r>
                      </m:num>
                      <m:den>
                        <m:nary>
                          <m:naryPr>
                            <m:chr m:val="∏"/>
                            <m:supHide m:val="on"/>
                            <m:ctrlPr>
                              <a:rPr lang="pt-BR" i="1">
                                <a:latin typeface="Cambria Math" panose="02040503050406030204" pitchFamily="18" charset="0"/>
                              </a:rPr>
                            </m:ctrlPr>
                          </m:naryPr>
                          <m:sub>
                            <m:r>
                              <m:rPr>
                                <m:brk m:alnAt="7"/>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den>
                    </m:f>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p>
                          <m:sSupPr>
                            <m:ctrlPr>
                              <a:rPr lang="pt-BR" i="1">
                                <a:latin typeface="Cambria Math" panose="02040503050406030204" pitchFamily="18" charset="0"/>
                              </a:rPr>
                            </m:ctrlPr>
                          </m:sSupP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r>
                      <a:rPr lang="pt-BR" b="0" i="1" smtClean="0">
                        <a:latin typeface="Cambria Math" panose="02040503050406030204" pitchFamily="18" charset="0"/>
                      </a:rPr>
                      <m:t>.</m:t>
                    </m:r>
                  </m:oMath>
                </a14:m>
                <a:endParaRPr lang="pt-BR" dirty="0" smtClean="0"/>
              </a:p>
              <a:p>
                <a:r>
                  <a:rPr lang="pt-BR" dirty="0" smtClean="0"/>
                  <a:t>Portanto, o classificador </a:t>
                </a:r>
                <a:r>
                  <a:rPr lang="pt-BR" dirty="0"/>
                  <a:t>de Bernoulli é bastante utilizado para classificar </a:t>
                </a:r>
                <a:r>
                  <a:rPr lang="pt-BR" b="1" i="1" dirty="0"/>
                  <a:t>textos curtos</a:t>
                </a:r>
                <a:r>
                  <a:rPr lang="pt-BR" dirty="0"/>
                  <a:t>, pois geralmente tem desempenho melhor e tem o benefício de classificar explicitamente a ausência de termos</a:t>
                </a:r>
                <a:r>
                  <a:rPr lang="pt-BR" dirty="0" smtClean="0"/>
                  <a: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72092" cy="5032375"/>
              </a:xfrm>
              <a:blipFill rotWithShape="0">
                <a:blip r:embed="rId3"/>
                <a:stretch>
                  <a:fillRect l="-983" t="-2663" r="-1474" b="-2785"/>
                </a:stretch>
              </a:blipFill>
            </p:spPr>
            <p:txBody>
              <a:bodyPr/>
              <a:lstStyle/>
              <a:p>
                <a:r>
                  <a:rPr lang="pt-BR">
                    <a:noFill/>
                  </a:rPr>
                  <a:t> </a:t>
                </a:r>
              </a:p>
            </p:txBody>
          </p:sp>
        </mc:Fallback>
      </mc:AlternateContent>
    </p:spTree>
    <p:extLst>
      <p:ext uri="{BB962C8B-B14F-4D97-AF65-F5344CB8AC3E}">
        <p14:creationId xmlns:p14="http://schemas.microsoft.com/office/powerpoint/2010/main" val="519904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4950"/>
            <a:ext cx="10910977" cy="847915"/>
          </a:xfrm>
        </p:spPr>
        <p:txBody>
          <a:bodyPr>
            <a:normAutofit/>
          </a:bodyPr>
          <a:lstStyle/>
          <a:p>
            <a:r>
              <a:rPr lang="pt-BR" sz="4200" dirty="0"/>
              <a:t>Exemplo: C</a:t>
            </a:r>
            <a:r>
              <a:rPr lang="pt-BR" sz="4200" dirty="0" smtClean="0"/>
              <a:t>lassificador Bernoulli com </a:t>
            </a:r>
            <a:r>
              <a:rPr lang="pt-BR" sz="4200" dirty="0"/>
              <a:t>Scikit-Learn</a:t>
            </a:r>
          </a:p>
        </p:txBody>
      </p:sp>
      <p:sp>
        <p:nvSpPr>
          <p:cNvPr id="5" name="Rectangle 4"/>
          <p:cNvSpPr/>
          <p:nvPr/>
        </p:nvSpPr>
        <p:spPr>
          <a:xfrm>
            <a:off x="838199" y="840968"/>
            <a:ext cx="5893324" cy="6017032"/>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BernoulliNB</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a:t>
            </a:r>
            <a:r>
              <a:rPr lang="pt-BR" sz="1100" u="sng" dirty="0">
                <a:solidFill>
                  <a:srgbClr val="808080"/>
                </a:solidFill>
                <a:highlight>
                  <a:srgbClr val="FFFFFF"/>
                </a:highlight>
              </a:rPr>
              <a:t>https://raw.githubusercontent.com/justmarkham/pycon-2016-tutorial/master/data/sms.tsv</a:t>
            </a:r>
            <a:r>
              <a:rPr lang="pt-BR" sz="1100" dirty="0">
                <a:solidFill>
                  <a:srgbClr val="808080"/>
                </a:solidFill>
                <a:highlight>
                  <a:srgbClr val="FFFFFF"/>
                </a:highlight>
              </a:rPr>
              <a:t>'</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Convert label to a numerical variable</a:t>
            </a:r>
            <a:endParaRPr lang="pt-BR" sz="1100" dirty="0">
              <a:solidFill>
                <a:srgbClr val="000000"/>
              </a:solidFill>
              <a:highlight>
                <a:srgbClr val="FFFFFF"/>
              </a:highlight>
            </a:endParaRPr>
          </a:p>
          <a:p>
            <a:r>
              <a:rPr lang="pt-BR" sz="1100" dirty="0">
                <a:solidFill>
                  <a:srgbClr val="000000"/>
                </a:solidFill>
                <a:highlight>
                  <a:srgbClr val="FFFFFF"/>
                </a:highlight>
              </a:rPr>
              <a:t>sms</a:t>
            </a:r>
            <a:r>
              <a:rPr lang="pt-BR" sz="1100" b="1" dirty="0">
                <a:solidFill>
                  <a:srgbClr val="000080"/>
                </a:solidFill>
                <a:highlight>
                  <a:srgbClr val="FFFFFF"/>
                </a:highlight>
              </a:rPr>
              <a:t>[</a:t>
            </a:r>
            <a:r>
              <a:rPr lang="pt-BR" sz="1100" dirty="0">
                <a:solidFill>
                  <a:srgbClr val="808080"/>
                </a:solidFill>
                <a:highlight>
                  <a:srgbClr val="FFFFFF"/>
                </a:highlight>
              </a:rPr>
              <a:t>'label_num'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a:t>
            </a:r>
            <a:r>
              <a:rPr lang="pt-BR" sz="1100" b="1" dirty="0">
                <a:solidFill>
                  <a:srgbClr val="000080"/>
                </a:solidFill>
                <a:highlight>
                  <a:srgbClr val="FFFFFF"/>
                </a:highlight>
              </a:rPr>
              <a:t>.</a:t>
            </a:r>
            <a:r>
              <a:rPr lang="pt-BR" sz="1100" dirty="0">
                <a:solidFill>
                  <a:srgbClr val="000000"/>
                </a:solidFill>
                <a:highlight>
                  <a:srgbClr val="FFFFFF"/>
                </a:highlight>
              </a:rPr>
              <a:t>map</a:t>
            </a:r>
            <a:r>
              <a:rPr lang="pt-BR" sz="1100" b="1" dirty="0">
                <a:solidFill>
                  <a:srgbClr val="000080"/>
                </a:solidFill>
                <a:highlight>
                  <a:srgbClr val="FFFFFF"/>
                </a:highlight>
              </a:rPr>
              <a:t>({</a:t>
            </a:r>
            <a:r>
              <a:rPr lang="pt-BR" sz="1100" dirty="0">
                <a:solidFill>
                  <a:srgbClr val="808080"/>
                </a:solidFill>
                <a:highlight>
                  <a:srgbClr val="FFFFFF"/>
                </a:highlight>
              </a:rPr>
              <a:t>'ham'</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'spam'</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Create feature and label vectors.</a:t>
            </a:r>
            <a:endParaRPr lang="en-US"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message</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label_num</a:t>
            </a: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r>
              <a:rPr lang="pt-BR" sz="1100" dirty="0">
                <a:solidFill>
                  <a:srgbClr val="000000"/>
                </a:solidFill>
                <a:highlight>
                  <a:srgbClr val="FFFFFF"/>
                </a:highlight>
              </a:rPr>
              <a:t>binary</a:t>
            </a:r>
            <a:r>
              <a:rPr lang="pt-BR" sz="1100" b="1" dirty="0">
                <a:solidFill>
                  <a:srgbClr val="000080"/>
                </a:solidFill>
                <a:highlight>
                  <a:srgbClr val="FFFFFF"/>
                </a:highlight>
              </a:rPr>
              <a:t>=</a:t>
            </a:r>
            <a:r>
              <a:rPr lang="pt-BR" sz="1100" b="1" dirty="0">
                <a:solidFill>
                  <a:srgbClr val="0000FF"/>
                </a:solidFill>
                <a:highlight>
                  <a:srgbClr val="FFFFFF"/>
                </a:highlight>
              </a:rPr>
              <a:t>True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a:t>
            </a:r>
            <a:endParaRPr lang="en-US" sz="1100" dirty="0">
              <a:solidFill>
                <a:srgbClr val="000000"/>
              </a:solidFill>
              <a:highlight>
                <a:srgbClr val="FFFFFF"/>
              </a:highlight>
            </a:endParaRPr>
          </a:p>
          <a:p>
            <a:r>
              <a:rPr lang="pt-BR" sz="1100" dirty="0">
                <a:solidFill>
                  <a:srgbClr val="000000"/>
                </a:solidFill>
                <a:highlight>
                  <a:srgbClr val="FFFFFF"/>
                </a:highlight>
              </a:rPr>
              <a:t>X_train_t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Instantiate a Bernoulli Naive Bayes model.</a:t>
            </a:r>
            <a:endParaRPr lang="en-US" sz="1100" dirty="0">
              <a:solidFill>
                <a:srgbClr val="000000"/>
              </a:solidFill>
              <a:highlight>
                <a:srgbClr val="FFFFFF"/>
              </a:highlight>
            </a:endParaRPr>
          </a:p>
          <a:p>
            <a:r>
              <a:rPr lang="pt-BR" sz="1100" dirty="0">
                <a:solidFill>
                  <a:srgbClr val="000000"/>
                </a:solidFill>
                <a:highlight>
                  <a:srgbClr val="FFFFFF"/>
                </a:highlight>
              </a:rPr>
              <a:t>nb </a:t>
            </a:r>
            <a:r>
              <a:rPr lang="pt-BR" sz="1100" b="1" dirty="0">
                <a:solidFill>
                  <a:srgbClr val="000080"/>
                </a:solidFill>
                <a:highlight>
                  <a:srgbClr val="FFFFFF"/>
                </a:highlight>
              </a:rPr>
              <a:t>=</a:t>
            </a:r>
            <a:r>
              <a:rPr lang="pt-BR" sz="1100" dirty="0">
                <a:solidFill>
                  <a:srgbClr val="000000"/>
                </a:solidFill>
                <a:highlight>
                  <a:srgbClr val="FFFFFF"/>
                </a:highlight>
              </a:rPr>
              <a:t> BernoulliNB</a:t>
            </a:r>
            <a:r>
              <a:rPr lang="pt-BR" sz="1100" b="1" dirty="0">
                <a:solidFill>
                  <a:srgbClr val="000080"/>
                </a:solidFill>
                <a:highlight>
                  <a:srgbClr val="FFFFFF"/>
                </a:highlight>
              </a:rPr>
              <a:t>(</a:t>
            </a:r>
            <a:r>
              <a:rPr lang="pt-BR" sz="1100" dirty="0">
                <a:solidFill>
                  <a:srgbClr val="000000"/>
                </a:solidFill>
                <a:highlight>
                  <a:srgbClr val="FFFFFF"/>
                </a:highlight>
              </a:rPr>
              <a:t>binarize</a:t>
            </a:r>
            <a:r>
              <a:rPr lang="pt-BR" sz="1100" b="1" dirty="0">
                <a:solidFill>
                  <a:srgbClr val="000080"/>
                </a:solidFill>
                <a:highlight>
                  <a:srgbClr val="FFFFFF"/>
                </a:highlight>
              </a:rPr>
              <a:t>=</a:t>
            </a:r>
            <a:r>
              <a:rPr lang="pt-BR" sz="1100" b="1" dirty="0">
                <a:solidFill>
                  <a:srgbClr val="0000FF"/>
                </a:solidFill>
                <a:highlight>
                  <a:srgbClr val="FFFFFF"/>
                </a:highlight>
              </a:rPr>
              <a:t>None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MultinomialNB model.</a:t>
            </a:r>
            <a:endParaRPr lang="pt-BR" sz="1100" dirty="0">
              <a:solidFill>
                <a:srgbClr val="000000"/>
              </a:solidFill>
              <a:highlight>
                <a:srgbClr val="FFFFFF"/>
              </a:highlight>
            </a:endParaRPr>
          </a:p>
          <a:p>
            <a:r>
              <a:rPr lang="pt-BR" sz="1100" dirty="0">
                <a:solidFill>
                  <a:srgbClr val="000000"/>
                </a:solidFill>
                <a:highlight>
                  <a:srgbClr val="FFFFFF"/>
                </a:highlight>
              </a:rPr>
              <a:t>nb</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X_train_t</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Transform document into document-term matrix.</a:t>
            </a:r>
            <a:endParaRPr lang="pt-BR" sz="1100" dirty="0">
              <a:solidFill>
                <a:srgbClr val="000000"/>
              </a:solidFill>
              <a:highlight>
                <a:srgbClr val="FFFFFF"/>
              </a:highlight>
            </a:endParaRPr>
          </a:p>
          <a:p>
            <a:r>
              <a:rPr lang="pt-BR" sz="1100" dirty="0">
                <a:solidFill>
                  <a:srgbClr val="000000"/>
                </a:solidFill>
                <a:highlight>
                  <a:srgbClr val="FFFFFF"/>
                </a:highlight>
              </a:rPr>
              <a:t>X_test_t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Perform classification on an array of test vectors </a:t>
            </a:r>
            <a:r>
              <a:rPr lang="en-US" sz="1100" dirty="0" err="1">
                <a:solidFill>
                  <a:srgbClr val="008000"/>
                </a:solidFill>
                <a:highlight>
                  <a:srgbClr val="FFFFFF"/>
                </a:highlight>
              </a:rPr>
              <a:t>X_test_t</a:t>
            </a:r>
            <a:r>
              <a:rPr lang="en-US" sz="1100" dirty="0">
                <a:solidFill>
                  <a:srgbClr val="008000"/>
                </a:solidFill>
                <a:highlight>
                  <a:srgbClr val="FFFFFF"/>
                </a:highlight>
              </a:rPr>
              <a:t>.</a:t>
            </a:r>
            <a:endParaRPr lang="en-US"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nb</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X_test_t</a:t>
            </a:r>
            <a:r>
              <a:rPr lang="pt-BR" sz="1100" b="1" dirty="0" smtClean="0">
                <a:solidFill>
                  <a:srgbClr val="000080"/>
                </a:solidFill>
                <a:highlight>
                  <a:srgbClr val="FFFFFF"/>
                </a:highlight>
              </a:rPr>
              <a:t>)</a:t>
            </a:r>
            <a:endParaRPr lang="pt-BR" sz="1100" dirty="0">
              <a:solidFill>
                <a:srgbClr val="000000"/>
              </a:solidFill>
              <a:highlight>
                <a:srgbClr val="FFFFFF"/>
              </a:highlight>
            </a:endParaRPr>
          </a:p>
        </p:txBody>
      </p:sp>
      <p:sp>
        <p:nvSpPr>
          <p:cNvPr id="6" name="Rectangle 5"/>
          <p:cNvSpPr/>
          <p:nvPr/>
        </p:nvSpPr>
        <p:spPr>
          <a:xfrm>
            <a:off x="7554372" y="6260250"/>
            <a:ext cx="4558236" cy="369332"/>
          </a:xfrm>
          <a:prstGeom prst="rect">
            <a:avLst/>
          </a:prstGeom>
        </p:spPr>
        <p:txBody>
          <a:bodyPr wrap="none">
            <a:spAutoFit/>
          </a:bodyPr>
          <a:lstStyle/>
          <a:p>
            <a:r>
              <a:rPr lang="pt-BR" dirty="0" smtClean="0">
                <a:solidFill>
                  <a:srgbClr val="0070C0"/>
                </a:solidFill>
              </a:rPr>
              <a:t>Exemplo: SPAMClassificationBernoulliNB.ipynb</a:t>
            </a:r>
            <a:endParaRPr lang="pt-BR" dirty="0">
              <a:solidFill>
                <a:srgbClr val="0070C0"/>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381" t="11215" r="10151" b="1567"/>
          <a:stretch/>
        </p:blipFill>
        <p:spPr>
          <a:xfrm>
            <a:off x="8120036" y="3356057"/>
            <a:ext cx="2912539" cy="2904193"/>
          </a:xfrm>
          <a:prstGeom prst="rect">
            <a:avLst/>
          </a:prstGeom>
        </p:spPr>
      </p:pic>
      <p:sp>
        <p:nvSpPr>
          <p:cNvPr id="8" name="TextBox 7"/>
          <p:cNvSpPr txBox="1"/>
          <p:nvPr/>
        </p:nvSpPr>
        <p:spPr>
          <a:xfrm>
            <a:off x="6731523" y="848346"/>
            <a:ext cx="5276098" cy="2554545"/>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 (HAM).</a:t>
            </a:r>
          </a:p>
          <a:p>
            <a:pPr marL="285750" indent="-285750">
              <a:buFont typeface="Arial" panose="020B0604020202020204" pitchFamily="34" charset="0"/>
              <a:buChar char="•"/>
            </a:pPr>
            <a:r>
              <a:rPr lang="pt-BR" sz="1600" dirty="0" smtClean="0"/>
              <a:t>Esse exemplo usa uma base de dados de mensagens SMS baixada do GitHub.</a:t>
            </a:r>
          </a:p>
          <a:p>
            <a:pPr marL="285750" indent="-285750">
              <a:buFont typeface="Arial" panose="020B0604020202020204" pitchFamily="34" charset="0"/>
              <a:buChar char="•"/>
            </a:pPr>
            <a:r>
              <a:rPr lang="pt-BR" sz="1600" dirty="0" smtClean="0"/>
              <a:t>Ele classifica as mensagens em 2 classes: ‘SPAM’ e ‘HAM’.</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a:t>
            </a:r>
            <a:r>
              <a:rPr lang="pt-BR" sz="1600" dirty="0" smtClean="0"/>
              <a:t>se uma palavra aparece ou não (booleano) em cada mensagem.</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9" name="TextBox 8"/>
          <p:cNvSpPr txBox="1"/>
          <p:nvPr/>
        </p:nvSpPr>
        <p:spPr>
          <a:xfrm>
            <a:off x="4160305" y="1760632"/>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10" name="Straight Arrow Connector 9"/>
          <p:cNvCxnSpPr/>
          <p:nvPr/>
        </p:nvCxnSpPr>
        <p:spPr>
          <a:xfrm flipH="1">
            <a:off x="3068948" y="1923721"/>
            <a:ext cx="1091357"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0870" y="2414657"/>
            <a:ext cx="1811870" cy="461665"/>
          </a:xfrm>
          <a:prstGeom prst="rect">
            <a:avLst/>
          </a:prstGeom>
          <a:noFill/>
        </p:spPr>
        <p:txBody>
          <a:bodyPr wrap="square" rtlCol="0">
            <a:spAutoFit/>
          </a:bodyPr>
          <a:lstStyle/>
          <a:p>
            <a:r>
              <a:rPr lang="pt-BR" sz="1200" b="1" dirty="0" smtClean="0"/>
              <a:t>Converte labels em valores discretos.</a:t>
            </a:r>
            <a:endParaRPr lang="pt-BR" sz="1200" b="1" dirty="0"/>
          </a:p>
        </p:txBody>
      </p:sp>
      <p:cxnSp>
        <p:nvCxnSpPr>
          <p:cNvPr id="13" name="Straight Arrow Connector 12"/>
          <p:cNvCxnSpPr/>
          <p:nvPr/>
        </p:nvCxnSpPr>
        <p:spPr>
          <a:xfrm flipH="1">
            <a:off x="4014788" y="2629308"/>
            <a:ext cx="456083" cy="156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67586" y="3184663"/>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17" name="Straight Arrow Connector 16"/>
          <p:cNvCxnSpPr/>
          <p:nvPr/>
        </p:nvCxnSpPr>
        <p:spPr>
          <a:xfrm flipH="1">
            <a:off x="3857625" y="3474295"/>
            <a:ext cx="809962" cy="356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47991" y="4023354"/>
            <a:ext cx="1811870" cy="646331"/>
          </a:xfrm>
          <a:prstGeom prst="rect">
            <a:avLst/>
          </a:prstGeom>
          <a:noFill/>
        </p:spPr>
        <p:txBody>
          <a:bodyPr wrap="square" rtlCol="0">
            <a:spAutoFit/>
          </a:bodyPr>
          <a:lstStyle/>
          <a:p>
            <a:r>
              <a:rPr lang="pt-BR" sz="1200" b="1" dirty="0" smtClean="0"/>
              <a:t>Cria matriz booleana indicando ou não a presença de uma palavra.</a:t>
            </a:r>
            <a:endParaRPr lang="pt-BR" sz="1200" b="1" dirty="0"/>
          </a:p>
        </p:txBody>
      </p:sp>
      <p:cxnSp>
        <p:nvCxnSpPr>
          <p:cNvPr id="20" name="Straight Arrow Connector 19"/>
          <p:cNvCxnSpPr/>
          <p:nvPr/>
        </p:nvCxnSpPr>
        <p:spPr>
          <a:xfrm flipH="1">
            <a:off x="3068948" y="4403635"/>
            <a:ext cx="2166156" cy="116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354272" y="6360758"/>
            <a:ext cx="2788676" cy="276999"/>
          </a:xfrm>
          <a:prstGeom prst="rect">
            <a:avLst/>
          </a:prstGeom>
        </p:spPr>
        <p:txBody>
          <a:bodyPr wrap="square">
            <a:spAutoFit/>
          </a:bodyPr>
          <a:lstStyle/>
          <a:p>
            <a:r>
              <a:rPr lang="pt-BR" sz="1200" b="1" dirty="0"/>
              <a:t>V</a:t>
            </a:r>
            <a:r>
              <a:rPr lang="pt-BR" sz="1200" b="1" dirty="0" smtClean="0"/>
              <a:t>alidação do classificador.</a:t>
            </a:r>
            <a:endParaRPr lang="pt-BR" sz="1200" b="1" dirty="0"/>
          </a:p>
        </p:txBody>
      </p:sp>
      <p:cxnSp>
        <p:nvCxnSpPr>
          <p:cNvPr id="23" name="Straight Arrow Connector 22"/>
          <p:cNvCxnSpPr/>
          <p:nvPr/>
        </p:nvCxnSpPr>
        <p:spPr>
          <a:xfrm flipH="1">
            <a:off x="2438400" y="5233228"/>
            <a:ext cx="1576388" cy="4270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1"/>
          </p:cNvCxnSpPr>
          <p:nvPr/>
        </p:nvCxnSpPr>
        <p:spPr>
          <a:xfrm flipH="1" flipV="1">
            <a:off x="3014656" y="6472197"/>
            <a:ext cx="1339616" cy="27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72050" y="332626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11" name="Straight Arrow Connector 10"/>
          <p:cNvCxnSpPr/>
          <p:nvPr/>
        </p:nvCxnSpPr>
        <p:spPr>
          <a:xfrm>
            <a:off x="7867969" y="3507828"/>
            <a:ext cx="1033135" cy="34165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118861" y="4710008"/>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27" name="Straight Arrow Connector 26"/>
          <p:cNvCxnSpPr/>
          <p:nvPr/>
        </p:nvCxnSpPr>
        <p:spPr>
          <a:xfrm flipH="1">
            <a:off x="10729913" y="4866002"/>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01825" y="4706214"/>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31" name="Straight Arrow Connector 30"/>
          <p:cNvCxnSpPr/>
          <p:nvPr/>
        </p:nvCxnSpPr>
        <p:spPr>
          <a:xfrm>
            <a:off x="7708611" y="5183267"/>
            <a:ext cx="1132002" cy="499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041741" y="3156922"/>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34" name="Straight Arrow Connector 33"/>
          <p:cNvCxnSpPr/>
          <p:nvPr/>
        </p:nvCxnSpPr>
        <p:spPr>
          <a:xfrm flipH="1">
            <a:off x="10741056" y="3495043"/>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927471" y="5057409"/>
            <a:ext cx="2788676" cy="276999"/>
          </a:xfrm>
          <a:prstGeom prst="rect">
            <a:avLst/>
          </a:prstGeom>
        </p:spPr>
        <p:txBody>
          <a:bodyPr wrap="square">
            <a:spAutoFit/>
          </a:bodyPr>
          <a:lstStyle/>
          <a:p>
            <a:r>
              <a:rPr lang="pt-BR" sz="1200" b="1" dirty="0" smtClean="0"/>
              <a:t>Treinamento do classificador.</a:t>
            </a:r>
            <a:endParaRPr lang="pt-BR" sz="1200" b="1" dirty="0"/>
          </a:p>
        </p:txBody>
      </p:sp>
      <p:sp>
        <p:nvSpPr>
          <p:cNvPr id="32" name="Rectangle 31"/>
          <p:cNvSpPr/>
          <p:nvPr/>
        </p:nvSpPr>
        <p:spPr>
          <a:xfrm>
            <a:off x="4700254" y="5494184"/>
            <a:ext cx="2287780" cy="646331"/>
          </a:xfrm>
          <a:prstGeom prst="rect">
            <a:avLst/>
          </a:prstGeom>
        </p:spPr>
        <p:txBody>
          <a:bodyPr wrap="square">
            <a:spAutoFit/>
          </a:bodyPr>
          <a:lstStyle/>
          <a:p>
            <a:r>
              <a:rPr lang="pt-BR" sz="1200" b="1" dirty="0" smtClean="0"/>
              <a:t>Cria matriz boolena com a presença ou não de uma palavra para a base de validação</a:t>
            </a:r>
            <a:endParaRPr lang="pt-BR" sz="1200" b="1" dirty="0"/>
          </a:p>
        </p:txBody>
      </p:sp>
      <p:cxnSp>
        <p:nvCxnSpPr>
          <p:cNvPr id="35" name="Straight Arrow Connector 34"/>
          <p:cNvCxnSpPr/>
          <p:nvPr/>
        </p:nvCxnSpPr>
        <p:spPr>
          <a:xfrm flipH="1">
            <a:off x="2895600" y="5753877"/>
            <a:ext cx="1780206" cy="4431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916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430"/>
            <a:ext cx="10515600" cy="1325563"/>
          </a:xfrm>
        </p:spPr>
        <p:txBody>
          <a:bodyPr/>
          <a:lstStyle/>
          <a:p>
            <a:r>
              <a:rPr lang="pt-BR" dirty="0"/>
              <a:t>Classificação linear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10993" cy="5167311"/>
              </a:xfrm>
            </p:spPr>
            <p:txBody>
              <a:bodyPr>
                <a:normAutofit fontScale="85000" lnSpcReduction="10000"/>
              </a:bodyPr>
              <a:lstStyle/>
              <a:p>
                <a:r>
                  <a:rPr lang="pt-BR" dirty="0" smtClean="0"/>
                  <a:t>Como vimos anteriormente, </a:t>
                </a:r>
                <a:r>
                  <a:rPr lang="pt-BR" dirty="0"/>
                  <a:t>o objetivo da </a:t>
                </a:r>
                <a:r>
                  <a:rPr lang="pt-BR" b="1" i="1" dirty="0"/>
                  <a:t>classificação</a:t>
                </a:r>
                <a:r>
                  <a:rPr lang="pt-BR" dirty="0"/>
                  <a:t> é usar as características (i.e., atributos) de, por exemplo, um objeto para identificar a qual classe ele pertence.</a:t>
                </a:r>
              </a:p>
              <a:p>
                <a:r>
                  <a:rPr lang="pt-BR" dirty="0"/>
                  <a:t>Um </a:t>
                </a:r>
                <a:r>
                  <a:rPr lang="pt-BR" b="1" i="1" dirty="0"/>
                  <a:t>classificador linear </a:t>
                </a:r>
                <a:r>
                  <a:rPr lang="pt-BR" dirty="0"/>
                  <a:t>atinge esse objetivo tomando uma decisão de classificação com base no valor de uma </a:t>
                </a:r>
                <a:r>
                  <a:rPr lang="pt-BR" b="1" i="1" dirty="0"/>
                  <a:t>combinação linear </a:t>
                </a:r>
                <a:r>
                  <a:rPr lang="pt-BR" dirty="0"/>
                  <a:t>dos </a:t>
                </a:r>
                <a:r>
                  <a:rPr lang="pt-BR" b="1" i="1" dirty="0"/>
                  <a:t>atributos</a:t>
                </a:r>
                <a:r>
                  <a:rPr lang="pt-BR" dirty="0"/>
                  <a:t>, ou seja, na saída de uma </a:t>
                </a:r>
                <a:r>
                  <a:rPr lang="pt-BR" b="1" i="1" dirty="0"/>
                  <a:t>função </a:t>
                </a:r>
                <a:r>
                  <a:rPr lang="pt-BR" b="1" i="1" dirty="0" smtClean="0"/>
                  <a:t>discriminante</a:t>
                </a:r>
                <a:r>
                  <a:rPr lang="pt-BR" dirty="0" smtClean="0"/>
                  <a:t> </a:t>
                </a:r>
                <a:r>
                  <a:rPr lang="pt-BR" b="1" i="1" dirty="0"/>
                  <a:t>linear</a:t>
                </a:r>
                <a:r>
                  <a:rPr lang="pt-BR" dirty="0"/>
                  <a:t>.</a:t>
                </a:r>
              </a:p>
              <a:p>
                <a:r>
                  <a:rPr lang="pt-BR" dirty="0"/>
                  <a:t>A saída de um </a:t>
                </a:r>
                <a:r>
                  <a:rPr lang="pt-BR" b="1" i="1" dirty="0"/>
                  <a:t>classificador linear </a:t>
                </a:r>
                <a:r>
                  <a:rPr lang="pt-BR" dirty="0"/>
                  <a:t>é dada por</a:t>
                </a:r>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r>
                      <a:rPr lang="pt-BR"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pt-BR" b="0" i="1" smtClean="0">
                                <a:latin typeface="Cambria Math" panose="02040503050406030204" pitchFamily="18" charset="0"/>
                              </a:rPr>
                              <m:t>0</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nary>
                      </m:e>
                    </m:d>
                    <m:r>
                      <a:rPr lang="pt-BR">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i="1">
                        <a:latin typeface="Cambria Math" panose="02040503050406030204" pitchFamily="18" charset="0"/>
                      </a:rPr>
                      <m:t>)</m:t>
                    </m:r>
                  </m:oMath>
                </a14:m>
                <a:r>
                  <a:rPr lang="pt-BR" dirty="0" smtClean="0"/>
                  <a:t>,</a:t>
                </a:r>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oMath>
                </a14:m>
                <a:r>
                  <a:rPr lang="pt-BR" dirty="0"/>
                  <a:t> é uma </a:t>
                </a:r>
                <a:r>
                  <a:rPr lang="pt-BR" b="1" i="1" dirty="0"/>
                  <a:t>função de limiar de </a:t>
                </a:r>
                <a:r>
                  <a:rPr lang="pt-BR" b="1" i="1" dirty="0" smtClean="0"/>
                  <a:t>decisão</a:t>
                </a:r>
                <a:r>
                  <a:rPr lang="pt-BR" dirty="0" smtClean="0"/>
                  <a:t>.</a:t>
                </a:r>
              </a:p>
              <a:p>
                <a:pPr lvl="1">
                  <a:buFont typeface="Wingdings" panose="05000000000000000000" pitchFamily="2" charset="2"/>
                  <a:buChar char="§"/>
                </a:pPr>
                <a:r>
                  <a:rPr lang="pt-BR" b="1" i="1" dirty="0" smtClean="0"/>
                  <a:t>Função </a:t>
                </a:r>
                <a:r>
                  <a:rPr lang="pt-BR" b="1" i="1" dirty="0"/>
                  <a:t>de limiar de decisão </a:t>
                </a:r>
                <a:r>
                  <a:rPr lang="pt-BR" dirty="0" smtClean="0"/>
                  <a:t>é </a:t>
                </a:r>
                <a:r>
                  <a:rPr lang="pt-BR" dirty="0"/>
                  <a:t>uma função que converte a saída da </a:t>
                </a:r>
                <a:r>
                  <a:rPr lang="pt-BR" b="1" i="1" dirty="0"/>
                  <a:t>função </a:t>
                </a:r>
                <a:r>
                  <a:rPr lang="pt-BR" b="1" i="1" dirty="0" smtClean="0"/>
                  <a:t>discriminante</a:t>
                </a:r>
                <a:r>
                  <a:rPr lang="pt-BR" dirty="0" smtClean="0"/>
                  <a:t> </a:t>
                </a:r>
                <a:r>
                  <a:rPr lang="pt-BR" b="1" i="1" dirty="0"/>
                  <a:t>linear</a:t>
                </a:r>
                <a:r>
                  <a:rPr lang="pt-BR" dirty="0"/>
                  <a:t>,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 </a:t>
                </a:r>
                <a:r>
                  <a:rPr lang="pt-BR" dirty="0" smtClean="0"/>
                  <a:t>(produto escalar), </a:t>
                </a:r>
                <a:r>
                  <a:rPr lang="pt-BR" dirty="0"/>
                  <a:t>na saída desejada, ou seja, na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0" smtClean="0">
                        <a:latin typeface="Cambria Math" panose="02040503050406030204" pitchFamily="18" charset="0"/>
                      </a:rPr>
                      <m:t>,  </m:t>
                    </m:r>
                    <m:r>
                      <m:rPr>
                        <m:sty m:val="p"/>
                      </m:rPr>
                      <a:rPr lang="pt-BR" b="0" i="0" smtClean="0">
                        <a:latin typeface="Cambria Math" panose="02040503050406030204" pitchFamily="18" charset="0"/>
                      </a:rPr>
                      <m:t>q</m:t>
                    </m:r>
                    <m:r>
                      <a:rPr lang="pt-BR" b="0" i="0" smtClean="0">
                        <a:latin typeface="Cambria Math" panose="02040503050406030204" pitchFamily="18" charset="0"/>
                      </a:rPr>
                      <m:t>=1,…,</m:t>
                    </m:r>
                    <m:r>
                      <m:rPr>
                        <m:sty m:val="p"/>
                      </m:rPr>
                      <a:rPr lang="pt-BR" b="0" i="0" smtClean="0">
                        <a:latin typeface="Cambria Math" panose="02040503050406030204" pitchFamily="18" charset="0"/>
                      </a:rPr>
                      <m:t>Q</m:t>
                    </m:r>
                  </m:oMath>
                </a14:m>
                <a:r>
                  <a:rPr lang="pt-BR" dirty="0" smtClean="0"/>
                  <a:t>, </a:t>
                </a:r>
                <a:r>
                  <a:rPr lang="pt-BR" dirty="0"/>
                  <a:t>do objeto</a:t>
                </a:r>
                <a:r>
                  <a:rPr lang="pt-BR" dirty="0" smtClean="0"/>
                  <a:t>.</a:t>
                </a:r>
              </a:p>
              <a:p>
                <a:pPr lvl="1">
                  <a:buFont typeface="Wingdings" panose="05000000000000000000" pitchFamily="2" charset="2"/>
                  <a:buChar char="§"/>
                </a:pPr>
                <a:r>
                  <a:rPr lang="pt-BR" dirty="0" smtClean="0"/>
                  <a:t>Ela é apenas uma formalização matemática para os </a:t>
                </a:r>
                <a:r>
                  <a:rPr lang="pt-BR" b="1" i="1" dirty="0" smtClean="0"/>
                  <a:t>if</a:t>
                </a:r>
                <a:r>
                  <a:rPr lang="pt-BR" dirty="0" smtClean="0"/>
                  <a:t>s e </a:t>
                </a:r>
                <a:r>
                  <a:rPr lang="pt-BR" b="1" i="1" dirty="0" smtClean="0"/>
                  <a:t>else</a:t>
                </a:r>
                <a:r>
                  <a:rPr lang="pt-BR" dirty="0" smtClean="0"/>
                  <a:t>s que usamos para definir as classes.</a:t>
                </a:r>
              </a:p>
              <a:p>
                <a:r>
                  <a:rPr lang="pt-BR" dirty="0" smtClean="0"/>
                  <a:t>Originalmente, as </a:t>
                </a:r>
                <a:r>
                  <a:rPr lang="pt-BR" b="1" i="1" dirty="0" smtClean="0"/>
                  <a:t>funções discriminantes </a:t>
                </a:r>
                <a:r>
                  <a:rPr lang="pt-BR" dirty="0" smtClean="0"/>
                  <a:t>são formadas por equações de </a:t>
                </a:r>
                <a:r>
                  <a:rPr lang="pt-BR" b="1" i="1" dirty="0" smtClean="0"/>
                  <a:t>hiperplanos</a:t>
                </a:r>
                <a:endParaRPr lang="pt-BR" b="1" i="1" dirty="0"/>
              </a:p>
              <a:p>
                <a:pPr marL="0" indent="0" algn="ctr">
                  <a:buNone/>
                </a:pP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𝐾</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pt-BR" i="1">
                            <a:latin typeface="Cambria Math" panose="02040503050406030204" pitchFamily="18" charset="0"/>
                          </a:rPr>
                          <m:t>0</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nary>
                  </m:oMath>
                </a14:m>
                <a:r>
                  <a:rPr lang="pt-BR" dirty="0" smtClean="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b="1" i="1" dirty="0" smtClean="0"/>
                  <a:t> </a:t>
                </a:r>
                <a:r>
                  <a:rPr lang="pt-BR" dirty="0" smtClean="0"/>
                  <a:t>é conhecida como </a:t>
                </a:r>
                <a:r>
                  <a:rPr lang="pt-BR" b="1" i="1" dirty="0" smtClean="0"/>
                  <a:t>função </a:t>
                </a:r>
                <a:r>
                  <a:rPr lang="pt-BR" b="1" i="1" dirty="0"/>
                  <a:t>hipótese de </a:t>
                </a:r>
                <a:r>
                  <a:rPr lang="pt-BR" b="1" i="1" dirty="0" smtClean="0"/>
                  <a:t>classificação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10993" cy="5167311"/>
              </a:xfrm>
              <a:blipFill rotWithShape="0">
                <a:blip r:embed="rId3"/>
                <a:stretch>
                  <a:fillRect l="-823" t="-2241" r="-165" b="-8726"/>
                </a:stretch>
              </a:blipFill>
            </p:spPr>
            <p:txBody>
              <a:bodyPr/>
              <a:lstStyle/>
              <a:p>
                <a:r>
                  <a:rPr lang="pt-BR">
                    <a:noFill/>
                  </a:rPr>
                  <a:t> </a:t>
                </a:r>
              </a:p>
            </p:txBody>
          </p:sp>
        </mc:Fallback>
      </mc:AlternateContent>
    </p:spTree>
    <p:extLst>
      <p:ext uri="{BB962C8B-B14F-4D97-AF65-F5344CB8AC3E}">
        <p14:creationId xmlns:p14="http://schemas.microsoft.com/office/powerpoint/2010/main" val="8777857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5941"/>
            <a:ext cx="10515600" cy="1325563"/>
          </a:xfrm>
        </p:spPr>
        <p:txBody>
          <a:bodyPr/>
          <a:lstStyle/>
          <a:p>
            <a:r>
              <a:rPr lang="pt-BR" dirty="0"/>
              <a:t>Classificação linear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925556" cy="5167311"/>
              </a:xfrm>
            </p:spPr>
            <p:txBody>
              <a:bodyPr>
                <a:normAutofit fontScale="77500" lnSpcReduction="20000"/>
              </a:bodyPr>
              <a:lstStyle/>
              <a:p>
                <a:r>
                  <a:rPr lang="pt-BR" dirty="0" smtClean="0"/>
                  <a:t>Dado um </a:t>
                </a:r>
                <a:r>
                  <a:rPr lang="pt-BR" b="1" i="1" dirty="0"/>
                  <a:t>conjunto de treinamento</a:t>
                </a:r>
                <a:r>
                  <a:rPr lang="pt-BR" dirty="0"/>
                  <a:t>, a tarefa do </a:t>
                </a:r>
                <a:r>
                  <a:rPr lang="pt-BR" b="1" i="1" dirty="0"/>
                  <a:t>classificador</a:t>
                </a:r>
                <a:r>
                  <a:rPr lang="pt-BR" dirty="0"/>
                  <a:t> é a de </a:t>
                </a:r>
                <a:r>
                  <a:rPr lang="pt-BR" b="1" i="1" dirty="0"/>
                  <a:t>aprender </a:t>
                </a:r>
                <a:r>
                  <a:rPr lang="pt-BR" dirty="0"/>
                  <a:t>uma </a:t>
                </a:r>
                <a:r>
                  <a:rPr lang="pt-BR" b="1" i="1" dirty="0"/>
                  <a:t>função</a:t>
                </a:r>
                <a:r>
                  <a:rPr lang="pt-BR" dirty="0"/>
                  <a:t> </a:t>
                </a:r>
                <a:r>
                  <a:rPr lang="pt-BR" b="1" i="1" dirty="0" smtClean="0"/>
                  <a:t>hipótese de classificação</a:t>
                </a:r>
                <a:r>
                  <a:rPr lang="pt-BR" dirty="0" smtClean="0"/>
                  <a:t>,</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a:t>
                </a:r>
                <a:r>
                  <a:rPr lang="pt-BR" dirty="0"/>
                  <a:t>que </a:t>
                </a:r>
                <a:r>
                  <a:rPr lang="pt-BR" dirty="0" smtClean="0"/>
                  <a:t>receba </a:t>
                </a:r>
                <a:r>
                  <a:rPr lang="pt-BR" dirty="0"/>
                  <a:t>um </a:t>
                </a:r>
                <a:r>
                  <a:rPr lang="pt-BR" dirty="0" smtClean="0"/>
                  <a:t>exemplo </a:t>
                </a:r>
                <a:r>
                  <a:rPr lang="pt-BR" dirty="0"/>
                  <a:t>(e.g.,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e </a:t>
                </a:r>
                <a:r>
                  <a:rPr lang="pt-BR" dirty="0" smtClean="0"/>
                  <a:t>retorne a classe do exemplo.</a:t>
                </a:r>
              </a:p>
              <a:p>
                <a:r>
                  <a:rPr lang="pt-BR" b="1" i="1" dirty="0" smtClean="0"/>
                  <a:t>Classificadores binários </a:t>
                </a:r>
                <a:r>
                  <a:rPr lang="pt-BR" dirty="0" smtClean="0"/>
                  <a:t>têm como saída o valor </a:t>
                </a:r>
                <a:r>
                  <a:rPr lang="pt-BR" b="1" i="1" dirty="0" smtClean="0"/>
                  <a:t>0</a:t>
                </a:r>
                <a:r>
                  <a:rPr lang="pt-BR" dirty="0" smtClean="0"/>
                  <a:t> caso o exemplo pertença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r>
                  <a:rPr lang="pt-BR" dirty="0" smtClean="0"/>
                  <a:t>(também chamada de </a:t>
                </a:r>
                <a:r>
                  <a:rPr lang="pt-BR" b="1" i="1" dirty="0" smtClean="0"/>
                  <a:t>classe </a:t>
                </a:r>
                <a:r>
                  <a:rPr lang="pt-BR" b="1" i="1" dirty="0"/>
                  <a:t>negativa</a:t>
                </a:r>
                <a:r>
                  <a:rPr lang="pt-BR" dirty="0"/>
                  <a:t>) ou </a:t>
                </a:r>
                <a:r>
                  <a:rPr lang="pt-BR" b="1" i="1" dirty="0"/>
                  <a:t>1</a:t>
                </a:r>
                <a:r>
                  <a:rPr lang="pt-BR" dirty="0"/>
                  <a:t> caso </a:t>
                </a:r>
                <a:r>
                  <a:rPr lang="pt-BR" dirty="0" smtClean="0"/>
                  <a:t>ele pertença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b="1" i="1" dirty="0"/>
                  <a:t> </a:t>
                </a:r>
                <a:r>
                  <a:rPr lang="pt-BR" dirty="0" smtClean="0"/>
                  <a:t>(</a:t>
                </a:r>
                <a:r>
                  <a:rPr lang="pt-BR" dirty="0"/>
                  <a:t>também chamada de </a:t>
                </a:r>
                <a:r>
                  <a:rPr lang="pt-BR" b="1" i="1" dirty="0" smtClean="0"/>
                  <a:t>classe </a:t>
                </a:r>
                <a:r>
                  <a:rPr lang="pt-BR" b="1" i="1" dirty="0"/>
                  <a:t>positiva</a:t>
                </a:r>
                <a:r>
                  <a:rPr lang="pt-BR" dirty="0"/>
                  <a:t>).</a:t>
                </a:r>
              </a:p>
              <a:p>
                <a:r>
                  <a:rPr lang="pt-BR" dirty="0" smtClean="0"/>
                  <a:t>Para </a:t>
                </a:r>
                <a:r>
                  <a:rPr lang="pt-BR" dirty="0"/>
                  <a:t>que </a:t>
                </a:r>
                <a:r>
                  <a:rPr lang="pt-BR" dirty="0" smtClean="0"/>
                  <a:t>um </a:t>
                </a:r>
                <a:r>
                  <a:rPr lang="pt-BR" b="1" i="1" dirty="0" smtClean="0"/>
                  <a:t>classificador linear </a:t>
                </a:r>
                <a:r>
                  <a:rPr lang="pt-BR" dirty="0" smtClean="0"/>
                  <a:t>funcione </a:t>
                </a:r>
                <a:r>
                  <a:rPr lang="pt-BR" dirty="0"/>
                  <a:t>corretamente, as duas classes </a:t>
                </a:r>
                <a:r>
                  <a:rPr lang="pt-BR" dirty="0" smtClean="0"/>
                  <a:t>devem </a:t>
                </a:r>
                <a:r>
                  <a:rPr lang="pt-BR" dirty="0"/>
                  <a:t>ser </a:t>
                </a:r>
                <a:r>
                  <a:rPr lang="pt-BR" b="1" i="1" dirty="0"/>
                  <a:t>linearmente separáveis</a:t>
                </a:r>
                <a:r>
                  <a:rPr lang="pt-BR" dirty="0" smtClean="0"/>
                  <a:t>.</a:t>
                </a:r>
              </a:p>
              <a:p>
                <a:r>
                  <a:rPr lang="pt-BR" dirty="0" smtClean="0"/>
                  <a:t>Isso significa </a:t>
                </a:r>
                <a:r>
                  <a:rPr lang="pt-BR" dirty="0"/>
                  <a:t>que </a:t>
                </a:r>
                <a:r>
                  <a:rPr lang="pt-BR" dirty="0" smtClean="0"/>
                  <a:t>as classes devem </a:t>
                </a:r>
                <a:r>
                  <a:rPr lang="pt-BR" dirty="0"/>
                  <a:t>ser </a:t>
                </a:r>
                <a:r>
                  <a:rPr lang="pt-BR" b="1" i="1" dirty="0"/>
                  <a:t>suficientemente </a:t>
                </a:r>
                <a:r>
                  <a:rPr lang="pt-BR" b="1" i="1" dirty="0" smtClean="0"/>
                  <a:t>separadas </a:t>
                </a:r>
                <a:r>
                  <a:rPr lang="pt-BR" dirty="0" smtClean="0"/>
                  <a:t>umas das outras </a:t>
                </a:r>
                <a:r>
                  <a:rPr lang="pt-BR" dirty="0"/>
                  <a:t>para garantir que a </a:t>
                </a:r>
                <a:r>
                  <a:rPr lang="pt-BR" b="1" i="1" dirty="0"/>
                  <a:t>superfície de decisão</a:t>
                </a:r>
                <a:r>
                  <a:rPr lang="pt-BR" dirty="0"/>
                  <a:t> </a:t>
                </a:r>
                <a:r>
                  <a:rPr lang="pt-BR" dirty="0" smtClean="0"/>
                  <a:t>seja um </a:t>
                </a:r>
                <a:r>
                  <a:rPr lang="pt-BR" b="1" i="1" dirty="0"/>
                  <a:t>hiperplano</a:t>
                </a:r>
                <a:r>
                  <a:rPr lang="pt-BR" dirty="0" smtClean="0"/>
                  <a:t>.</a:t>
                </a:r>
              </a:p>
              <a:p>
                <a:r>
                  <a:rPr lang="pt-BR" dirty="0" smtClean="0"/>
                  <a:t>Classes que podem ser separadas por um </a:t>
                </a:r>
                <a:r>
                  <a:rPr lang="pt-BR" b="1" i="1" dirty="0" smtClean="0"/>
                  <a:t>hiperplano</a:t>
                </a:r>
                <a:r>
                  <a:rPr lang="pt-BR" dirty="0" smtClean="0"/>
                  <a:t> são chamadas de </a:t>
                </a:r>
                <a:r>
                  <a:rPr lang="pt-BR" b="1" i="1" dirty="0" smtClean="0"/>
                  <a:t>linearmente separáveis</a:t>
                </a:r>
                <a:r>
                  <a:rPr lang="pt-BR" dirty="0" smtClean="0"/>
                  <a:t>.</a:t>
                </a:r>
              </a:p>
              <a:p>
                <a:r>
                  <a:rPr lang="pt-BR" dirty="0"/>
                  <a:t>Na </a:t>
                </a:r>
                <a:r>
                  <a:rPr lang="pt-BR" dirty="0" smtClean="0"/>
                  <a:t>primeira figura, </a:t>
                </a:r>
                <a:r>
                  <a:rPr lang="pt-BR" dirty="0"/>
                  <a:t>a </a:t>
                </a:r>
                <a:r>
                  <a:rPr lang="pt-BR" b="1" i="1" dirty="0"/>
                  <a:t>fronteira de decisão</a:t>
                </a:r>
                <a:r>
                  <a:rPr lang="pt-BR" dirty="0"/>
                  <a:t> é definida por uma </a:t>
                </a:r>
                <a:r>
                  <a:rPr lang="pt-BR" b="1" i="1" dirty="0"/>
                  <a:t>função discriminante </a:t>
                </a:r>
                <a:r>
                  <a:rPr lang="pt-BR" dirty="0"/>
                  <a:t>que é uma </a:t>
                </a:r>
                <a:r>
                  <a:rPr lang="pt-BR" b="1" dirty="0" smtClean="0"/>
                  <a:t>reta: </a:t>
                </a:r>
                <a14:m>
                  <m:oMath xmlns:m="http://schemas.openxmlformats.org/officeDocument/2006/math">
                    <m:r>
                      <a:rPr lang="pt-BR" sz="2100" b="0" i="1" smtClean="0">
                        <a:latin typeface="Cambria Math" panose="02040503050406030204" pitchFamily="18" charset="0"/>
                      </a:rPr>
                      <m:t>𝑔</m:t>
                    </m:r>
                    <m:d>
                      <m:dPr>
                        <m:ctrlPr>
                          <a:rPr lang="pt-BR" sz="2100" b="0" i="1" smtClean="0">
                            <a:latin typeface="Cambria Math" panose="02040503050406030204" pitchFamily="18" charset="0"/>
                          </a:rPr>
                        </m:ctrlPr>
                      </m:dPr>
                      <m:e>
                        <m:r>
                          <a:rPr lang="pt-BR" sz="2100" b="1" i="1" smtClean="0">
                            <a:latin typeface="Cambria Math" panose="02040503050406030204" pitchFamily="18" charset="0"/>
                          </a:rPr>
                          <m:t>𝒙</m:t>
                        </m:r>
                      </m:e>
                    </m:d>
                    <m:r>
                      <a:rPr lang="pt-BR" sz="2100" b="0" i="1" smtClean="0">
                        <a:latin typeface="Cambria Math" panose="02040503050406030204" pitchFamily="18" charset="0"/>
                      </a:rPr>
                      <m:t>=1−</m:t>
                    </m:r>
                    <m:sSub>
                      <m:sSubPr>
                        <m:ctrlPr>
                          <a:rPr lang="pt-BR" sz="2100" b="0" i="1" smtClean="0">
                            <a:latin typeface="Cambria Math" panose="02040503050406030204" pitchFamily="18" charset="0"/>
                          </a:rPr>
                        </m:ctrlPr>
                      </m:sSubPr>
                      <m:e>
                        <m:r>
                          <a:rPr lang="pt-BR" sz="2100" b="0" i="1" smtClean="0">
                            <a:latin typeface="Cambria Math" panose="02040503050406030204" pitchFamily="18" charset="0"/>
                          </a:rPr>
                          <m:t>𝑥</m:t>
                        </m:r>
                      </m:e>
                      <m:sub>
                        <m:r>
                          <a:rPr lang="pt-BR" sz="2100" b="0" i="1" smtClean="0">
                            <a:latin typeface="Cambria Math" panose="02040503050406030204" pitchFamily="18" charset="0"/>
                          </a:rPr>
                          <m:t>1</m:t>
                        </m:r>
                      </m:sub>
                    </m:sSub>
                    <m:r>
                      <a:rPr lang="pt-BR" sz="2100" b="0" i="1" smtClean="0">
                        <a:latin typeface="Cambria Math" panose="02040503050406030204" pitchFamily="18" charset="0"/>
                      </a:rPr>
                      <m:t>−</m:t>
                    </m:r>
                    <m:sSub>
                      <m:sSubPr>
                        <m:ctrlPr>
                          <a:rPr lang="pt-BR" sz="2100" b="0" i="1" smtClean="0">
                            <a:latin typeface="Cambria Math" panose="02040503050406030204" pitchFamily="18" charset="0"/>
                          </a:rPr>
                        </m:ctrlPr>
                      </m:sSubPr>
                      <m:e>
                        <m:r>
                          <a:rPr lang="pt-BR" sz="2100" b="0" i="1" smtClean="0">
                            <a:latin typeface="Cambria Math" panose="02040503050406030204" pitchFamily="18" charset="0"/>
                          </a:rPr>
                          <m:t>𝑥</m:t>
                        </m:r>
                      </m:e>
                      <m:sub>
                        <m:r>
                          <a:rPr lang="pt-BR" sz="2100" b="0" i="1" smtClean="0">
                            <a:latin typeface="Cambria Math" panose="02040503050406030204" pitchFamily="18" charset="0"/>
                          </a:rPr>
                          <m:t>2</m:t>
                        </m:r>
                      </m:sub>
                    </m:sSub>
                  </m:oMath>
                </a14:m>
                <a:r>
                  <a:rPr lang="pt-BR" dirty="0" smtClean="0"/>
                  <a:t>.</a:t>
                </a:r>
              </a:p>
              <a:p>
                <a:r>
                  <a:rPr lang="pt-BR" dirty="0" smtClean="0"/>
                  <a:t>Na segunda figura, devido à proximidade das classes, não existe um </a:t>
                </a:r>
                <a:r>
                  <a:rPr lang="pt-BR" b="1" i="1" dirty="0" smtClean="0"/>
                  <a:t>hiperplano</a:t>
                </a:r>
                <a:r>
                  <a:rPr lang="pt-BR" dirty="0" smtClean="0"/>
                  <a:t> que as separe.</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925556" cy="5167311"/>
              </a:xfrm>
              <a:blipFill rotWithShape="0">
                <a:blip r:embed="rId3"/>
                <a:stretch>
                  <a:fillRect l="-923" t="-2358" r="-1231" b="-943"/>
                </a:stretch>
              </a:blipFill>
            </p:spPr>
            <p:txBody>
              <a:bodyPr/>
              <a:lstStyle/>
              <a:p>
                <a:r>
                  <a:rPr lang="pt-BR">
                    <a:noFill/>
                  </a:rPr>
                  <a:t> </a:t>
                </a:r>
              </a:p>
            </p:txBody>
          </p:sp>
        </mc:Fallback>
      </mc:AlternateContent>
      <p:sp>
        <p:nvSpPr>
          <p:cNvPr id="11" name="TextBox 10"/>
          <p:cNvSpPr txBox="1"/>
          <p:nvPr/>
        </p:nvSpPr>
        <p:spPr>
          <a:xfrm>
            <a:off x="9198552" y="544875"/>
            <a:ext cx="1512727" cy="430887"/>
          </a:xfrm>
          <a:prstGeom prst="rect">
            <a:avLst/>
          </a:prstGeom>
          <a:noFill/>
        </p:spPr>
        <p:txBody>
          <a:bodyPr wrap="square" rtlCol="0">
            <a:spAutoFit/>
          </a:bodyPr>
          <a:lstStyle/>
          <a:p>
            <a:pPr algn="ctr"/>
            <a:r>
              <a:rPr lang="pt-BR" sz="1100" dirty="0" smtClean="0"/>
              <a:t>Frontreira de decisão, onde </a:t>
            </a:r>
            <a:r>
              <a:rPr lang="pt-BR" sz="1100" i="1" dirty="0" smtClean="0"/>
              <a:t>g</a:t>
            </a:r>
            <a:r>
              <a:rPr lang="pt-BR" sz="1100" dirty="0" smtClean="0"/>
              <a:t>(</a:t>
            </a:r>
            <a:r>
              <a:rPr lang="pt-BR" sz="1100" b="1" i="1" dirty="0" smtClean="0"/>
              <a:t>x</a:t>
            </a:r>
            <a:r>
              <a:rPr lang="pt-BR" sz="1100" dirty="0" smtClean="0"/>
              <a:t>) = 0</a:t>
            </a:r>
            <a:endParaRPr lang="pt-BR" sz="1100"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t="10964" r="9343"/>
          <a:stretch/>
        </p:blipFill>
        <p:spPr>
          <a:xfrm>
            <a:off x="8740457" y="4203237"/>
            <a:ext cx="3409953" cy="2232674"/>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3300" t="9508" r="9327"/>
          <a:stretch/>
        </p:blipFill>
        <p:spPr>
          <a:xfrm>
            <a:off x="8740456" y="1094938"/>
            <a:ext cx="3409953" cy="2354432"/>
          </a:xfrm>
          <a:prstGeom prst="rect">
            <a:avLst/>
          </a:prstGeom>
        </p:spPr>
      </p:pic>
      <p:sp>
        <p:nvSpPr>
          <p:cNvPr id="12" name="TextBox 11"/>
          <p:cNvSpPr txBox="1"/>
          <p:nvPr/>
        </p:nvSpPr>
        <p:spPr>
          <a:xfrm>
            <a:off x="9954915" y="2838039"/>
            <a:ext cx="1250306" cy="261610"/>
          </a:xfrm>
          <a:prstGeom prst="rect">
            <a:avLst/>
          </a:prstGeom>
          <a:noFill/>
        </p:spPr>
        <p:txBody>
          <a:bodyPr wrap="square" rtlCol="0">
            <a:spAutoFit/>
          </a:bodyPr>
          <a:lstStyle/>
          <a:p>
            <a:pPr algn="ctr"/>
            <a:r>
              <a:rPr lang="pt-BR" sz="1100" i="1" dirty="0" smtClean="0"/>
              <a:t>g</a:t>
            </a:r>
            <a:r>
              <a:rPr lang="pt-BR" sz="1100" dirty="0" smtClean="0"/>
              <a:t>(</a:t>
            </a:r>
            <a:r>
              <a:rPr lang="pt-BR" sz="1100" b="1" i="1" dirty="0" smtClean="0"/>
              <a:t>x</a:t>
            </a:r>
            <a:r>
              <a:rPr lang="pt-BR" sz="1100" dirty="0" smtClean="0"/>
              <a:t>) &gt; 0</a:t>
            </a:r>
            <a:endParaRPr lang="pt-BR" sz="1100" dirty="0"/>
          </a:p>
        </p:txBody>
      </p:sp>
      <p:cxnSp>
        <p:nvCxnSpPr>
          <p:cNvPr id="10" name="Curved Connector 9"/>
          <p:cNvCxnSpPr>
            <a:endCxn id="11" idx="3"/>
          </p:cNvCxnSpPr>
          <p:nvPr/>
        </p:nvCxnSpPr>
        <p:spPr>
          <a:xfrm rot="5400000" flipH="1" flipV="1">
            <a:off x="9960465" y="1248706"/>
            <a:ext cx="1239201" cy="262428"/>
          </a:xfrm>
          <a:prstGeom prst="curvedConnector4">
            <a:avLst>
              <a:gd name="adj1" fmla="val 41307"/>
              <a:gd name="adj2" fmla="val 1871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2871" y="1201198"/>
            <a:ext cx="1250306" cy="232528"/>
          </a:xfrm>
          <a:prstGeom prst="rect">
            <a:avLst/>
          </a:prstGeom>
          <a:noFill/>
        </p:spPr>
        <p:txBody>
          <a:bodyPr wrap="square" rtlCol="0">
            <a:spAutoFit/>
          </a:bodyPr>
          <a:lstStyle/>
          <a:p>
            <a:pPr algn="ctr"/>
            <a:r>
              <a:rPr lang="pt-BR" sz="1100" i="1" dirty="0" smtClean="0"/>
              <a:t>g</a:t>
            </a:r>
            <a:r>
              <a:rPr lang="pt-BR" sz="1100" dirty="0" smtClean="0"/>
              <a:t>(</a:t>
            </a:r>
            <a:r>
              <a:rPr lang="pt-BR" sz="1100" b="1" i="1" dirty="0" smtClean="0"/>
              <a:t>x</a:t>
            </a:r>
            <a:r>
              <a:rPr lang="pt-BR" sz="1100" dirty="0" smtClean="0"/>
              <a:t>) </a:t>
            </a:r>
            <a:r>
              <a:rPr lang="pt-BR" sz="1100" dirty="0"/>
              <a:t>&lt;</a:t>
            </a:r>
            <a:r>
              <a:rPr lang="pt-BR" sz="1100" dirty="0" smtClean="0"/>
              <a:t> 0</a:t>
            </a:r>
            <a:endParaRPr lang="pt-BR" sz="1100" dirty="0"/>
          </a:p>
        </p:txBody>
      </p:sp>
      <p:sp>
        <p:nvSpPr>
          <p:cNvPr id="15" name="TextBox 14"/>
          <p:cNvSpPr txBox="1"/>
          <p:nvPr/>
        </p:nvSpPr>
        <p:spPr>
          <a:xfrm>
            <a:off x="8763756" y="3445435"/>
            <a:ext cx="3428244" cy="338554"/>
          </a:xfrm>
          <a:prstGeom prst="rect">
            <a:avLst/>
          </a:prstGeom>
          <a:noFill/>
        </p:spPr>
        <p:txBody>
          <a:bodyPr wrap="square" rtlCol="0">
            <a:spAutoFit/>
          </a:bodyPr>
          <a:lstStyle/>
          <a:p>
            <a:pPr algn="ctr"/>
            <a:r>
              <a:rPr lang="pt-BR" sz="1600" dirty="0" smtClean="0"/>
              <a:t>Classes linearmente separáveis.</a:t>
            </a:r>
            <a:endParaRPr lang="pt-BR" sz="1600" dirty="0"/>
          </a:p>
        </p:txBody>
      </p:sp>
      <p:sp>
        <p:nvSpPr>
          <p:cNvPr id="16" name="TextBox 15"/>
          <p:cNvSpPr txBox="1"/>
          <p:nvPr/>
        </p:nvSpPr>
        <p:spPr>
          <a:xfrm>
            <a:off x="8763757" y="6435911"/>
            <a:ext cx="3386652" cy="338554"/>
          </a:xfrm>
          <a:prstGeom prst="rect">
            <a:avLst/>
          </a:prstGeom>
          <a:noFill/>
        </p:spPr>
        <p:txBody>
          <a:bodyPr wrap="square" rtlCol="0">
            <a:spAutoFit/>
          </a:bodyPr>
          <a:lstStyle/>
          <a:p>
            <a:pPr algn="ctr"/>
            <a:r>
              <a:rPr lang="pt-BR" sz="1600" dirty="0" smtClean="0"/>
              <a:t>Classes não-linearmente separáveis.</a:t>
            </a:r>
            <a:endParaRPr lang="pt-BR" sz="1600" dirty="0"/>
          </a:p>
        </p:txBody>
      </p:sp>
    </p:spTree>
    <p:extLst>
      <p:ext uri="{BB962C8B-B14F-4D97-AF65-F5344CB8AC3E}">
        <p14:creationId xmlns:p14="http://schemas.microsoft.com/office/powerpoint/2010/main" val="3513054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Classificação não-linear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83420"/>
                <a:ext cx="11187545" cy="5032375"/>
              </a:xfrm>
            </p:spPr>
            <p:txBody>
              <a:bodyPr>
                <a:normAutofit fontScale="85000" lnSpcReduction="20000"/>
              </a:bodyPr>
              <a:lstStyle/>
              <a:p>
                <a:r>
                  <a:rPr lang="pt-BR" dirty="0" smtClean="0"/>
                  <a:t>Originalmente, </a:t>
                </a:r>
                <a:r>
                  <a:rPr lang="pt-BR" b="1" i="1" dirty="0"/>
                  <a:t>c</a:t>
                </a:r>
                <a:r>
                  <a:rPr lang="pt-BR" b="1" i="1" dirty="0" smtClean="0"/>
                  <a:t>lassificação linear </a:t>
                </a:r>
                <a:r>
                  <a:rPr lang="pt-BR" dirty="0" smtClean="0"/>
                  <a:t>é usada quando as classes podem ser separadas por </a:t>
                </a:r>
                <a:r>
                  <a:rPr lang="pt-BR" b="1" i="1" dirty="0" smtClean="0"/>
                  <a:t>superfícies de decisão lineares</a:t>
                </a:r>
                <a:r>
                  <a:rPr lang="pt-BR" dirty="0" smtClean="0"/>
                  <a:t>. </a:t>
                </a:r>
              </a:p>
              <a:p>
                <a:r>
                  <a:rPr lang="pt-BR" dirty="0" smtClean="0"/>
                  <a:t>Ou seja, as </a:t>
                </a:r>
                <a:r>
                  <a:rPr lang="pt-BR" b="1" i="1" dirty="0"/>
                  <a:t>funções discriminantes </a:t>
                </a:r>
                <a:r>
                  <a:rPr lang="pt-BR" dirty="0" smtClean="0"/>
                  <a:t>são </a:t>
                </a:r>
                <a:r>
                  <a:rPr lang="pt-BR" b="1" i="1" dirty="0" smtClean="0"/>
                  <a:t>hiperplanos</a:t>
                </a:r>
                <a:r>
                  <a:rPr lang="pt-BR"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pt-BR" i="1">
                            <a:latin typeface="Cambria Math" panose="02040503050406030204" pitchFamily="18" charset="0"/>
                          </a:rPr>
                          <m:t>0</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nary>
                  </m:oMath>
                </a14:m>
                <a:r>
                  <a:rPr lang="pt-BR" dirty="0" smtClean="0"/>
                  <a:t>.</a:t>
                </a:r>
              </a:p>
              <a:p>
                <a:r>
                  <a:rPr lang="pt-BR" dirty="0" smtClean="0"/>
                  <a:t>Mas e se não pudermos separar as classes com um </a:t>
                </a:r>
                <a:r>
                  <a:rPr lang="pt-BR" b="1" i="1" dirty="0" smtClean="0"/>
                  <a:t>hiperplano</a:t>
                </a:r>
                <a:r>
                  <a:rPr lang="pt-BR" dirty="0" smtClean="0"/>
                  <a:t>, ou seja, se elas não forem </a:t>
                </a:r>
                <a:r>
                  <a:rPr lang="pt-BR" b="1" i="1" dirty="0" smtClean="0"/>
                  <a:t>linearmente separáveis</a:t>
                </a:r>
                <a:r>
                  <a:rPr lang="pt-BR" dirty="0" smtClean="0"/>
                  <a:t>?</a:t>
                </a:r>
              </a:p>
              <a:p>
                <a:r>
                  <a:rPr lang="pt-BR" dirty="0" smtClean="0"/>
                  <a:t>Nestes casos, podemos usar </a:t>
                </a:r>
                <a:r>
                  <a:rPr lang="pt-BR" b="1" i="1" dirty="0" smtClean="0"/>
                  <a:t>funções discriminantes não-lineares</a:t>
                </a:r>
                <a:r>
                  <a:rPr lang="pt-BR" dirty="0" smtClean="0"/>
                  <a:t>, como, por exemplo, </a:t>
                </a:r>
                <a:r>
                  <a:rPr lang="pt-BR" b="1" i="1" dirty="0" smtClean="0"/>
                  <a:t>polinômios</a:t>
                </a:r>
                <a:r>
                  <a:rPr lang="pt-BR" dirty="0" smtClean="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𝑎</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𝑏</m:t>
                            </m:r>
                          </m:e>
                        </m:d>
                      </m:e>
                      <m:sup>
                        <m:r>
                          <a:rPr lang="pt-BR" i="1">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0" smtClean="0">
                        <a:latin typeface="Cambria Math" panose="02040503050406030204" pitchFamily="18" charset="0"/>
                      </a:rPr>
                      <m:t>,</m:t>
                    </m:r>
                  </m:oMath>
                </a14:m>
                <a:r>
                  <a:rPr lang="pt-BR" dirty="0" smtClean="0"/>
                  <a:t> Círculo centrado em </a:t>
                </a:r>
                <a14:m>
                  <m:oMath xmlns:m="http://schemas.openxmlformats.org/officeDocument/2006/math">
                    <m:d>
                      <m:dPr>
                        <m:ctrlPr>
                          <a:rPr lang="pt-BR" i="1" smtClean="0">
                            <a:latin typeface="Cambria Math" panose="02040503050406030204" pitchFamily="18" charset="0"/>
                          </a:rPr>
                        </m:ctrlPr>
                      </m:dPr>
                      <m:e>
                        <m:r>
                          <a:rPr lang="pt-BR" b="0" i="1" smtClean="0">
                            <a:latin typeface="Cambria Math" panose="02040503050406030204" pitchFamily="18" charset="0"/>
                          </a:rPr>
                          <m:t>𝑎</m:t>
                        </m:r>
                        <m:r>
                          <a:rPr lang="pt-BR" b="0" i="1" smtClean="0">
                            <a:latin typeface="Cambria Math" panose="02040503050406030204" pitchFamily="18" charset="0"/>
                          </a:rPr>
                          <m:t>,</m:t>
                        </m:r>
                        <m:r>
                          <a:rPr lang="pt-BR" b="0" i="1" smtClean="0">
                            <a:latin typeface="Cambria Math" panose="02040503050406030204" pitchFamily="18" charset="0"/>
                          </a:rPr>
                          <m:t>𝑏</m:t>
                        </m:r>
                      </m:e>
                    </m:d>
                  </m:oMath>
                </a14:m>
                <a:r>
                  <a:rPr lang="pt-BR" dirty="0" smtClean="0"/>
                  <a:t> e raio </a:t>
                </a:r>
                <a14:m>
                  <m:oMath xmlns:m="http://schemas.openxmlformats.org/officeDocument/2006/math">
                    <m:r>
                      <a:rPr lang="pt-BR" b="0" i="1" smtClean="0">
                        <a:latin typeface="Cambria Math" panose="02040503050406030204" pitchFamily="18" charset="0"/>
                      </a:rPr>
                      <m:t>𝑟</m:t>
                    </m:r>
                  </m:oMath>
                </a14:m>
                <a:r>
                  <a:rPr lang="pt-BR" dirty="0" smtClean="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f>
                      <m:fPr>
                        <m:ctrlPr>
                          <a:rPr lang="pt-BR" i="1" smtClean="0">
                            <a:latin typeface="Cambria Math" panose="02040503050406030204" pitchFamily="18" charset="0"/>
                          </a:rPr>
                        </m:ctrlPr>
                      </m:fPr>
                      <m:num>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𝑎</m:t>
                                </m:r>
                              </m:e>
                            </m:d>
                          </m:e>
                          <m:sup>
                            <m:r>
                              <a:rPr lang="pt-BR" i="1">
                                <a:latin typeface="Cambria Math" panose="02040503050406030204" pitchFamily="18" charset="0"/>
                              </a:rPr>
                              <m:t>2</m:t>
                            </m:r>
                          </m:sup>
                        </m:sSup>
                      </m:num>
                      <m:den>
                        <m:sSup>
                          <m:sSupPr>
                            <m:ctrlPr>
                              <a:rPr lang="pt-BR" i="1" smtClean="0">
                                <a:latin typeface="Cambria Math" panose="02040503050406030204" pitchFamily="18" charset="0"/>
                              </a:rPr>
                            </m:ctrlPr>
                          </m:sSupPr>
                          <m:e>
                            <m:r>
                              <a:rPr lang="pt-BR" b="0" i="1" smtClean="0">
                                <a:latin typeface="Cambria Math" panose="02040503050406030204" pitchFamily="18" charset="0"/>
                              </a:rPr>
                              <m:t>𝑐</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𝑏</m:t>
                                </m:r>
                              </m:e>
                            </m:d>
                          </m:e>
                          <m:sup>
                            <m:r>
                              <a:rPr lang="pt-BR" i="1">
                                <a:latin typeface="Cambria Math" panose="02040503050406030204" pitchFamily="18" charset="0"/>
                              </a:rPr>
                              <m:t>2</m:t>
                            </m:r>
                          </m:sup>
                        </m:sSup>
                      </m:num>
                      <m:den>
                        <m:sSup>
                          <m:sSupPr>
                            <m:ctrlPr>
                              <a:rPr lang="pt-BR" i="1" smtClean="0">
                                <a:latin typeface="Cambria Math" panose="02040503050406030204" pitchFamily="18" charset="0"/>
                              </a:rPr>
                            </m:ctrlPr>
                          </m:sSupPr>
                          <m:e>
                            <m:r>
                              <a:rPr lang="pt-BR" b="0" i="1" smtClean="0">
                                <a:latin typeface="Cambria Math" panose="02040503050406030204" pitchFamily="18" charset="0"/>
                              </a:rPr>
                              <m:t>𝑑</m:t>
                            </m:r>
                          </m:e>
                          <m:sup>
                            <m:r>
                              <a:rPr lang="pt-BR" b="0" i="1" smtClean="0">
                                <a:latin typeface="Cambria Math" panose="02040503050406030204" pitchFamily="18" charset="0"/>
                              </a:rPr>
                              <m:t>2</m:t>
                            </m:r>
                          </m:sup>
                        </m:sSup>
                      </m:den>
                    </m:f>
                    <m:r>
                      <a:rPr lang="pt-BR" b="0" i="1" smtClean="0">
                        <a:latin typeface="Cambria Math" panose="02040503050406030204" pitchFamily="18" charset="0"/>
                      </a:rPr>
                      <m:t>−1,</m:t>
                    </m:r>
                  </m:oMath>
                </a14:m>
                <a:r>
                  <a:rPr lang="pt-BR" dirty="0" smtClean="0"/>
                  <a:t> Elipse centrada </a:t>
                </a:r>
                <a:r>
                  <a:rPr lang="pt-BR" dirty="0"/>
                  <a:t>em </a:t>
                </a:r>
                <a14:m>
                  <m:oMath xmlns:m="http://schemas.openxmlformats.org/officeDocument/2006/math">
                    <m:d>
                      <m:dPr>
                        <m:ctrlPr>
                          <a:rPr lang="pt-BR" i="1">
                            <a:latin typeface="Cambria Math" panose="02040503050406030204" pitchFamily="18" charset="0"/>
                          </a:rPr>
                        </m:ctrlPr>
                      </m:dPr>
                      <m:e>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m:t>
                        </m:r>
                      </m:e>
                    </m:d>
                  </m:oMath>
                </a14:m>
                <a:r>
                  <a:rPr lang="pt-BR" dirty="0" smtClean="0"/>
                  <a:t>, </a:t>
                </a:r>
                <a:r>
                  <a:rPr lang="pt-BR" dirty="0"/>
                  <a:t>largura </a:t>
                </a:r>
                <a14:m>
                  <m:oMath xmlns:m="http://schemas.openxmlformats.org/officeDocument/2006/math">
                    <m:r>
                      <a:rPr lang="pt-BR" b="0" i="1" smtClean="0">
                        <a:latin typeface="Cambria Math" panose="02040503050406030204" pitchFamily="18" charset="0"/>
                      </a:rPr>
                      <m:t>2</m:t>
                    </m:r>
                    <m:r>
                      <a:rPr lang="pt-BR" b="0" i="1" smtClean="0">
                        <a:latin typeface="Cambria Math" panose="02040503050406030204" pitchFamily="18" charset="0"/>
                      </a:rPr>
                      <m:t>𝑐</m:t>
                    </m:r>
                  </m:oMath>
                </a14:m>
                <a:r>
                  <a:rPr lang="pt-BR" dirty="0" smtClean="0"/>
                  <a:t> </a:t>
                </a:r>
                <a:r>
                  <a:rPr lang="pt-BR" dirty="0"/>
                  <a:t>e altura </a:t>
                </a:r>
                <a14:m>
                  <m:oMath xmlns:m="http://schemas.openxmlformats.org/officeDocument/2006/math">
                    <m:r>
                      <a:rPr lang="pt-BR" i="1">
                        <a:latin typeface="Cambria Math" panose="02040503050406030204" pitchFamily="18" charset="0"/>
                      </a:rPr>
                      <m:t>2</m:t>
                    </m:r>
                    <m:r>
                      <a:rPr lang="pt-BR" b="0" i="1" smtClean="0">
                        <a:latin typeface="Cambria Math" panose="02040503050406030204" pitchFamily="18" charset="0"/>
                      </a:rPr>
                      <m:t>𝑑</m:t>
                    </m:r>
                  </m:oMath>
                </a14:m>
                <a:r>
                  <a:rPr lang="pt-BR" dirty="0" smtClean="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𝑏</m:t>
                    </m:r>
                    <m:r>
                      <a:rPr lang="pt-BR" b="0" i="1" smtClean="0">
                        <a:latin typeface="Cambria Math" panose="02040503050406030204" pitchFamily="18" charset="0"/>
                      </a:rPr>
                      <m:t>)−</m:t>
                    </m:r>
                    <m:r>
                      <a:rPr lang="pt-BR" b="0" i="1" smtClean="0">
                        <a:latin typeface="Cambria Math" panose="02040503050406030204" pitchFamily="18" charset="0"/>
                      </a:rPr>
                      <m:t>𝑐</m:t>
                    </m:r>
                    <m:r>
                      <a:rPr lang="pt-BR" b="0" i="1" smtClean="0">
                        <a:latin typeface="Cambria Math" panose="02040503050406030204" pitchFamily="18" charset="0"/>
                      </a:rPr>
                      <m:t>,</m:t>
                    </m:r>
                  </m:oMath>
                </a14:m>
                <a:r>
                  <a:rPr lang="pt-BR" dirty="0" smtClean="0"/>
                  <a:t> </a:t>
                </a:r>
                <a:r>
                  <a:rPr lang="pt-BR" dirty="0"/>
                  <a:t>H</a:t>
                </a:r>
                <a:r>
                  <a:rPr lang="pt-BR" dirty="0" smtClean="0"/>
                  <a:t>ipérbole retangular</a:t>
                </a:r>
                <a:r>
                  <a:rPr lang="pt-BR" dirty="0"/>
                  <a:t> </a:t>
                </a:r>
                <a:r>
                  <a:rPr lang="pt-BR" dirty="0" smtClean="0"/>
                  <a:t>com eixos paralelos às suas assíntotas.</a:t>
                </a:r>
              </a:p>
              <a:p>
                <a:r>
                  <a:rPr lang="pt-BR" dirty="0"/>
                  <a:t>Portanto, </a:t>
                </a:r>
                <a:r>
                  <a:rPr lang="pt-BR" dirty="0" smtClean="0"/>
                  <a:t>quando usamos uma </a:t>
                </a:r>
                <a:r>
                  <a:rPr lang="pt-BR" b="1" i="1" dirty="0" smtClean="0"/>
                  <a:t>função discriminante não-linear</a:t>
                </a:r>
                <a:r>
                  <a:rPr lang="pt-BR" dirty="0" smtClean="0"/>
                  <a:t>, convertemos </a:t>
                </a:r>
                <a:r>
                  <a:rPr lang="pt-BR" b="1" i="1" dirty="0"/>
                  <a:t>classificadores lineares </a:t>
                </a:r>
                <a:r>
                  <a:rPr lang="pt-BR" dirty="0"/>
                  <a:t>em </a:t>
                </a:r>
                <a:r>
                  <a:rPr lang="pt-BR" b="1" i="1" dirty="0"/>
                  <a:t>classificadores </a:t>
                </a:r>
                <a:r>
                  <a:rPr lang="pt-BR" b="1" i="1" dirty="0" smtClean="0"/>
                  <a:t>não-lineares </a:t>
                </a:r>
                <a:r>
                  <a:rPr lang="pt-BR" dirty="0" smtClean="0"/>
                  <a:t>através da aplicação de uma </a:t>
                </a:r>
                <a:r>
                  <a:rPr lang="pt-BR" b="1" i="1" dirty="0" smtClean="0"/>
                  <a:t>transformação dos atributos</a:t>
                </a:r>
                <a:r>
                  <a:rPr lang="pt-BR" dirty="0" smtClean="0"/>
                  <a:t>.</a:t>
                </a:r>
              </a:p>
              <a:p>
                <a:r>
                  <a:rPr lang="pt-BR" dirty="0" smtClean="0"/>
                  <a:t>Esta transformação pode ser vista também como uma mudança do </a:t>
                </a:r>
                <a:r>
                  <a:rPr lang="pt-BR" dirty="0"/>
                  <a:t>espaço de </a:t>
                </a:r>
                <a:r>
                  <a:rPr lang="pt-BR" dirty="0" smtClean="0"/>
                  <a:t>entrada, o que normalmente leva ao aumento das dimensões de entrada ou mudança dos eixos.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83420"/>
                <a:ext cx="11187545" cy="5032375"/>
              </a:xfrm>
              <a:blipFill rotWithShape="0">
                <a:blip r:embed="rId3"/>
                <a:stretch>
                  <a:fillRect l="-708" t="-2788" r="-490" b="-2788"/>
                </a:stretch>
              </a:blipFill>
            </p:spPr>
            <p:txBody>
              <a:bodyPr/>
              <a:lstStyle/>
              <a:p>
                <a:r>
                  <a:rPr lang="pt-BR">
                    <a:noFill/>
                  </a:rPr>
                  <a:t> </a:t>
                </a:r>
              </a:p>
            </p:txBody>
          </p:sp>
        </mc:Fallback>
      </mc:AlternateContent>
    </p:spTree>
    <p:extLst>
      <p:ext uri="{BB962C8B-B14F-4D97-AF65-F5344CB8AC3E}">
        <p14:creationId xmlns:p14="http://schemas.microsoft.com/office/powerpoint/2010/main" val="4273507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3" name="Content Placeholder 2"/>
          <p:cNvSpPr>
            <a:spLocks noGrp="1"/>
          </p:cNvSpPr>
          <p:nvPr>
            <p:ph idx="1"/>
          </p:nvPr>
        </p:nvSpPr>
        <p:spPr>
          <a:xfrm>
            <a:off x="838200" y="5239510"/>
            <a:ext cx="10515600" cy="1389889"/>
          </a:xfrm>
        </p:spPr>
        <p:txBody>
          <a:bodyPr>
            <a:normAutofit fontScale="92500" lnSpcReduction="10000"/>
          </a:bodyPr>
          <a:lstStyle/>
          <a:p>
            <a:r>
              <a:rPr lang="pt-BR" dirty="0" smtClean="0"/>
              <a:t>Reconhecimento de dígitos escritos </a:t>
            </a:r>
            <a:r>
              <a:rPr lang="nl-BE" dirty="0" smtClean="0"/>
              <a:t>à</a:t>
            </a:r>
            <a:r>
              <a:rPr lang="pt-BR" dirty="0" smtClean="0"/>
              <a:t> mão.</a:t>
            </a:r>
          </a:p>
          <a:p>
            <a:r>
              <a:rPr lang="pt-BR" dirty="0" smtClean="0"/>
              <a:t>Classifica</a:t>
            </a:r>
            <a:r>
              <a:rPr lang="pt-BR" dirty="0"/>
              <a:t>ç</a:t>
            </a:r>
            <a:r>
              <a:rPr lang="pt-BR" dirty="0" smtClean="0"/>
              <a:t>ão de texto.</a:t>
            </a:r>
          </a:p>
          <a:p>
            <a:r>
              <a:rPr lang="pt-BR" dirty="0" smtClean="0"/>
              <a:t>Classificação de sentimentos.</a:t>
            </a:r>
            <a:endParaRPr lang="pt-BR" dirty="0"/>
          </a:p>
        </p:txBody>
      </p:sp>
      <p:pic>
        <p:nvPicPr>
          <p:cNvPr id="1026" name="Picture 2" descr="Ana Barros (@anathinker)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30" y="1992086"/>
            <a:ext cx="3577893" cy="23709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zing Text Classification Techniques on Youtube Data"/>
          <p:cNvPicPr>
            <a:picLocks noChangeAspect="1" noChangeArrowheads="1"/>
          </p:cNvPicPr>
          <p:nvPr/>
        </p:nvPicPr>
        <p:blipFill rotWithShape="1">
          <a:blip r:embed="rId3">
            <a:extLst>
              <a:ext uri="{28A0092B-C50C-407E-A947-70E740481C1C}">
                <a14:useLocalDpi xmlns:a14="http://schemas.microsoft.com/office/drawing/2010/main" val="0"/>
              </a:ext>
            </a:extLst>
          </a:blip>
          <a:srcRect l="11107" t="4114" r="9213" b="4823"/>
          <a:stretch/>
        </p:blipFill>
        <p:spPr bwMode="auto">
          <a:xfrm>
            <a:off x="4211992" y="1992086"/>
            <a:ext cx="4139112" cy="23652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ntiment Fig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5173" y="1992086"/>
            <a:ext cx="3337341" cy="236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92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405"/>
            <a:ext cx="10515600" cy="1325563"/>
          </a:xfrm>
        </p:spPr>
        <p:txBody>
          <a:bodyPr/>
          <a:lstStyle/>
          <a:p>
            <a:r>
              <a:rPr lang="pt-BR" dirty="0" smtClean="0"/>
              <a:t>Limiar </a:t>
            </a:r>
            <a:r>
              <a:rPr lang="pt-BR" dirty="0"/>
              <a:t>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8800"/>
                <a:ext cx="7925555" cy="5167311"/>
              </a:xfrm>
            </p:spPr>
            <p:txBody>
              <a:bodyPr>
                <a:normAutofit fontScale="77500" lnSpcReduction="20000"/>
              </a:bodyPr>
              <a:lstStyle/>
              <a:p>
                <a:r>
                  <a:rPr lang="pt-BR" dirty="0" smtClean="0"/>
                  <a:t>Para </a:t>
                </a:r>
                <a:r>
                  <a:rPr lang="pt-BR" dirty="0"/>
                  <a:t>o exemplo ao lado, podemos definir a </a:t>
                </a:r>
                <a:r>
                  <a:rPr lang="pt-BR" b="1" i="1" dirty="0"/>
                  <a:t>função hipótese de classificação </a:t>
                </a:r>
                <a:r>
                  <a:rPr lang="pt-BR" dirty="0" smtClean="0"/>
                  <a:t>como</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b="1" i="1">
                                  <a:latin typeface="Cambria Math" panose="02040503050406030204" pitchFamily="18" charset="0"/>
                                </a:rPr>
                              </m:ctrlPr>
                            </m:eqArrPr>
                            <m:e>
                              <m:r>
                                <a:rPr lang="pt-BR" i="1">
                                  <a:latin typeface="Cambria Math" panose="02040503050406030204" pitchFamily="18" charset="0"/>
                                </a:rPr>
                                <m:t>0</m:t>
                              </m:r>
                              <m:r>
                                <a:rPr lang="pt-BR" b="1"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el-GR" i="1">
                                  <a:latin typeface="Cambria Math" panose="02040503050406030204" pitchFamily="18" charset="0"/>
                                  <a:ea typeface="Cambria Math" panose="02040503050406030204" pitchFamily="18" charset="0"/>
                                </a:rPr>
                                <m:t>&lt;</m:t>
                              </m:r>
                              <m:r>
                                <a:rPr lang="pt-BR" i="1">
                                  <a:latin typeface="Cambria Math" panose="02040503050406030204" pitchFamily="18" charset="0"/>
                                  <a:ea typeface="Cambria Math" panose="02040503050406030204" pitchFamily="18" charset="0"/>
                                </a:rPr>
                                <m:t>0</m:t>
                              </m:r>
                              <m:r>
                                <a:rPr lang="pt-BR" b="0" i="1" smtClean="0">
                                  <a:latin typeface="Cambria Math" panose="02040503050406030204" pitchFamily="18" charset="0"/>
                                  <a:ea typeface="Cambria Math" panose="02040503050406030204" pitchFamily="18" charset="0"/>
                                </a:rPr>
                                <m:t> </m:t>
                              </m:r>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Classe</m:t>
                              </m:r>
                              <m:r>
                                <a:rPr lang="pt-BR" b="0" i="0" smtClean="0">
                                  <a:latin typeface="Cambria Math" panose="02040503050406030204" pitchFamily="18" charset="0"/>
                                  <a:ea typeface="Cambria Math" panose="02040503050406030204" pitchFamily="18" charset="0"/>
                                </a:rPr>
                                <m:t> 1)</m:t>
                              </m:r>
                            </m:e>
                            <m:e>
                              <m:r>
                                <a:rPr lang="pt-BR" b="1" i="1">
                                  <a:latin typeface="Cambria Math" panose="02040503050406030204" pitchFamily="18" charset="0"/>
                                </a:rPr>
                                <m:t>&amp;</m:t>
                              </m:r>
                              <m:r>
                                <a:rPr lang="pt-BR" i="1">
                                  <a:latin typeface="Cambria Math" panose="02040503050406030204" pitchFamily="18" charset="0"/>
                                </a:rPr>
                                <m:t>1</m:t>
                              </m:r>
                              <m:r>
                                <a:rPr lang="pt-BR" b="1"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el-G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0 </m:t>
                              </m:r>
                              <m:r>
                                <a:rPr lang="pt-BR" i="0">
                                  <a:latin typeface="Cambria Math" panose="02040503050406030204" pitchFamily="18" charset="0"/>
                                  <a:ea typeface="Cambria Math" panose="02040503050406030204" pitchFamily="18" charset="0"/>
                                </a:rPr>
                                <m:t>(</m:t>
                              </m:r>
                              <m:r>
                                <m:rPr>
                                  <m:sty m:val="p"/>
                                </m:rPr>
                                <a:rPr lang="pt-BR" i="0">
                                  <a:latin typeface="Cambria Math" panose="02040503050406030204" pitchFamily="18" charset="0"/>
                                  <a:ea typeface="Cambria Math" panose="02040503050406030204" pitchFamily="18" charset="0"/>
                                </a:rPr>
                                <m:t>Classe</m:t>
                              </m:r>
                              <m:r>
                                <a:rPr lang="pt-BR" i="0">
                                  <a:latin typeface="Cambria Math" panose="02040503050406030204" pitchFamily="18" charset="0"/>
                                  <a:ea typeface="Cambria Math" panose="02040503050406030204" pitchFamily="18" charset="0"/>
                                </a:rPr>
                                <m:t> 2)</m:t>
                              </m:r>
                            </m:e>
                          </m:eqArr>
                        </m:e>
                      </m:d>
                    </m:oMath>
                  </m:oMathPara>
                </a14:m>
                <a:endParaRPr lang="pt-BR" b="1" dirty="0" smtClean="0">
                  <a:ea typeface="Cambria Math" panose="02040503050406030204" pitchFamily="18" charset="0"/>
                </a:endParaRPr>
              </a:p>
              <a:p>
                <a:r>
                  <a:rPr lang="pt-BR" dirty="0" smtClean="0"/>
                  <a:t>Percebam que a saída da </a:t>
                </a:r>
                <a:r>
                  <a:rPr lang="pt-BR" b="1" i="1" dirty="0"/>
                  <a:t>função </a:t>
                </a:r>
                <a:r>
                  <a:rPr lang="pt-BR" b="1" i="1" dirty="0" smtClean="0"/>
                  <a:t>hipótese</a:t>
                </a:r>
                <a:r>
                  <a:rPr lang="pt-BR" dirty="0" smtClean="0"/>
                  <a:t> é </a:t>
                </a:r>
                <a:r>
                  <a:rPr lang="pt-BR" b="1" i="1" dirty="0" smtClean="0"/>
                  <a:t>binária</a:t>
                </a:r>
                <a:r>
                  <a:rPr lang="pt-BR" dirty="0" smtClean="0"/>
                  <a:t>, ou seja, temos apenas 2 possíveis valores, 0 ou 1.</a:t>
                </a:r>
              </a:p>
              <a:p>
                <a:r>
                  <a:rPr lang="pt-BR" dirty="0" smtClean="0"/>
                  <a:t>O mapeamento entre o valor da função discriminante,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e a saída 0 ou 1 é feita através da </a:t>
                </a:r>
                <a:r>
                  <a:rPr lang="pt-BR" b="1" i="1" dirty="0" smtClean="0"/>
                  <a:t>função de limiar de decisão</a:t>
                </a:r>
                <a:r>
                  <a:rPr lang="pt-BR" dirty="0" smtClean="0"/>
                  <a:t>,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en-US" i="1">
                        <a:latin typeface="Cambria Math" panose="02040503050406030204" pitchFamily="18" charset="0"/>
                      </a:rPr>
                      <m:t>)</m:t>
                    </m:r>
                  </m:oMath>
                </a14:m>
                <a:r>
                  <a:rPr lang="pt-BR" dirty="0" smtClean="0"/>
                  <a:t>.</a:t>
                </a:r>
              </a:p>
              <a:p>
                <a:r>
                  <a:rPr lang="pt-BR" dirty="0" smtClean="0"/>
                  <a:t>Uma </a:t>
                </a:r>
                <a:r>
                  <a:rPr lang="pt-BR" b="1" i="1" dirty="0" smtClean="0"/>
                  <a:t>função de limiar de decisão</a:t>
                </a:r>
                <a:r>
                  <a:rPr lang="pt-BR" dirty="0" smtClean="0"/>
                  <a:t> que faça o mapeamento do valor de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em apenas 2 valores é chamada de </a:t>
                </a:r>
                <a:r>
                  <a:rPr lang="pt-BR" b="1" i="1" dirty="0" smtClean="0"/>
                  <a:t>função de limiar </a:t>
                </a:r>
                <a:r>
                  <a:rPr lang="pt-BR" b="1" i="1" dirty="0"/>
                  <a:t>de decisão </a:t>
                </a:r>
                <a:r>
                  <a:rPr lang="pt-BR" b="1" i="1" dirty="0" smtClean="0"/>
                  <a:t>rígido</a:t>
                </a:r>
                <a:r>
                  <a:rPr lang="pt-BR" dirty="0" smtClean="0"/>
                  <a:t>.</a:t>
                </a:r>
              </a:p>
              <a:p>
                <a:r>
                  <a:rPr lang="pt-BR" dirty="0"/>
                  <a:t>A </a:t>
                </a:r>
                <a:r>
                  <a:rPr lang="pt-BR" b="1" dirty="0"/>
                  <a:t>função de limiar </a:t>
                </a:r>
                <a:r>
                  <a:rPr lang="pt-BR" b="1" dirty="0" smtClean="0"/>
                  <a:t>de decisão rígido </a:t>
                </a:r>
                <a:r>
                  <a:rPr lang="pt-BR" dirty="0"/>
                  <a:t>é mostrada na figura ao </a:t>
                </a:r>
                <a:r>
                  <a:rPr lang="pt-BR" dirty="0" smtClean="0"/>
                  <a:t>lado e é definda como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𝑧</m:t>
                          </m:r>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b="1" i="1">
                                  <a:latin typeface="Cambria Math" panose="02040503050406030204" pitchFamily="18" charset="0"/>
                                </a:rPr>
                              </m:ctrlPr>
                            </m:eqArrPr>
                            <m:e>
                              <m:r>
                                <a:rPr lang="pt-BR" b="0" i="1" smtClean="0">
                                  <a:latin typeface="Cambria Math" panose="02040503050406030204" pitchFamily="18" charset="0"/>
                                </a:rPr>
                                <m:t>0</m:t>
                              </m:r>
                              <m:r>
                                <a:rPr lang="pt-BR" b="1" i="1">
                                  <a:latin typeface="Cambria Math" panose="02040503050406030204" pitchFamily="18" charset="0"/>
                                </a:rPr>
                                <m:t>,  </m:t>
                              </m:r>
                              <m:r>
                                <a:rPr lang="pt-BR" i="1">
                                  <a:latin typeface="Cambria Math" panose="02040503050406030204" pitchFamily="18" charset="0"/>
                                </a:rPr>
                                <m:t>𝑧</m:t>
                              </m:r>
                              <m:r>
                                <a:rPr lang="pt-BR" b="0" i="1" smtClean="0">
                                  <a:latin typeface="Cambria Math" panose="02040503050406030204" pitchFamily="18" charset="0"/>
                                </a:rPr>
                                <m:t>&lt;</m:t>
                              </m:r>
                              <m:r>
                                <a:rPr lang="pt-BR" i="1">
                                  <a:latin typeface="Cambria Math" panose="02040503050406030204" pitchFamily="18" charset="0"/>
                                </a:rPr>
                                <m:t>0</m:t>
                              </m:r>
                            </m:e>
                            <m:e>
                              <m:r>
                                <a:rPr lang="pt-BR" b="1" i="1">
                                  <a:latin typeface="Cambria Math" panose="02040503050406030204" pitchFamily="18" charset="0"/>
                                </a:rPr>
                                <m:t>&amp;</m:t>
                              </m:r>
                              <m:r>
                                <a:rPr lang="pt-BR" i="1">
                                  <a:latin typeface="Cambria Math" panose="02040503050406030204" pitchFamily="18" charset="0"/>
                                </a:rPr>
                                <m:t>1</m:t>
                              </m:r>
                              <m:r>
                                <a:rPr lang="pt-BR" b="1" i="1">
                                  <a:latin typeface="Cambria Math" panose="02040503050406030204" pitchFamily="18" charset="0"/>
                                </a:rPr>
                                <m:t>,  </m:t>
                              </m:r>
                              <m:r>
                                <a:rPr lang="pt-BR" b="0" i="1" smtClean="0">
                                  <a:latin typeface="Cambria Math" panose="02040503050406030204" pitchFamily="18" charset="0"/>
                                </a:rPr>
                                <m:t>𝑧</m:t>
                              </m:r>
                              <m:r>
                                <a:rPr lang="pt-BR" b="0" i="1" smtClean="0">
                                  <a:latin typeface="Cambria Math" panose="02040503050406030204" pitchFamily="18" charset="0"/>
                                </a:rPr>
                                <m:t>&gt;0</m:t>
                              </m:r>
                            </m:e>
                            <m:e>
                              <m:r>
                                <m:rPr>
                                  <m:sty m:val="p"/>
                                </m:rPr>
                                <a:rPr lang="pt-BR" b="0" i="0" smtClean="0">
                                  <a:latin typeface="Cambria Math" panose="02040503050406030204" pitchFamily="18" charset="0"/>
                                  <a:ea typeface="Cambria Math" panose="02040503050406030204" pitchFamily="18" charset="0"/>
                                </a:rPr>
                                <m:t>Indeterminado</m:t>
                              </m:r>
                              <m:r>
                                <a:rPr lang="pt-BR" b="1" i="1">
                                  <a:latin typeface="Cambria Math" panose="02040503050406030204" pitchFamily="18" charset="0"/>
                                </a:rPr>
                                <m:t>,  </m:t>
                              </m:r>
                              <m:r>
                                <a:rPr lang="pt-BR" i="1">
                                  <a:latin typeface="Cambria Math" panose="02040503050406030204" pitchFamily="18" charset="0"/>
                                </a:rPr>
                                <m:t>𝑧</m:t>
                              </m:r>
                              <m:r>
                                <a:rPr lang="pt-BR" b="0" i="1" smtClean="0">
                                  <a:latin typeface="Cambria Math" panose="02040503050406030204" pitchFamily="18" charset="0"/>
                                </a:rPr>
                                <m:t>=0</m:t>
                              </m:r>
                            </m:e>
                          </m:eqArr>
                        </m:e>
                      </m:d>
                    </m:oMath>
                  </m:oMathPara>
                </a14:m>
                <a:endParaRPr lang="pt-BR" dirty="0" smtClean="0"/>
              </a:p>
              <a:p>
                <a:pPr marL="0" indent="0">
                  <a:buNone/>
                </a:pPr>
                <a:endParaRPr lang="pt-BR" dirty="0" smtClean="0"/>
              </a:p>
              <a:p>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8800"/>
                <a:ext cx="7925555" cy="5167311"/>
              </a:xfrm>
              <a:blipFill rotWithShape="0">
                <a:blip r:embed="rId2"/>
                <a:stretch>
                  <a:fillRect l="-923" t="-2476" r="-1692"/>
                </a:stretch>
              </a:blipFill>
            </p:spPr>
            <p:txBody>
              <a:bodyPr/>
              <a:lstStyle/>
              <a:p>
                <a:r>
                  <a:rPr lang="pt-BR">
                    <a:noFill/>
                  </a:rPr>
                  <a:t> </a:t>
                </a:r>
              </a:p>
            </p:txBody>
          </p:sp>
        </mc:Fallback>
      </mc:AlternateContent>
      <p:grpSp>
        <p:nvGrpSpPr>
          <p:cNvPr id="12" name="Group 11"/>
          <p:cNvGrpSpPr/>
          <p:nvPr/>
        </p:nvGrpSpPr>
        <p:grpSpPr>
          <a:xfrm>
            <a:off x="8763755" y="18440"/>
            <a:ext cx="3428245" cy="3487817"/>
            <a:chOff x="8763755" y="2154390"/>
            <a:chExt cx="3428245" cy="3487817"/>
          </a:xfrm>
        </p:grpSpPr>
        <p:sp>
          <p:nvSpPr>
            <p:cNvPr id="5" name="TextBox 4"/>
            <p:cNvSpPr txBox="1"/>
            <p:nvPr/>
          </p:nvSpPr>
          <p:spPr>
            <a:xfrm>
              <a:off x="8988368" y="2154390"/>
              <a:ext cx="1512727" cy="430887"/>
            </a:xfrm>
            <a:prstGeom prst="rect">
              <a:avLst/>
            </a:prstGeom>
            <a:noFill/>
          </p:spPr>
          <p:txBody>
            <a:bodyPr wrap="square" rtlCol="0">
              <a:spAutoFit/>
            </a:bodyPr>
            <a:lstStyle/>
            <a:p>
              <a:pPr algn="ctr"/>
              <a:r>
                <a:rPr lang="pt-BR" sz="1100" dirty="0" smtClean="0"/>
                <a:t>Frontreira de decisão, onde </a:t>
              </a:r>
              <a:r>
                <a:rPr lang="pt-BR" sz="1100" i="1" dirty="0" smtClean="0"/>
                <a:t>g</a:t>
              </a:r>
              <a:r>
                <a:rPr lang="pt-BR" sz="1100" dirty="0" smtClean="0"/>
                <a:t>(</a:t>
              </a:r>
              <a:r>
                <a:rPr lang="pt-BR" sz="1100" b="1" i="1" dirty="0" smtClean="0"/>
                <a:t>x</a:t>
              </a:r>
              <a:r>
                <a:rPr lang="pt-BR" sz="1100" dirty="0" smtClean="0"/>
                <a:t>) = 0</a:t>
              </a:r>
              <a:endParaRPr lang="pt-BR" sz="1100" dirty="0"/>
            </a:p>
          </p:txBody>
        </p:sp>
        <p:grpSp>
          <p:nvGrpSpPr>
            <p:cNvPr id="6" name="Group 5"/>
            <p:cNvGrpSpPr/>
            <p:nvPr/>
          </p:nvGrpSpPr>
          <p:grpSpPr>
            <a:xfrm>
              <a:off x="8763755" y="2675878"/>
              <a:ext cx="3428245" cy="2966329"/>
              <a:chOff x="8763755" y="2675878"/>
              <a:chExt cx="3428245" cy="2966329"/>
            </a:xfrm>
          </p:grpSpPr>
          <p:grpSp>
            <p:nvGrpSpPr>
              <p:cNvPr id="7" name="Group 6"/>
              <p:cNvGrpSpPr/>
              <p:nvPr/>
            </p:nvGrpSpPr>
            <p:grpSpPr>
              <a:xfrm>
                <a:off x="8763755" y="2675878"/>
                <a:ext cx="3289300" cy="2966329"/>
                <a:chOff x="7391400" y="1415171"/>
                <a:chExt cx="3289300" cy="2966329"/>
              </a:xfrm>
            </p:grpSpPr>
            <p:pic>
              <p:nvPicPr>
                <p:cNvPr id="10" name="Picture 9"/>
                <p:cNvPicPr>
                  <a:picLocks noChangeAspect="1"/>
                </p:cNvPicPr>
                <p:nvPr/>
              </p:nvPicPr>
              <p:blipFill rotWithShape="1">
                <a:blip r:embed="rId3"/>
                <a:srcRect l="4242" t="5371" r="8525" b="1204"/>
                <a:stretch/>
              </p:blipFill>
              <p:spPr>
                <a:xfrm>
                  <a:off x="7391400" y="1415171"/>
                  <a:ext cx="3289300" cy="2966329"/>
                </a:xfrm>
                <a:prstGeom prst="rect">
                  <a:avLst/>
                </a:prstGeom>
              </p:spPr>
            </p:pic>
            <p:cxnSp>
              <p:nvCxnSpPr>
                <p:cNvPr id="11" name="Straight Connector 10"/>
                <p:cNvCxnSpPr/>
                <p:nvPr/>
              </p:nvCxnSpPr>
              <p:spPr>
                <a:xfrm flipV="1">
                  <a:off x="7986117" y="1483242"/>
                  <a:ext cx="1703388" cy="2582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0679273" y="4392529"/>
                <a:ext cx="1512727" cy="261610"/>
              </a:xfrm>
              <a:prstGeom prst="rect">
                <a:avLst/>
              </a:prstGeom>
              <a:noFill/>
            </p:spPr>
            <p:txBody>
              <a:bodyPr wrap="square" rtlCol="0">
                <a:spAutoFit/>
              </a:bodyPr>
              <a:lstStyle/>
              <a:p>
                <a:pPr algn="ctr"/>
                <a:r>
                  <a:rPr lang="pt-BR" sz="1100" i="1" dirty="0" smtClean="0"/>
                  <a:t>g</a:t>
                </a:r>
                <a:r>
                  <a:rPr lang="pt-BR" sz="1100" dirty="0" smtClean="0"/>
                  <a:t>(</a:t>
                </a:r>
                <a:r>
                  <a:rPr lang="pt-BR" sz="1100" b="1" i="1" dirty="0" smtClean="0"/>
                  <a:t>x</a:t>
                </a:r>
                <a:r>
                  <a:rPr lang="pt-BR" sz="1100" dirty="0" smtClean="0"/>
                  <a:t>) ≥ 0</a:t>
                </a:r>
                <a:endParaRPr lang="pt-BR" sz="1100" dirty="0"/>
              </a:p>
            </p:txBody>
          </p:sp>
          <p:sp>
            <p:nvSpPr>
              <p:cNvPr id="9" name="TextBox 8"/>
              <p:cNvSpPr txBox="1"/>
              <p:nvPr/>
            </p:nvSpPr>
            <p:spPr>
              <a:xfrm>
                <a:off x="8767760" y="3290116"/>
                <a:ext cx="1512727" cy="261610"/>
              </a:xfrm>
              <a:prstGeom prst="rect">
                <a:avLst/>
              </a:prstGeom>
              <a:noFill/>
            </p:spPr>
            <p:txBody>
              <a:bodyPr wrap="square" rtlCol="0">
                <a:spAutoFit/>
              </a:bodyPr>
              <a:lstStyle/>
              <a:p>
                <a:pPr algn="ctr"/>
                <a:r>
                  <a:rPr lang="pt-BR" sz="1100" i="1" dirty="0" smtClean="0"/>
                  <a:t>g</a:t>
                </a:r>
                <a:r>
                  <a:rPr lang="pt-BR" sz="1100" dirty="0" smtClean="0"/>
                  <a:t>(</a:t>
                </a:r>
                <a:r>
                  <a:rPr lang="pt-BR" sz="1100" b="1" i="1" dirty="0" smtClean="0"/>
                  <a:t>x</a:t>
                </a:r>
                <a:r>
                  <a:rPr lang="pt-BR" sz="1100" dirty="0" smtClean="0"/>
                  <a:t>) </a:t>
                </a:r>
                <a:r>
                  <a:rPr lang="pt-BR" sz="1100" dirty="0"/>
                  <a:t>&lt;</a:t>
                </a:r>
                <a:r>
                  <a:rPr lang="pt-BR" sz="1100" dirty="0" smtClean="0"/>
                  <a:t> 0</a:t>
                </a:r>
                <a:endParaRPr lang="pt-BR" sz="1100" dirty="0"/>
              </a:p>
            </p:txBody>
          </p:sp>
        </p:grpSp>
        <p:cxnSp>
          <p:nvCxnSpPr>
            <p:cNvPr id="4" name="Curved Connector 3"/>
            <p:cNvCxnSpPr>
              <a:endCxn id="5" idx="3"/>
            </p:cNvCxnSpPr>
            <p:nvPr/>
          </p:nvCxnSpPr>
          <p:spPr>
            <a:xfrm rot="16200000" flipV="1">
              <a:off x="10316647" y="2554282"/>
              <a:ext cx="710292" cy="34139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rotWithShape="1">
          <a:blip r:embed="rId4"/>
          <a:srcRect l="3046" t="5896" r="8832"/>
          <a:stretch/>
        </p:blipFill>
        <p:spPr>
          <a:xfrm>
            <a:off x="8763755" y="3800192"/>
            <a:ext cx="3289300" cy="3052789"/>
          </a:xfrm>
          <a:prstGeom prst="rect">
            <a:avLst/>
          </a:prstGeom>
        </p:spPr>
      </p:pic>
      <p:sp>
        <p:nvSpPr>
          <p:cNvPr id="18" name="Rectangle 17"/>
          <p:cNvSpPr/>
          <p:nvPr/>
        </p:nvSpPr>
        <p:spPr>
          <a:xfrm>
            <a:off x="8988368" y="3547226"/>
            <a:ext cx="3064687" cy="338554"/>
          </a:xfrm>
          <a:prstGeom prst="rect">
            <a:avLst/>
          </a:prstGeom>
        </p:spPr>
        <p:txBody>
          <a:bodyPr wrap="square">
            <a:spAutoFit/>
          </a:bodyPr>
          <a:lstStyle/>
          <a:p>
            <a:pPr algn="ctr"/>
            <a:r>
              <a:rPr lang="pt-BR" sz="1600" b="1" dirty="0" smtClean="0"/>
              <a:t>Função heaviside</a:t>
            </a:r>
            <a:endParaRPr lang="pt-BR" sz="1600" b="1" dirty="0"/>
          </a:p>
        </p:txBody>
      </p:sp>
      <p:sp>
        <p:nvSpPr>
          <p:cNvPr id="20" name="TextBox 19"/>
          <p:cNvSpPr txBox="1"/>
          <p:nvPr/>
        </p:nvSpPr>
        <p:spPr>
          <a:xfrm>
            <a:off x="411560" y="5821528"/>
            <a:ext cx="1665026" cy="830997"/>
          </a:xfrm>
          <a:prstGeom prst="rect">
            <a:avLst/>
          </a:prstGeom>
          <a:noFill/>
        </p:spPr>
        <p:txBody>
          <a:bodyPr wrap="square" rtlCol="0">
            <a:spAutoFit/>
          </a:bodyPr>
          <a:lstStyle/>
          <a:p>
            <a:pPr algn="ctr"/>
            <a:r>
              <a:rPr lang="pt-BR" sz="1600" dirty="0" smtClean="0"/>
              <a:t>Conhecida também como </a:t>
            </a:r>
            <a:r>
              <a:rPr lang="pt-BR" sz="1600" b="1" i="1" dirty="0" smtClean="0"/>
              <a:t>função heaviside.</a:t>
            </a:r>
            <a:endParaRPr lang="pt-BR" sz="1600" b="1" i="1" dirty="0"/>
          </a:p>
        </p:txBody>
      </p:sp>
      <p:cxnSp>
        <p:nvCxnSpPr>
          <p:cNvPr id="25" name="Straight Arrow Connector 24"/>
          <p:cNvCxnSpPr/>
          <p:nvPr/>
        </p:nvCxnSpPr>
        <p:spPr>
          <a:xfrm flipV="1">
            <a:off x="1984611" y="6223378"/>
            <a:ext cx="600502" cy="27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491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Classificação com </a:t>
            </a:r>
            <a:r>
              <a:rPr lang="pt-BR" dirty="0"/>
              <a:t>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98980"/>
                <a:ext cx="8202176" cy="4918075"/>
              </a:xfrm>
            </p:spPr>
            <p:txBody>
              <a:bodyPr>
                <a:normAutofit fontScale="92500" lnSpcReduction="20000"/>
              </a:bodyPr>
              <a:lstStyle/>
              <a:p>
                <a:r>
                  <a:rPr lang="pt-BR" dirty="0" smtClean="0"/>
                  <a:t>Agora que a </a:t>
                </a:r>
                <a:r>
                  <a:rPr lang="pt-BR" b="1" i="1" dirty="0" smtClean="0"/>
                  <a:t>função hipótese</a:t>
                </a:r>
                <a:r>
                  <a:rPr lang="pt-BR" dirty="0" smtClean="0"/>
                  <a:t>,</a:t>
                </a:r>
                <a:r>
                  <a:rPr lang="pt-BR" b="1" i="1"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a:t>
                </a:r>
                <a:r>
                  <a:rPr lang="pt-BR" b="1" i="1" dirty="0" smtClean="0"/>
                  <a:t> </a:t>
                </a:r>
                <a:r>
                  <a:rPr lang="pt-BR" dirty="0" smtClean="0"/>
                  <a:t>tem uma forma matemática bem definida, nós podemos pensar em como escolher os pesos </a:t>
                </a:r>
                <a14:m>
                  <m:oMath xmlns:m="http://schemas.openxmlformats.org/officeDocument/2006/math">
                    <m:r>
                      <a:rPr lang="pt-BR" b="1" i="1" smtClean="0">
                        <a:latin typeface="Cambria Math" panose="02040503050406030204" pitchFamily="18" charset="0"/>
                      </a:rPr>
                      <m:t>𝒂</m:t>
                    </m:r>
                  </m:oMath>
                </a14:m>
                <a:r>
                  <a:rPr lang="pt-BR" b="1" i="1" dirty="0" smtClean="0"/>
                  <a:t> </a:t>
                </a:r>
                <a:r>
                  <a:rPr lang="pt-BR" dirty="0" smtClean="0"/>
                  <a:t>que </a:t>
                </a:r>
                <a:r>
                  <a:rPr lang="pt-BR" b="1" i="1" dirty="0" smtClean="0"/>
                  <a:t>minimizem o erro de classificação</a:t>
                </a:r>
                <a:r>
                  <a:rPr lang="pt-BR" dirty="0" smtClean="0"/>
                  <a:t>.</a:t>
                </a:r>
              </a:p>
              <a:p>
                <a:r>
                  <a:rPr lang="pt-BR" dirty="0" smtClean="0"/>
                  <a:t>No caso da </a:t>
                </a:r>
                <a:r>
                  <a:rPr lang="pt-BR" b="1" i="1" dirty="0" smtClean="0"/>
                  <a:t>regressão linear</a:t>
                </a:r>
                <a:r>
                  <a:rPr lang="pt-BR" dirty="0" smtClean="0"/>
                  <a:t>, nós fizemos isso de duas maneiras: </a:t>
                </a:r>
              </a:p>
              <a:p>
                <a:pPr marL="971550" lvl="1" indent="-514350">
                  <a:buFont typeface="+mj-lt"/>
                  <a:buAutoNum type="romanLcPeriod"/>
                </a:pPr>
                <a:r>
                  <a:rPr lang="pt-BR" dirty="0" smtClean="0"/>
                  <a:t>de forma fechada (através da </a:t>
                </a:r>
                <a:r>
                  <a:rPr lang="pt-BR" b="1" i="1" dirty="0" smtClean="0"/>
                  <a:t>equação normal</a:t>
                </a:r>
                <a:r>
                  <a:rPr lang="pt-BR" dirty="0" smtClean="0"/>
                  <a:t>) fazendo a derivada parcial com relação aos pesos igual a zero e resolvendo a equação para os pesos;</a:t>
                </a:r>
              </a:p>
              <a:p>
                <a:pPr marL="971550" lvl="1" indent="-514350">
                  <a:buFont typeface="+mj-lt"/>
                  <a:buAutoNum type="romanLcPeriod"/>
                </a:pPr>
                <a:r>
                  <a:rPr lang="pt-BR" dirty="0" smtClean="0"/>
                  <a:t>e através do algoritmo do </a:t>
                </a:r>
                <a:r>
                  <a:rPr lang="pt-BR" b="1" i="1" dirty="0" smtClean="0"/>
                  <a:t>gradiente descendente</a:t>
                </a:r>
                <a:r>
                  <a:rPr lang="pt-BR" dirty="0" smtClean="0"/>
                  <a:t>.</a:t>
                </a:r>
              </a:p>
              <a:p>
                <a:r>
                  <a:rPr lang="pt-BR" dirty="0" smtClean="0"/>
                  <a:t>Entretanto, com a </a:t>
                </a:r>
                <a:r>
                  <a:rPr lang="pt-BR" b="1" i="1" dirty="0" smtClean="0"/>
                  <a:t>função de limiar rígido</a:t>
                </a:r>
                <a:r>
                  <a:rPr lang="pt-BR" dirty="0" smtClean="0"/>
                  <a:t>, nenhuma das duas abordagens é possível devido ao fato do </a:t>
                </a:r>
                <a:r>
                  <a:rPr lang="pt-BR" b="1" i="1" dirty="0" smtClean="0"/>
                  <a:t>gradiente</a:t>
                </a:r>
                <a:r>
                  <a:rPr lang="pt-BR" dirty="0" smtClean="0"/>
                  <a:t> ser igual a zero em todos os pontos do espaço de pesos exceto no ponto onde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ea typeface="Cambria Math" panose="02040503050406030204" pitchFamily="18" charset="0"/>
                      </a:rPr>
                      <m:t>=0</m:t>
                    </m:r>
                  </m:oMath>
                </a14:m>
                <a:r>
                  <a:rPr lang="pt-BR" dirty="0" smtClean="0"/>
                  <a:t>, e mesmo assim, o </a:t>
                </a:r>
                <a:r>
                  <a:rPr lang="pt-BR" b="1" i="1" dirty="0" smtClean="0"/>
                  <a:t>gradiente</a:t>
                </a:r>
                <a:r>
                  <a:rPr lang="pt-BR" dirty="0" smtClean="0"/>
                  <a:t> é indeterminado nesse ponto.</a:t>
                </a:r>
              </a:p>
              <a:p>
                <a:r>
                  <a:rPr lang="pt-BR" b="1" dirty="0" smtClean="0">
                    <a:solidFill>
                      <a:srgbClr val="FF0000"/>
                    </a:solidFill>
                  </a:rPr>
                  <a:t>Portanto, o que podemos fazer?</a:t>
                </a:r>
                <a:endParaRPr lang="pt-BR"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98980"/>
                <a:ext cx="8202176" cy="4918075"/>
              </a:xfrm>
              <a:blipFill rotWithShape="0">
                <a:blip r:embed="rId3"/>
                <a:stretch>
                  <a:fillRect l="-1190" t="-3226" r="-1190" b="-2605"/>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3046" t="5896" r="8832"/>
          <a:stretch/>
        </p:blipFill>
        <p:spPr>
          <a:xfrm>
            <a:off x="9040376" y="2424035"/>
            <a:ext cx="3072122" cy="2851227"/>
          </a:xfrm>
          <a:prstGeom prst="rect">
            <a:avLst/>
          </a:prstGeom>
        </p:spPr>
      </p:pic>
      <p:sp>
        <p:nvSpPr>
          <p:cNvPr id="6" name="Rectangle 5"/>
          <p:cNvSpPr/>
          <p:nvPr/>
        </p:nvSpPr>
        <p:spPr>
          <a:xfrm>
            <a:off x="9253182" y="2123030"/>
            <a:ext cx="2859316" cy="338554"/>
          </a:xfrm>
          <a:prstGeom prst="rect">
            <a:avLst/>
          </a:prstGeom>
        </p:spPr>
        <p:txBody>
          <a:bodyPr wrap="square">
            <a:spAutoFit/>
          </a:bodyPr>
          <a:lstStyle/>
          <a:p>
            <a:pPr algn="ctr"/>
            <a:r>
              <a:rPr lang="pt-BR" sz="1600" b="1" dirty="0" smtClean="0"/>
              <a:t>Função heaviside</a:t>
            </a:r>
            <a:endParaRPr lang="pt-BR" sz="1600" b="1" dirty="0"/>
          </a:p>
        </p:txBody>
      </p:sp>
    </p:spTree>
    <p:extLst>
      <p:ext uri="{BB962C8B-B14F-4D97-AF65-F5344CB8AC3E}">
        <p14:creationId xmlns:p14="http://schemas.microsoft.com/office/powerpoint/2010/main" val="24045603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Classificação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84680"/>
                <a:ext cx="11158182" cy="5073320"/>
              </a:xfrm>
            </p:spPr>
            <p:txBody>
              <a:bodyPr>
                <a:normAutofit fontScale="85000" lnSpcReduction="20000"/>
              </a:bodyPr>
              <a:lstStyle/>
              <a:p>
                <a:r>
                  <a:rPr lang="pt-BR" dirty="0" smtClean="0"/>
                  <a:t>Uma possível abordagem para o problema quando utilizamos um </a:t>
                </a:r>
                <a:r>
                  <a:rPr lang="pt-BR" b="1" i="1" dirty="0" smtClean="0"/>
                  <a:t>limiar de decisão rígido</a:t>
                </a:r>
                <a:r>
                  <a:rPr lang="pt-BR" dirty="0" smtClean="0"/>
                  <a:t> é utilizar uma </a:t>
                </a:r>
                <a:r>
                  <a:rPr lang="pt-BR" b="1" i="1" dirty="0" smtClean="0"/>
                  <a:t>regra intuitiva </a:t>
                </a:r>
                <a:r>
                  <a:rPr lang="pt-BR" dirty="0" smtClean="0"/>
                  <a:t>de atualização dos </a:t>
                </a:r>
                <a:r>
                  <a:rPr lang="pt-BR" b="1" i="1" dirty="0" smtClean="0"/>
                  <a:t>pesos</a:t>
                </a:r>
                <a:r>
                  <a:rPr lang="pt-BR" dirty="0" smtClean="0"/>
                  <a:t> que converge para uma solução </a:t>
                </a:r>
                <a:r>
                  <a:rPr lang="pt-BR" b="1" i="1" dirty="0" smtClean="0"/>
                  <a:t>dado que exista uma função discriminante adequada e que as classes não se sobreponham</a:t>
                </a:r>
                <a:r>
                  <a:rPr lang="pt-BR" dirty="0" smtClean="0"/>
                  <a:t>.</a:t>
                </a:r>
              </a:p>
              <a:p>
                <a:r>
                  <a:rPr lang="pt-BR" dirty="0" smtClean="0"/>
                  <a:t>A atualização dos </a:t>
                </a:r>
                <a:r>
                  <a:rPr lang="pt-BR" b="1" i="1" dirty="0" smtClean="0"/>
                  <a:t>pesos</a:t>
                </a:r>
                <a:r>
                  <a:rPr lang="pt-BR" dirty="0" smtClean="0"/>
                  <a:t> é dada pela seguinte equação</a:t>
                </a:r>
                <a:endParaRPr lang="pt-BR" dirty="0"/>
              </a:p>
              <a:p>
                <a:pPr marL="0" indent="0" algn="ctr">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𝑦</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d>
                      <m:r>
                        <a:rPr lang="pt-BR" b="1" i="1">
                          <a:latin typeface="Cambria Math" panose="02040503050406030204" pitchFamily="18" charset="0"/>
                        </a:rPr>
                        <m:t>𝒙</m:t>
                      </m:r>
                      <m:d>
                        <m:dPr>
                          <m:ctrlPr>
                            <a:rPr lang="pt-BR" b="1"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b="0" i="0"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i</m:t>
                      </m:r>
                      <m:r>
                        <a:rPr lang="pt-BR" b="0" i="0" smtClean="0">
                          <a:latin typeface="Cambria Math" panose="02040503050406030204" pitchFamily="18" charset="0"/>
                        </a:rPr>
                        <m:t>,</m:t>
                      </m:r>
                    </m:oMath>
                  </m:oMathPara>
                </a14:m>
                <a:endParaRPr lang="pt-BR" dirty="0" smtClean="0"/>
              </a:p>
              <a:p>
                <a:pPr marL="0" indent="0">
                  <a:buNone/>
                </a:pPr>
                <a:r>
                  <a:rPr lang="pt-BR" dirty="0"/>
                  <a:t>a</a:t>
                </a:r>
                <a:r>
                  <a:rPr lang="pt-BR" dirty="0" smtClean="0"/>
                  <a:t> qual é essencialmente idêntica à regra de atualização para a </a:t>
                </a:r>
                <a:r>
                  <a:rPr lang="pt-BR" b="1" i="1" dirty="0" smtClean="0"/>
                  <a:t>regressão linear</a:t>
                </a:r>
                <a:r>
                  <a:rPr lang="pt-BR" dirty="0" smtClean="0"/>
                  <a:t> quando utilizamos o </a:t>
                </a:r>
                <a:r>
                  <a:rPr lang="pt-BR" b="1" i="1" dirty="0" smtClean="0"/>
                  <a:t>gradiente descendente estocástico</a:t>
                </a:r>
                <a:r>
                  <a:rPr lang="pt-BR" dirty="0" smtClean="0"/>
                  <a:t>.</a:t>
                </a:r>
              </a:p>
              <a:p>
                <a:r>
                  <a:rPr lang="pt-BR" dirty="0" smtClean="0"/>
                  <a:t>Esta regra é chamada de </a:t>
                </a:r>
                <a:r>
                  <a:rPr lang="pt-BR" b="1" i="1" dirty="0" smtClean="0"/>
                  <a:t>regra de aprendizagem do perceptron</a:t>
                </a:r>
                <a:r>
                  <a:rPr lang="pt-BR" dirty="0" smtClean="0"/>
                  <a:t>, por razões que discutiremos em breve.</a:t>
                </a:r>
              </a:p>
              <a:p>
                <a:r>
                  <a:rPr lang="pt-BR" dirty="0" smtClean="0"/>
                  <a:t>Essa </a:t>
                </a:r>
                <a:r>
                  <a:rPr lang="pt-BR" dirty="0"/>
                  <a:t>regra de aprendizagem é aplicada a </a:t>
                </a:r>
                <a:r>
                  <a:rPr lang="pt-BR" b="1" i="1" dirty="0"/>
                  <a:t>um exemplo por vez</a:t>
                </a:r>
                <a:r>
                  <a:rPr lang="pt-BR" dirty="0"/>
                  <a:t>, escolhendo exemplos </a:t>
                </a:r>
                <a:r>
                  <a:rPr lang="pt-BR" b="1" i="1" dirty="0"/>
                  <a:t>aleatóriamente</a:t>
                </a:r>
                <a:r>
                  <a:rPr lang="pt-BR" dirty="0"/>
                  <a:t>, assim como fizemos com o </a:t>
                </a:r>
                <a:r>
                  <a:rPr lang="pt-BR" b="1" i="1" dirty="0"/>
                  <a:t>gradiente descendente estocástico</a:t>
                </a:r>
                <a:r>
                  <a:rPr lang="pt-BR" dirty="0" smtClean="0"/>
                  <a:t>.</a:t>
                </a:r>
              </a:p>
              <a:p>
                <a:r>
                  <a:rPr lang="pt-BR" dirty="0" smtClean="0"/>
                  <a:t>Como estamos considerando classificadores com valores de saída 0 ou 1, o comportamento da regra de atualização será diferente do comportamento para  a regressão linear, como veremos a seguir.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84680"/>
                <a:ext cx="11158182" cy="5073320"/>
              </a:xfrm>
              <a:blipFill rotWithShape="0">
                <a:blip r:embed="rId2"/>
                <a:stretch>
                  <a:fillRect l="-874" t="-2764" r="-273"/>
                </a:stretch>
              </a:blipFill>
            </p:spPr>
            <p:txBody>
              <a:bodyPr/>
              <a:lstStyle/>
              <a:p>
                <a:r>
                  <a:rPr lang="pt-BR">
                    <a:noFill/>
                  </a:rPr>
                  <a:t> </a:t>
                </a:r>
              </a:p>
            </p:txBody>
          </p:sp>
        </mc:Fallback>
      </mc:AlternateContent>
      <p:sp>
        <p:nvSpPr>
          <p:cNvPr id="4" name="TextBox 3"/>
          <p:cNvSpPr txBox="1"/>
          <p:nvPr/>
        </p:nvSpPr>
        <p:spPr>
          <a:xfrm>
            <a:off x="8965442" y="2756843"/>
            <a:ext cx="1761698" cy="738664"/>
          </a:xfrm>
          <a:prstGeom prst="rect">
            <a:avLst/>
          </a:prstGeom>
          <a:noFill/>
        </p:spPr>
        <p:txBody>
          <a:bodyPr wrap="square" rtlCol="0">
            <a:spAutoFit/>
          </a:bodyPr>
          <a:lstStyle/>
          <a:p>
            <a:pPr algn="ctr"/>
            <a:r>
              <a:rPr lang="pt-BR" sz="1400" dirty="0" smtClean="0"/>
              <a:t>Os pesos são atualizados a cada novo exemplo.</a:t>
            </a:r>
            <a:endParaRPr lang="pt-BR" sz="1400" dirty="0"/>
          </a:p>
        </p:txBody>
      </p:sp>
      <p:cxnSp>
        <p:nvCxnSpPr>
          <p:cNvPr id="6" name="Straight Arrow Connector 5"/>
          <p:cNvCxnSpPr/>
          <p:nvPr/>
        </p:nvCxnSpPr>
        <p:spPr>
          <a:xfrm flipH="1">
            <a:off x="7696200" y="3126175"/>
            <a:ext cx="1406857" cy="177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7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Classificação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680511" cy="5167312"/>
              </a:xfrm>
            </p:spPr>
            <p:txBody>
              <a:bodyPr>
                <a:normAutofit/>
              </a:bodyPr>
              <a:lstStyle/>
              <a:p>
                <a:r>
                  <a:rPr lang="pt-BR" dirty="0" smtClean="0"/>
                  <a:t>Observem a equação de atualizaçao dos pesos</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d>
                      <m:r>
                        <a:rPr lang="pt-BR" b="1" i="1">
                          <a:latin typeface="Cambria Math" panose="02040503050406030204" pitchFamily="18" charset="0"/>
                        </a:rPr>
                        <m:t>𝒙</m:t>
                      </m:r>
                      <m:d>
                        <m:dPr>
                          <m:ctrlPr>
                            <a:rPr lang="pt-BR" b="1"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b="1" i="1" smtClean="0">
                          <a:latin typeface="Cambria Math" panose="02040503050406030204" pitchFamily="18" charset="0"/>
                          <a:ea typeface="Cambria Math" panose="02040503050406030204" pitchFamily="18" charset="0"/>
                        </a:rPr>
                        <m:t>.</m:t>
                      </m:r>
                    </m:oMath>
                  </m:oMathPara>
                </a14:m>
                <a:endParaRPr lang="pt-BR" dirty="0" smtClean="0"/>
              </a:p>
              <a:p>
                <a:r>
                  <a:rPr lang="pt-BR" dirty="0" smtClean="0"/>
                  <a:t>Ambos, o valor desejado,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 e a saída da </a:t>
                </a:r>
                <a:r>
                  <a:rPr lang="pt-BR" b="1" i="1" dirty="0"/>
                  <a:t>função hipótese</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assumem os valores 0 ou 1, portanto, existem 3 possibilidades:</a:t>
                </a:r>
              </a:p>
              <a:p>
                <a:pPr lvl="1">
                  <a:buFont typeface="Wingdings" panose="05000000000000000000" pitchFamily="2" charset="2"/>
                  <a:buChar char="§"/>
                </a:pPr>
                <a:r>
                  <a:rPr lang="pt-BR" dirty="0"/>
                  <a:t> Se a saída estiver correta, i.e.,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então os pesos não são atualizados.</a:t>
                </a:r>
              </a:p>
              <a:p>
                <a:pPr lvl="1">
                  <a:buFont typeface="Wingdings" panose="05000000000000000000" pitchFamily="2" charset="2"/>
                  <a:buChar char="§"/>
                </a:pPr>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=1</m:t>
                    </m:r>
                  </m:oMath>
                </a14:m>
                <a:r>
                  <a:rPr lang="pt-BR" dirty="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a:latin typeface="Cambria Math" panose="02040503050406030204" pitchFamily="18" charset="0"/>
                      </a:rPr>
                      <m:t>0</m:t>
                    </m:r>
                  </m:oMath>
                </a14:m>
                <a:r>
                  <a:rPr lang="pt-BR" dirty="0"/>
                  <a:t>, então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𝑘</m:t>
                        </m:r>
                      </m:sub>
                    </m:sSub>
                  </m:oMath>
                </a14:m>
                <a:r>
                  <a:rPr lang="pt-BR" dirty="0"/>
                  <a:t> tem seu valor </a:t>
                </a:r>
                <a:r>
                  <a:rPr lang="pt-BR" b="1" i="1" dirty="0"/>
                  <a:t>aumentado</a:t>
                </a:r>
                <a:r>
                  <a:rPr lang="pt-BR" dirty="0"/>
                  <a:t> 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positivo e </a:t>
                </a:r>
                <a:r>
                  <a:rPr lang="pt-BR" b="1" i="1" dirty="0" smtClean="0"/>
                  <a:t>diminuído</a:t>
                </a:r>
                <a:r>
                  <a:rPr lang="pt-BR" dirty="0" smtClean="0"/>
                  <a:t> </a:t>
                </a:r>
                <a:r>
                  <a:rPr lang="pt-BR" dirty="0"/>
                  <a:t>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negativo. </a:t>
                </a:r>
                <a:endParaRPr lang="pt-BR" dirty="0" smtClean="0"/>
              </a:p>
              <a:p>
                <a:pPr lvl="2">
                  <a:buFont typeface="Courier New" panose="02070309020205020404" pitchFamily="49" charset="0"/>
                  <a:buChar char="o"/>
                </a:pPr>
                <a:r>
                  <a:rPr lang="pt-BR" dirty="0" smtClean="0"/>
                  <a:t>Isso </a:t>
                </a:r>
                <a:r>
                  <a:rPr lang="pt-BR" dirty="0"/>
                  <a:t>faz sentido pois nós queremos aumentar o valor do produto escalar </a:t>
                </a:r>
                <a14:m>
                  <m:oMath xmlns:m="http://schemas.openxmlformats.org/officeDocument/2006/math">
                    <m:sSup>
                      <m:sSupPr>
                        <m:ctrlPr>
                          <a:rPr lang="pt-BR" b="1" i="1">
                            <a:latin typeface="Cambria Math" panose="02040503050406030204" pitchFamily="18" charset="0"/>
                          </a:rPr>
                        </m:ctrlPr>
                      </m:sSupPr>
                      <m:e>
                        <m:r>
                          <a:rPr lang="pt-BR" b="1" i="1" smtClean="0">
                            <a:latin typeface="Cambria Math" panose="02040503050406030204" pitchFamily="18" charset="0"/>
                          </a:rPr>
                          <m:t>𝒙</m:t>
                        </m:r>
                      </m:e>
                      <m:sup>
                        <m:r>
                          <a:rPr lang="pt-BR" b="1" i="1">
                            <a:latin typeface="Cambria Math" panose="02040503050406030204" pitchFamily="18" charset="0"/>
                          </a:rPr>
                          <m:t>𝑻</m:t>
                        </m:r>
                      </m:sup>
                    </m:sSup>
                    <m:r>
                      <a:rPr lang="pt-BR" b="1" i="1" smtClean="0">
                        <a:latin typeface="Cambria Math" panose="02040503050406030204" pitchFamily="18" charset="0"/>
                      </a:rPr>
                      <m:t>𝒂</m:t>
                    </m:r>
                  </m:oMath>
                </a14:m>
                <a:r>
                  <a:rPr lang="pt-BR" dirty="0" smtClean="0"/>
                  <a:t>, ou seja,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a:t>
                </a:r>
                <a:r>
                  <a:rPr lang="pt-BR" dirty="0"/>
                  <a:t>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tenha como saída o valor 1.</a:t>
                </a:r>
              </a:p>
              <a:p>
                <a:pPr lvl="1">
                  <a:buFont typeface="Wingdings" panose="05000000000000000000" pitchFamily="2" charset="2"/>
                  <a:buChar char="§"/>
                </a:pPr>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=0</m:t>
                    </m:r>
                  </m:oMath>
                </a14:m>
                <a:r>
                  <a:rPr lang="pt-BR" dirty="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a:latin typeface="Cambria Math" panose="02040503050406030204" pitchFamily="18" charset="0"/>
                      </a:rPr>
                      <m:t>1</m:t>
                    </m:r>
                  </m:oMath>
                </a14:m>
                <a:r>
                  <a:rPr lang="pt-BR" dirty="0"/>
                  <a:t>, então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𝑘</m:t>
                        </m:r>
                      </m:sub>
                    </m:sSub>
                  </m:oMath>
                </a14:m>
                <a:r>
                  <a:rPr lang="pt-BR" dirty="0"/>
                  <a:t> tem seu valor </a:t>
                </a:r>
                <a:r>
                  <a:rPr lang="pt-BR" b="1" i="1" dirty="0"/>
                  <a:t>diminuido </a:t>
                </a:r>
                <a:r>
                  <a:rPr lang="pt-BR" dirty="0"/>
                  <a:t>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positivo e </a:t>
                </a:r>
                <a:r>
                  <a:rPr lang="pt-BR" b="1" i="1" dirty="0"/>
                  <a:t>aumentado</a:t>
                </a:r>
                <a:r>
                  <a:rPr lang="pt-BR" dirty="0"/>
                  <a:t> 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negativo. </a:t>
                </a:r>
                <a:endParaRPr lang="pt-BR" dirty="0" smtClean="0"/>
              </a:p>
              <a:p>
                <a:pPr lvl="2">
                  <a:buFont typeface="Courier New" panose="02070309020205020404" pitchFamily="49" charset="0"/>
                  <a:buChar char="o"/>
                </a:pPr>
                <a:r>
                  <a:rPr lang="pt-BR" dirty="0" smtClean="0"/>
                  <a:t>Isso </a:t>
                </a:r>
                <a:r>
                  <a:rPr lang="pt-BR" dirty="0"/>
                  <a:t>faz sentido pois nós queremos diminuir o valor do produto escalar </a:t>
                </a:r>
                <a14:m>
                  <m:oMath xmlns:m="http://schemas.openxmlformats.org/officeDocument/2006/math">
                    <m:sSup>
                      <m:sSupPr>
                        <m:ctrlPr>
                          <a:rPr lang="pt-BR" b="1" i="1">
                            <a:latin typeface="Cambria Math" panose="02040503050406030204" pitchFamily="18" charset="0"/>
                          </a:rPr>
                        </m:ctrlPr>
                      </m:sSupPr>
                      <m:e>
                        <m:r>
                          <a:rPr lang="pt-BR" b="1" i="1" smtClean="0">
                            <a:latin typeface="Cambria Math" panose="02040503050406030204" pitchFamily="18" charset="0"/>
                          </a:rPr>
                          <m:t>𝒙</m:t>
                        </m:r>
                      </m:e>
                      <m:sup>
                        <m:r>
                          <a:rPr lang="pt-BR" b="1" i="1">
                            <a:latin typeface="Cambria Math" panose="02040503050406030204" pitchFamily="18" charset="0"/>
                          </a:rPr>
                          <m:t>𝑻</m:t>
                        </m:r>
                      </m:sup>
                    </m:sSup>
                    <m:r>
                      <a:rPr lang="pt-BR" b="1" i="1" smtClean="0">
                        <a:latin typeface="Cambria Math" panose="02040503050406030204" pitchFamily="18" charset="0"/>
                      </a:rPr>
                      <m:t>𝒂</m:t>
                    </m:r>
                  </m:oMath>
                </a14:m>
                <a:r>
                  <a:rPr lang="pt-BR" dirty="0" smtClean="0"/>
                  <a:t>, ou seja,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a:t>
                </a:r>
                <a:r>
                  <a:rPr lang="pt-BR" dirty="0" smtClean="0"/>
                  <a:t> </a:t>
                </a:r>
                <a:r>
                  <a:rPr lang="pt-BR" dirty="0"/>
                  <a:t>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tenha como saída o valor 0</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680511" cy="5167312"/>
              </a:xfrm>
              <a:blipFill rotWithShape="0">
                <a:blip r:embed="rId2"/>
                <a:stretch>
                  <a:fillRect l="-970" t="-1887" r="-228"/>
                </a:stretch>
              </a:blipFill>
            </p:spPr>
            <p:txBody>
              <a:bodyPr/>
              <a:lstStyle/>
              <a:p>
                <a:r>
                  <a:rPr lang="pt-BR">
                    <a:noFill/>
                  </a:rPr>
                  <a:t> </a:t>
                </a:r>
              </a:p>
            </p:txBody>
          </p:sp>
        </mc:Fallback>
      </mc:AlternateContent>
    </p:spTree>
    <p:extLst>
      <p:ext uri="{BB962C8B-B14F-4D97-AF65-F5344CB8AC3E}">
        <p14:creationId xmlns:p14="http://schemas.microsoft.com/office/powerpoint/2010/main" val="2614821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Classificação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911926"/>
                <a:ext cx="11209421" cy="4946073"/>
              </a:xfrm>
            </p:spPr>
            <p:txBody>
              <a:bodyPr>
                <a:normAutofit fontScale="85000" lnSpcReduction="20000"/>
              </a:bodyPr>
              <a:lstStyle/>
              <a:p>
                <a:r>
                  <a:rPr lang="pt-BR" dirty="0" smtClean="0"/>
                  <a:t>A </a:t>
                </a:r>
                <a:r>
                  <a:rPr lang="pt-BR" b="1" i="1" dirty="0"/>
                  <a:t>regra de aprendizagem do perceptron </a:t>
                </a:r>
                <a:r>
                  <a:rPr lang="pt-BR" dirty="0"/>
                  <a:t>converge para um </a:t>
                </a:r>
                <a:r>
                  <a:rPr lang="pt-BR" b="1" i="1" dirty="0" smtClean="0"/>
                  <a:t>separador perfeito</a:t>
                </a:r>
                <a:r>
                  <a:rPr lang="pt-BR" dirty="0" smtClean="0"/>
                  <a:t> quando:</a:t>
                </a:r>
              </a:p>
              <a:p>
                <a:pPr lvl="1">
                  <a:buFont typeface="Wingdings" panose="05000000000000000000" pitchFamily="2" charset="2"/>
                  <a:buChar char="§"/>
                </a:pPr>
                <a:r>
                  <a:rPr lang="pt-BR" dirty="0"/>
                  <a:t>A</a:t>
                </a:r>
                <a:r>
                  <a:rPr lang="pt-BR" dirty="0" smtClean="0"/>
                  <a:t>s classes são </a:t>
                </a:r>
                <a:r>
                  <a:rPr lang="pt-BR" b="1" i="1" dirty="0"/>
                  <a:t>suficientemente separadas </a:t>
                </a:r>
                <a:r>
                  <a:rPr lang="pt-BR" dirty="0"/>
                  <a:t>umas das </a:t>
                </a:r>
                <a:r>
                  <a:rPr lang="pt-BR" dirty="0" smtClean="0"/>
                  <a:t>outras, ou seja, não se sobrepõem.</a:t>
                </a:r>
              </a:p>
              <a:p>
                <a:pPr lvl="1">
                  <a:buFont typeface="Wingdings" panose="05000000000000000000" pitchFamily="2" charset="2"/>
                  <a:buChar char="§"/>
                </a:pPr>
                <a:r>
                  <a:rPr lang="pt-BR" dirty="0" smtClean="0"/>
                  <a:t>Existe uma </a:t>
                </a:r>
                <a:r>
                  <a:rPr lang="pt-BR" b="1" i="1" dirty="0" smtClean="0"/>
                  <a:t>função discriminante adequada para o problema</a:t>
                </a:r>
                <a:r>
                  <a:rPr lang="pt-BR" dirty="0" smtClean="0"/>
                  <a:t>, mesmo que não seja um </a:t>
                </a:r>
                <a:r>
                  <a:rPr lang="pt-BR" b="1" i="1" dirty="0" smtClean="0"/>
                  <a:t>hiperplano</a:t>
                </a:r>
                <a:r>
                  <a:rPr lang="pt-BR" dirty="0" smtClean="0"/>
                  <a:t>.</a:t>
                </a:r>
              </a:p>
              <a:p>
                <a:r>
                  <a:rPr lang="pt-BR" b="1" i="1" dirty="0" smtClean="0"/>
                  <a:t>Separador perfeito: </a:t>
                </a:r>
                <a:r>
                  <a:rPr lang="pt-BR" dirty="0"/>
                  <a:t>com erro </a:t>
                </a:r>
                <a:r>
                  <a:rPr lang="pt-BR" dirty="0" smtClean="0"/>
                  <a:t>de classificação igual </a:t>
                </a:r>
                <a:r>
                  <a:rPr lang="pt-BR" dirty="0"/>
                  <a:t>a </a:t>
                </a:r>
                <a:r>
                  <a:rPr lang="pt-BR" dirty="0" smtClean="0"/>
                  <a:t>zero, ou seja, todos os exemplos são perfeitamente classificados.</a:t>
                </a:r>
              </a:p>
              <a:p>
                <a:r>
                  <a:rPr lang="pt-BR" dirty="0" smtClean="0"/>
                  <a:t>Porém</a:t>
                </a:r>
                <a:r>
                  <a:rPr lang="pt-BR" dirty="0"/>
                  <a:t>, na prática essa situação não é muito comum.</a:t>
                </a:r>
              </a:p>
              <a:p>
                <a:r>
                  <a:rPr lang="pt-BR" dirty="0"/>
                  <a:t>Nesse caso, a </a:t>
                </a:r>
                <a:r>
                  <a:rPr lang="pt-BR" b="1" i="1" dirty="0"/>
                  <a:t>regra de aprendizagem do perceptron </a:t>
                </a:r>
                <a:r>
                  <a:rPr lang="pt-BR" dirty="0"/>
                  <a:t>falha em convergir para uma solução </a:t>
                </a:r>
                <a:r>
                  <a:rPr lang="pt-BR" dirty="0" smtClean="0"/>
                  <a:t>perfeita. </a:t>
                </a:r>
              </a:p>
              <a:p>
                <a:r>
                  <a:rPr lang="pt-BR" dirty="0" smtClean="0"/>
                  <a:t>Em </a:t>
                </a:r>
                <a:r>
                  <a:rPr lang="pt-BR" dirty="0"/>
                  <a:t>geral, essa regra não converge para uma solução estável para valores fixos do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mas se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decresce de acordo com as iterações, então a regra tem uma chance de convergir para uma solução de erro mínimo quando os exemplos são apresentados de forma aleatória</a:t>
                </a:r>
                <a:r>
                  <a:rPr lang="pt-BR" dirty="0" smtClean="0"/>
                  <a:t>.</a:t>
                </a:r>
              </a:p>
              <a:p>
                <a:r>
                  <a:rPr lang="pt-BR" dirty="0" smtClean="0"/>
                  <a:t>Podemos também usar o </a:t>
                </a:r>
                <a:r>
                  <a:rPr lang="pt-BR" b="1" i="1" dirty="0" smtClean="0"/>
                  <a:t>early-stop</a:t>
                </a:r>
                <a:r>
                  <a:rPr lang="pt-BR" dirty="0" smtClean="0"/>
                  <a:t> e utilizar os </a:t>
                </a:r>
                <a:r>
                  <a:rPr lang="pt-BR" b="1" i="1" dirty="0" smtClean="0"/>
                  <a:t>pesos</a:t>
                </a:r>
                <a:r>
                  <a:rPr lang="pt-BR" dirty="0" smtClean="0"/>
                  <a:t> que resultaram no menor erro de validação.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911926"/>
                <a:ext cx="11209421" cy="4946073"/>
              </a:xfrm>
              <a:blipFill rotWithShape="0">
                <a:blip r:embed="rId3"/>
                <a:stretch>
                  <a:fillRect l="-707" t="-2836" r="-1142"/>
                </a:stretch>
              </a:blipFill>
            </p:spPr>
            <p:txBody>
              <a:bodyPr/>
              <a:lstStyle/>
              <a:p>
                <a:r>
                  <a:rPr lang="pt-BR">
                    <a:noFill/>
                  </a:rPr>
                  <a:t> </a:t>
                </a:r>
              </a:p>
            </p:txBody>
          </p:sp>
        </mc:Fallback>
      </mc:AlternateContent>
    </p:spTree>
    <p:extLst>
      <p:ext uri="{BB962C8B-B14F-4D97-AF65-F5344CB8AC3E}">
        <p14:creationId xmlns:p14="http://schemas.microsoft.com/office/powerpoint/2010/main" val="4757223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Classificação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785295" cy="5032376"/>
              </a:xfrm>
            </p:spPr>
            <p:txBody>
              <a:bodyPr>
                <a:normAutofit fontScale="85000" lnSpcReduction="20000"/>
              </a:bodyPr>
              <a:lstStyle/>
              <a:p>
                <a:r>
                  <a:rPr lang="pt-BR" dirty="0" smtClean="0"/>
                  <a:t>Outro problema com classificadores que usam </a:t>
                </a:r>
                <a:r>
                  <a:rPr lang="pt-BR" b="1" i="1" dirty="0" smtClean="0"/>
                  <a:t>limiar de decisão rígido </a:t>
                </a:r>
                <a:r>
                  <a:rPr lang="pt-BR" dirty="0" smtClean="0"/>
                  <a:t>é a falta de informação sobre a confiança do classificador quanto a um resultado.</a:t>
                </a:r>
              </a:p>
              <a:p>
                <a:r>
                  <a:rPr lang="pt-BR" dirty="0" smtClean="0"/>
                  <a:t>No exemplo ao lado, dois exemplos estão bem próximos da </a:t>
                </a:r>
                <a:r>
                  <a:rPr lang="pt-BR" b="1" i="1" dirty="0" smtClean="0"/>
                  <a:t>fronteira de decisão </a:t>
                </a:r>
                <a:r>
                  <a:rPr lang="pt-BR" dirty="0" smtClean="0"/>
                  <a:t>enquanto outros dois estão bem distantes dela.</a:t>
                </a:r>
              </a:p>
              <a:p>
                <a:r>
                  <a:rPr lang="pt-BR" dirty="0" smtClean="0"/>
                  <a:t>O classificador com </a:t>
                </a:r>
                <a:r>
                  <a:rPr lang="pt-BR" b="1" i="1" dirty="0" smtClean="0"/>
                  <a:t>limiar rígido</a:t>
                </a:r>
                <a:r>
                  <a:rPr lang="pt-BR" dirty="0" smtClean="0"/>
                  <a:t>, faria uma previsão completamente confiante pelo valor 1 para os dois pontos azuis e 0 para os dois triângulos vermelhos, mesmo eles possuindo valores bem diferentes de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a:t>
                </a:r>
              </a:p>
              <a:p>
                <a:r>
                  <a:rPr lang="pt-BR" dirty="0" smtClean="0"/>
                  <a:t>Em </a:t>
                </a:r>
                <a:r>
                  <a:rPr lang="pt-BR" dirty="0"/>
                  <a:t>muitas situações, nós precisamos de </a:t>
                </a:r>
                <a:r>
                  <a:rPr lang="pt-BR" b="1" i="1" dirty="0"/>
                  <a:t>previsões mais graduadas</a:t>
                </a:r>
                <a:r>
                  <a:rPr lang="pt-BR" dirty="0"/>
                  <a:t>, que indiquem incertezas quanto à classificação</a:t>
                </a:r>
                <a:r>
                  <a:rPr lang="pt-BR" dirty="0" smtClean="0"/>
                  <a:t>.</a:t>
                </a:r>
              </a:p>
              <a:p>
                <a:r>
                  <a:rPr lang="pt-BR" dirty="0"/>
                  <a:t>Todos </a:t>
                </a:r>
                <a:r>
                  <a:rPr lang="pt-BR" dirty="0" smtClean="0"/>
                  <a:t>os problemas com a</a:t>
                </a:r>
                <a:r>
                  <a:rPr lang="pt-BR" b="1" i="1" dirty="0" smtClean="0"/>
                  <a:t> função de limiar rígido </a:t>
                </a:r>
                <a:r>
                  <a:rPr lang="pt-BR" dirty="0" smtClean="0"/>
                  <a:t>podem </a:t>
                </a:r>
                <a:r>
                  <a:rPr lang="pt-BR" dirty="0"/>
                  <a:t>ser resolvidos com </a:t>
                </a:r>
                <a:r>
                  <a:rPr lang="pt-BR" dirty="0" smtClean="0"/>
                  <a:t>sua </a:t>
                </a:r>
                <a:r>
                  <a:rPr lang="pt-BR" b="1" i="1" dirty="0"/>
                  <a:t>suavização</a:t>
                </a:r>
                <a:r>
                  <a:rPr lang="pt-BR" dirty="0"/>
                  <a:t> </a:t>
                </a:r>
                <a:r>
                  <a:rPr lang="pt-BR" dirty="0" smtClean="0"/>
                  <a:t>através </a:t>
                </a:r>
                <a:r>
                  <a:rPr lang="pt-BR" dirty="0"/>
                  <a:t>de sua aproximação por uma função que seja </a:t>
                </a:r>
                <a:r>
                  <a:rPr lang="pt-BR" b="1" i="1" dirty="0"/>
                  <a:t>contínua</a:t>
                </a:r>
                <a:r>
                  <a:rPr lang="pt-BR" dirty="0"/>
                  <a:t>, </a:t>
                </a:r>
                <a:r>
                  <a:rPr lang="pt-BR" b="1" i="1" dirty="0"/>
                  <a:t>diferenciável</a:t>
                </a:r>
                <a:r>
                  <a:rPr lang="pt-BR" dirty="0"/>
                  <a:t> e </a:t>
                </a:r>
                <a:r>
                  <a:rPr lang="pt-BR" b="1" i="1" dirty="0"/>
                  <a:t>assuma valores reais </a:t>
                </a:r>
                <a:r>
                  <a:rPr lang="pt-BR" dirty="0"/>
                  <a:t>dentro do intervalo de 0 a 1</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785295" cy="5032376"/>
              </a:xfrm>
              <a:blipFill rotWithShape="0">
                <a:blip r:embed="rId3"/>
                <a:stretch>
                  <a:fillRect l="-1017" t="-2785" r="-1174" b="-1453"/>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890" t="2565" r="7668"/>
          <a:stretch/>
        </p:blipFill>
        <p:spPr>
          <a:xfrm>
            <a:off x="8467075" y="1422698"/>
            <a:ext cx="3542199" cy="3050935"/>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310657" y="4473633"/>
                <a:ext cx="3855036" cy="2308324"/>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Os pontos distantes da </a:t>
                </a:r>
                <a:r>
                  <a:rPr lang="pt-BR" sz="1600" b="1" i="1" dirty="0" smtClean="0"/>
                  <a:t>fronteira de decisão </a:t>
                </a:r>
                <a:r>
                  <a:rPr lang="pt-BR" sz="1600" dirty="0" smtClean="0"/>
                  <a:t>têm valores absolutos de </a:t>
                </a:r>
                <a14:m>
                  <m:oMath xmlns:m="http://schemas.openxmlformats.org/officeDocument/2006/math">
                    <m:r>
                      <a:rPr lang="pt-BR" sz="1600" i="1">
                        <a:latin typeface="Cambria Math" panose="02040503050406030204" pitchFamily="18" charset="0"/>
                      </a:rPr>
                      <m:t>𝑔</m:t>
                    </m:r>
                    <m:d>
                      <m:dPr>
                        <m:ctrlPr>
                          <a:rPr lang="pt-BR" sz="1600" i="1">
                            <a:latin typeface="Cambria Math" panose="02040503050406030204" pitchFamily="18" charset="0"/>
                          </a:rPr>
                        </m:ctrlPr>
                      </m:dPr>
                      <m:e>
                        <m:r>
                          <a:rPr lang="pt-BR" sz="1600" b="1" i="1">
                            <a:latin typeface="Cambria Math" panose="02040503050406030204" pitchFamily="18" charset="0"/>
                          </a:rPr>
                          <m:t>𝒙</m:t>
                        </m:r>
                      </m:e>
                    </m:d>
                  </m:oMath>
                </a14:m>
                <a:r>
                  <a:rPr lang="pt-BR" sz="1600" dirty="0" smtClean="0"/>
                  <a:t> bem maiores do que os dos pontos próximos, os quais têm valores de </a:t>
                </a:r>
                <a14:m>
                  <m:oMath xmlns:m="http://schemas.openxmlformats.org/officeDocument/2006/math">
                    <m:r>
                      <a:rPr lang="pt-BR" sz="1600" i="1">
                        <a:latin typeface="Cambria Math" panose="02040503050406030204" pitchFamily="18" charset="0"/>
                      </a:rPr>
                      <m:t>𝑔</m:t>
                    </m:r>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a14:m>
                <a:r>
                  <a:rPr lang="pt-BR" sz="1600" dirty="0" smtClean="0"/>
                  <a:t> muito próximos de 0. </a:t>
                </a:r>
              </a:p>
              <a:p>
                <a:pPr marL="285750" indent="-285750">
                  <a:buFont typeface="Arial" panose="020B0604020202020204" pitchFamily="34" charset="0"/>
                  <a:buChar char="•"/>
                </a:pPr>
                <a:r>
                  <a:rPr lang="pt-BR" sz="1600" dirty="0" smtClean="0"/>
                  <a:t>Ou seja, a </a:t>
                </a:r>
                <a:r>
                  <a:rPr lang="pt-BR" sz="1600" b="1" dirty="0" smtClean="0"/>
                  <a:t>confiança</a:t>
                </a:r>
                <a:r>
                  <a:rPr lang="pt-BR" sz="1600" dirty="0" smtClean="0"/>
                  <a:t> deveria ser maior para pontos distantes da fronteira.</a:t>
                </a:r>
              </a:p>
              <a:p>
                <a:pPr marL="285750" indent="-285750">
                  <a:buFont typeface="Arial" panose="020B0604020202020204" pitchFamily="34" charset="0"/>
                  <a:buChar char="•"/>
                </a:pPr>
                <a:r>
                  <a:rPr lang="pt-BR" sz="1600" dirty="0" smtClean="0"/>
                  <a:t>Porém, isso não é refletido na saída do classificador com </a:t>
                </a:r>
                <a:r>
                  <a:rPr lang="pt-BR" sz="1600" b="1" dirty="0" smtClean="0"/>
                  <a:t>limiar rígido</a:t>
                </a:r>
                <a:r>
                  <a:rPr lang="pt-BR" sz="1600" dirty="0" smtClean="0"/>
                  <a:t>.</a:t>
                </a:r>
                <a:endParaRPr lang="pt-BR" sz="1600" dirty="0"/>
              </a:p>
            </p:txBody>
          </p:sp>
        </mc:Choice>
        <mc:Fallback xmlns="">
          <p:sp>
            <p:nvSpPr>
              <p:cNvPr id="9" name="TextBox 8"/>
              <p:cNvSpPr txBox="1">
                <a:spLocks noRot="1" noChangeAspect="1" noMove="1" noResize="1" noEditPoints="1" noAdjustHandles="1" noChangeArrowheads="1" noChangeShapeType="1" noTextEdit="1"/>
              </p:cNvSpPr>
              <p:nvPr/>
            </p:nvSpPr>
            <p:spPr>
              <a:xfrm>
                <a:off x="8310657" y="4473633"/>
                <a:ext cx="3855036" cy="2308324"/>
              </a:xfrm>
              <a:prstGeom prst="rect">
                <a:avLst/>
              </a:prstGeom>
              <a:blipFill rotWithShape="0">
                <a:blip r:embed="rId5"/>
                <a:stretch>
                  <a:fillRect l="-632" t="-792" b="-2375"/>
                </a:stretch>
              </a:blipFill>
            </p:spPr>
            <p:txBody>
              <a:bodyPr/>
              <a:lstStyle/>
              <a:p>
                <a:r>
                  <a:rPr lang="pt-BR">
                    <a:noFill/>
                  </a:rPr>
                  <a:t> </a:t>
                </a:r>
              </a:p>
            </p:txBody>
          </p:sp>
        </mc:Fallback>
      </mc:AlternateContent>
    </p:spTree>
    <p:extLst>
      <p:ext uri="{BB962C8B-B14F-4D97-AF65-F5344CB8AC3E}">
        <p14:creationId xmlns:p14="http://schemas.microsoft.com/office/powerpoint/2010/main" val="4120476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1089944" cy="1473957"/>
          </a:xfrm>
        </p:spPr>
        <p:txBody>
          <a:bodyPr>
            <a:normAutofit/>
          </a:bodyPr>
          <a:lstStyle/>
          <a:p>
            <a:r>
              <a:rPr lang="pt-BR" dirty="0"/>
              <a:t>Classificação </a:t>
            </a:r>
            <a:r>
              <a:rPr lang="pt-BR" dirty="0" smtClean="0"/>
              <a:t>com </a:t>
            </a:r>
            <a:r>
              <a:rPr lang="pt-BR" dirty="0"/>
              <a:t>função de limiar logístico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472"/>
                <a:ext cx="8415292" cy="5429528"/>
              </a:xfrm>
            </p:spPr>
            <p:txBody>
              <a:bodyPr>
                <a:normAutofit fontScale="92500" lnSpcReduction="20000"/>
              </a:bodyPr>
              <a:lstStyle/>
              <a:p>
                <a:pPr algn="just"/>
                <a:r>
                  <a:rPr lang="pt-BR" dirty="0" smtClean="0"/>
                  <a:t>A </a:t>
                </a:r>
                <a:r>
                  <a:rPr lang="pt-BR" b="1" i="1" dirty="0" smtClean="0"/>
                  <a:t>função logística </a:t>
                </a:r>
                <a:r>
                  <a:rPr lang="pt-BR" dirty="0" smtClean="0"/>
                  <a:t>(ou </a:t>
                </a:r>
                <a:r>
                  <a:rPr lang="pt-PT" b="1" i="1" dirty="0" smtClean="0"/>
                  <a:t>sigmóide</a:t>
                </a:r>
                <a:r>
                  <a:rPr lang="pt-BR" dirty="0" smtClean="0"/>
                  <a:t>), </a:t>
                </a:r>
                <a:r>
                  <a:rPr lang="pt-BR" dirty="0"/>
                  <a:t>mostrada na figura ao lado </a:t>
                </a:r>
                <a:r>
                  <a:rPr lang="pt-BR" dirty="0" smtClean="0"/>
                  <a:t>e definida como</a:t>
                </a:r>
              </a:p>
              <a:p>
                <a:pPr marL="0" indent="0" algn="ctr">
                  <a:buNone/>
                </a:pPr>
                <a14:m>
                  <m:oMath xmlns:m="http://schemas.openxmlformats.org/officeDocument/2006/math">
                    <m:r>
                      <m:rPr>
                        <m:nor/>
                      </m:rPr>
                      <a:rPr lang="pt-BR" i="1"/>
                      <m:t>Logistic</m:t>
                    </m:r>
                    <m:d>
                      <m:dPr>
                        <m:ctrlPr>
                          <a:rPr lang="pt-BR" b="1"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a14:m>
                <a:r>
                  <a:rPr lang="pt-BR" i="1" dirty="0" smtClean="0"/>
                  <a:t> </a:t>
                </a:r>
                <a14:m>
                  <m:oMath xmlns:m="http://schemas.openxmlformats.org/officeDocument/2006/math">
                    <m:r>
                      <a:rPr lang="pt-BR" b="1" i="1">
                        <a:latin typeface="Cambria Math" panose="02040503050406030204" pitchFamily="18" charset="0"/>
                        <a:ea typeface="Cambria Math" panose="02040503050406030204" pitchFamily="18" charset="0"/>
                      </a:rPr>
                      <m:t>∈</m:t>
                    </m:r>
                    <m:d>
                      <m:dPr>
                        <m:begChr m:val="["/>
                        <m:endChr m:val="]"/>
                        <m:ctrlPr>
                          <a:rPr lang="pt-BR" b="1"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i="1" dirty="0" smtClean="0"/>
                  <a:t>,</a:t>
                </a:r>
              </a:p>
              <a:p>
                <a:pPr marL="0" indent="0" algn="just">
                  <a:buNone/>
                </a:pPr>
                <a:r>
                  <a:rPr lang="pt-BR" dirty="0"/>
                  <a:t>a</a:t>
                </a:r>
                <a:r>
                  <a:rPr lang="pt-BR" dirty="0" smtClean="0"/>
                  <a:t>presenta tais propriedades matemáticas. </a:t>
                </a:r>
                <a:endParaRPr lang="pt-BR" dirty="0"/>
              </a:p>
              <a:p>
                <a:pPr algn="just"/>
                <a:r>
                  <a:rPr lang="pt-BR" dirty="0" smtClean="0"/>
                  <a:t>Utilizando a </a:t>
                </a:r>
                <a:r>
                  <a:rPr lang="pt-BR" b="1" i="1" dirty="0" smtClean="0"/>
                  <a:t>função logística </a:t>
                </a:r>
                <a:r>
                  <a:rPr lang="pt-BR" dirty="0" smtClean="0"/>
                  <a:t>como </a:t>
                </a:r>
                <a:r>
                  <a:rPr lang="pt-BR" b="1" i="1" dirty="0" smtClean="0"/>
                  <a:t>função de limiar</a:t>
                </a:r>
                <a:r>
                  <a:rPr lang="pt-BR" dirty="0" smtClean="0"/>
                  <a:t>, 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m:rPr>
                        <m:nor/>
                      </m:rPr>
                      <a:rPr lang="pt-BR" b="0" i="1" smtClean="0">
                        <a:latin typeface="Cambria Math" panose="02040503050406030204" pitchFamily="18" charset="0"/>
                      </a:rPr>
                      <m:t> </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sup>
                        </m:sSup>
                      </m:den>
                    </m:f>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pode ser </a:t>
                </a:r>
                <a:r>
                  <a:rPr lang="pt-BR" b="1" i="1" dirty="0" smtClean="0"/>
                  <a:t>linear</a:t>
                </a:r>
                <a:r>
                  <a:rPr lang="pt-BR" dirty="0" smtClean="0"/>
                  <a:t> ou </a:t>
                </a:r>
                <a:r>
                  <a:rPr lang="pt-BR" b="1" i="1" dirty="0" smtClean="0"/>
                  <a:t>não-linear</a:t>
                </a:r>
                <a:r>
                  <a:rPr lang="pt-BR" dirty="0" smtClean="0"/>
                  <a:t>. </a:t>
                </a:r>
              </a:p>
              <a:p>
                <a:r>
                  <a:rPr lang="pt-BR" dirty="0" smtClean="0"/>
                  <a:t>A saída será um número real entre 0 e 1, o qual pode ser interpretado como uma </a:t>
                </a:r>
                <a:r>
                  <a:rPr lang="pt-BR" b="1" i="1" dirty="0" smtClean="0"/>
                  <a:t>probabilidade</a:t>
                </a:r>
                <a:r>
                  <a:rPr lang="pt-BR" dirty="0"/>
                  <a:t> </a:t>
                </a:r>
                <a:r>
                  <a:rPr lang="pt-BR" dirty="0" smtClean="0"/>
                  <a:t>de um dado exemplo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(ou seja, à </a:t>
                </a:r>
                <a:r>
                  <a:rPr lang="pt-BR" b="1" i="1" dirty="0" smtClean="0"/>
                  <a:t>classe positiva</a:t>
                </a:r>
                <a:r>
                  <a:rPr lang="pt-BR" dirty="0" smtClean="0"/>
                  <a:t>). </a:t>
                </a:r>
              </a:p>
              <a:p>
                <a:r>
                  <a:rPr lang="pt-BR" dirty="0" smtClean="0"/>
                  <a:t>A nova </a:t>
                </a:r>
                <a:r>
                  <a:rPr lang="pt-BR" b="1" i="1" dirty="0" smtClean="0"/>
                  <a:t>função hipótese</a:t>
                </a:r>
                <a:r>
                  <a:rPr lang="pt-BR" dirty="0" smtClean="0"/>
                  <a:t>,</a:t>
                </a:r>
                <a:r>
                  <a:rPr lang="pt-BR" b="1" i="1"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forma uma </a:t>
                </a:r>
                <a:r>
                  <a:rPr lang="pt-BR" b="1" i="1" dirty="0" smtClean="0"/>
                  <a:t>fronteira de decisão</a:t>
                </a:r>
                <a:r>
                  <a:rPr lang="pt-BR" dirty="0" smtClean="0"/>
                  <a:t> </a:t>
                </a:r>
                <a:r>
                  <a:rPr lang="pt-BR" b="1" i="1" dirty="0" smtClean="0"/>
                  <a:t>suave</a:t>
                </a:r>
                <a:r>
                  <a:rPr lang="pt-BR" dirty="0" smtClean="0"/>
                  <a:t>, a qual confere a probabilidade de 0.5 para exemplos em cima da </a:t>
                </a:r>
                <a:r>
                  <a:rPr lang="pt-BR" b="1" i="1" dirty="0" smtClean="0"/>
                  <a:t>fronteira de decisão </a:t>
                </a:r>
                <a:r>
                  <a:rPr lang="pt-BR" dirty="0" smtClean="0"/>
                  <a:t>e se aproxima de 0 ou 1 conforme a posição do exemplo se distancia da fronteira.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472"/>
                <a:ext cx="8415292" cy="5429528"/>
              </a:xfrm>
              <a:blipFill rotWithShape="0">
                <a:blip r:embed="rId3"/>
                <a:stretch>
                  <a:fillRect l="-1304" t="-2806" r="-1232" b="-2245"/>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379" t="6664" r="8832"/>
          <a:stretch/>
        </p:blipFill>
        <p:spPr>
          <a:xfrm>
            <a:off x="9143658" y="1428472"/>
            <a:ext cx="2980102" cy="272262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448800" y="4079143"/>
                <a:ext cx="2674960" cy="523220"/>
              </a:xfrm>
              <a:prstGeom prst="rect">
                <a:avLst/>
              </a:prstGeom>
            </p:spPr>
            <p:txBody>
              <a:bodyPr wrap="square">
                <a:spAutoFit/>
              </a:bodyPr>
              <a:lstStyle/>
              <a:p>
                <a:pPr algn="ctr"/>
                <a:r>
                  <a:rPr lang="pt-BR" sz="1400" dirty="0" smtClean="0"/>
                  <a:t>A função logística realiza um mapeamento </a:t>
                </a:r>
                <a14:m>
                  <m:oMath xmlns:m="http://schemas.openxmlformats.org/officeDocument/2006/math">
                    <m:r>
                      <a:rPr lang="pt-BR" sz="1400" i="1" smtClean="0">
                        <a:latin typeface="Cambria Math" panose="02040503050406030204" pitchFamily="18" charset="0"/>
                        <a:ea typeface="Cambria Math" panose="02040503050406030204" pitchFamily="18" charset="0"/>
                      </a:rPr>
                      <m:t>ℝ</m:t>
                    </m:r>
                    <m:r>
                      <a:rPr lang="pt-BR" sz="1400" i="1" smtClean="0">
                        <a:latin typeface="Cambria Math" panose="02040503050406030204" pitchFamily="18" charset="0"/>
                        <a:ea typeface="Cambria Math" panose="02040503050406030204" pitchFamily="18" charset="0"/>
                      </a:rPr>
                      <m:t>→</m:t>
                    </m:r>
                    <m:d>
                      <m:dPr>
                        <m:begChr m:val="["/>
                        <m:endChr m:val="]"/>
                        <m:ctrlPr>
                          <a:rPr lang="pt-BR" sz="1400" i="1" smtClean="0">
                            <a:latin typeface="Cambria Math" panose="02040503050406030204" pitchFamily="18" charset="0"/>
                            <a:ea typeface="Cambria Math" panose="02040503050406030204" pitchFamily="18" charset="0"/>
                          </a:rPr>
                        </m:ctrlPr>
                      </m:dPr>
                      <m:e>
                        <m:r>
                          <a:rPr lang="pt-BR" sz="1400" b="0" i="1" smtClean="0">
                            <a:latin typeface="Cambria Math" panose="02040503050406030204" pitchFamily="18" charset="0"/>
                            <a:ea typeface="Cambria Math" panose="02040503050406030204" pitchFamily="18" charset="0"/>
                          </a:rPr>
                          <m:t>0,1</m:t>
                        </m:r>
                      </m:e>
                    </m:d>
                  </m:oMath>
                </a14:m>
                <a:r>
                  <a:rPr lang="pt-BR" sz="1400" dirty="0" smtClean="0"/>
                  <a:t>.</a:t>
                </a:r>
                <a:endParaRPr lang="pt-BR" sz="1400" dirty="0"/>
              </a:p>
            </p:txBody>
          </p:sp>
        </mc:Choice>
        <mc:Fallback xmlns="">
          <p:sp>
            <p:nvSpPr>
              <p:cNvPr id="5" name="Rectangle 4"/>
              <p:cNvSpPr>
                <a:spLocks noRot="1" noChangeAspect="1" noMove="1" noResize="1" noEditPoints="1" noAdjustHandles="1" noChangeArrowheads="1" noChangeShapeType="1" noTextEdit="1"/>
              </p:cNvSpPr>
              <p:nvPr/>
            </p:nvSpPr>
            <p:spPr>
              <a:xfrm>
                <a:off x="9448800" y="4079143"/>
                <a:ext cx="2674960" cy="523220"/>
              </a:xfrm>
              <a:prstGeom prst="rect">
                <a:avLst/>
              </a:prstGeom>
              <a:blipFill rotWithShape="0">
                <a:blip r:embed="rId5"/>
                <a:stretch>
                  <a:fillRect t="-2326" b="-116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143658" y="4850657"/>
                <a:ext cx="2980100" cy="1815882"/>
              </a:xfrm>
              <a:prstGeom prst="rect">
                <a:avLst/>
              </a:prstGeom>
              <a:noFill/>
            </p:spPr>
            <p:txBody>
              <a:bodyPr wrap="square" rtlCol="0">
                <a:spAutoFit/>
              </a:bodyPr>
              <a:lstStyle/>
              <a:p>
                <a:pPr algn="ctr"/>
                <a:r>
                  <a:rPr lang="pt-BR" sz="1400" dirty="0" smtClean="0"/>
                  <a:t>Quanto mais longe da </a:t>
                </a:r>
                <a:r>
                  <a:rPr lang="pt-BR" sz="1400" b="1" i="1" dirty="0" smtClean="0"/>
                  <a:t>fronteira de decisão</a:t>
                </a:r>
                <a:r>
                  <a:rPr lang="pt-BR" sz="1400" dirty="0" smtClean="0"/>
                  <a:t>, mais próximo o valor de saída da </a:t>
                </a:r>
                <a:r>
                  <a:rPr lang="pt-BR" sz="1400" b="1" i="1" dirty="0" smtClean="0"/>
                  <a:t>função hipótese </a:t>
                </a:r>
                <a:r>
                  <a:rPr lang="pt-BR" sz="1400" dirty="0" smtClean="0"/>
                  <a:t>será de 0 ou de 1 e, portanto, mais certeza teremos sobre uma classificação.</a:t>
                </a:r>
              </a:p>
              <a:p>
                <a:pPr algn="ctr"/>
                <a:endParaRPr lang="pt-BR" sz="1400" dirty="0"/>
              </a:p>
              <a:p>
                <a:pPr algn="ctr"/>
                <a:r>
                  <a:rPr lang="pt-BR" sz="1400" dirty="0" smtClean="0"/>
                  <a:t>Em resumo, quanto mais longe, maior o valor de </a:t>
                </a:r>
                <a14:m>
                  <m:oMath xmlns:m="http://schemas.openxmlformats.org/officeDocument/2006/math">
                    <m:r>
                      <a:rPr lang="pt-BR" sz="1400" i="1">
                        <a:latin typeface="Cambria Math" panose="02040503050406030204" pitchFamily="18" charset="0"/>
                      </a:rPr>
                      <m:t>𝑔</m:t>
                    </m:r>
                    <m:d>
                      <m:dPr>
                        <m:ctrlPr>
                          <a:rPr lang="pt-BR" sz="1400" i="1">
                            <a:latin typeface="Cambria Math" panose="02040503050406030204" pitchFamily="18" charset="0"/>
                          </a:rPr>
                        </m:ctrlPr>
                      </m:dPr>
                      <m:e>
                        <m:r>
                          <a:rPr lang="pt-BR" sz="1400" b="1" i="1">
                            <a:latin typeface="Cambria Math" panose="02040503050406030204" pitchFamily="18" charset="0"/>
                          </a:rPr>
                          <m:t>𝒙</m:t>
                        </m:r>
                      </m:e>
                    </m:d>
                  </m:oMath>
                </a14:m>
                <a:r>
                  <a:rPr lang="pt-BR" sz="1400" dirty="0" smtClean="0"/>
                  <a:t>.</a:t>
                </a:r>
                <a:endParaRPr lang="pt-BR"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9143658" y="4850657"/>
                <a:ext cx="2980100" cy="1815882"/>
              </a:xfrm>
              <a:prstGeom prst="rect">
                <a:avLst/>
              </a:prstGeom>
              <a:blipFill rotWithShape="0">
                <a:blip r:embed="rId6"/>
                <a:stretch>
                  <a:fillRect l="-409" t="-671" r="-1840" b="-2349"/>
                </a:stretch>
              </a:blipFill>
            </p:spPr>
            <p:txBody>
              <a:bodyPr/>
              <a:lstStyle/>
              <a:p>
                <a:r>
                  <a:rPr lang="pt-BR">
                    <a:noFill/>
                  </a:rPr>
                  <a:t> </a:t>
                </a:r>
              </a:p>
            </p:txBody>
          </p:sp>
        </mc:Fallback>
      </mc:AlternateContent>
    </p:spTree>
    <p:extLst>
      <p:ext uri="{BB962C8B-B14F-4D97-AF65-F5344CB8AC3E}">
        <p14:creationId xmlns:p14="http://schemas.microsoft.com/office/powerpoint/2010/main" val="3352270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64240" cy="4803775"/>
              </a:xfrm>
            </p:spPr>
            <p:txBody>
              <a:bodyPr/>
              <a:lstStyle/>
              <a:p>
                <a:r>
                  <a:rPr lang="pt-BR" dirty="0"/>
                  <a:t>Esse classificador com função de </a:t>
                </a:r>
                <a:r>
                  <a:rPr lang="pt-BR" b="1" i="1" dirty="0"/>
                  <a:t>limiar logístico </a:t>
                </a:r>
                <a:r>
                  <a:rPr lang="pt-BR" dirty="0"/>
                  <a:t>é conhecido como </a:t>
                </a:r>
                <a:r>
                  <a:rPr lang="pt-BR" b="1" i="1" dirty="0"/>
                  <a:t>regressor logístico</a:t>
                </a:r>
                <a:r>
                  <a:rPr lang="pt-BR" dirty="0"/>
                  <a:t>.</a:t>
                </a:r>
              </a:p>
              <a:p>
                <a:r>
                  <a:rPr lang="pt-BR" dirty="0"/>
                  <a:t>O </a:t>
                </a:r>
                <a:r>
                  <a:rPr lang="pt-BR" b="1" i="1" dirty="0"/>
                  <a:t>regressor logístico </a:t>
                </a:r>
                <a:r>
                  <a:rPr lang="pt-BR" dirty="0"/>
                  <a:t>estima a </a:t>
                </a:r>
                <a:r>
                  <a:rPr lang="pt-BR" b="1" i="1" dirty="0"/>
                  <a:t>probabilidade</a:t>
                </a:r>
                <a:r>
                  <a:rPr lang="pt-BR" dirty="0"/>
                  <a:t> de um exemplo pertencer </a:t>
                </a:r>
                <a:r>
                  <a:rPr lang="pt-BR" dirty="0" smtClean="0"/>
                  <a:t>à classe positiva.</a:t>
                </a:r>
                <a:endParaRPr lang="pt-BR" dirty="0"/>
              </a:p>
              <a:p>
                <a:pPr lvl="1">
                  <a:buFont typeface="Wingdings" panose="05000000000000000000" pitchFamily="2" charset="2"/>
                  <a:buChar char="§"/>
                </a:pPr>
                <a:r>
                  <a:rPr lang="pt-BR" dirty="0"/>
                  <a:t>Por exemplo, qual é a probabilidade de uma dado email ser um spam?</a:t>
                </a:r>
              </a:p>
              <a:p>
                <a:r>
                  <a:rPr lang="pt-BR" dirty="0"/>
                  <a:t>O </a:t>
                </a:r>
                <a:r>
                  <a:rPr lang="pt-BR" b="1" i="1" dirty="0"/>
                  <a:t>regressor logístico </a:t>
                </a:r>
                <a:r>
                  <a:rPr lang="pt-BR" dirty="0"/>
                  <a:t>é um algoritmo usado para </a:t>
                </a:r>
                <a:r>
                  <a:rPr lang="pt-BR" b="1" i="1" dirty="0"/>
                  <a:t>classificação binária</a:t>
                </a:r>
                <a:r>
                  <a:rPr lang="pt-BR" dirty="0"/>
                  <a:t>, mas </a:t>
                </a:r>
                <a:r>
                  <a:rPr lang="pt-BR" dirty="0" smtClean="0"/>
                  <a:t>para isso, precisamos </a:t>
                </a:r>
                <a:r>
                  <a:rPr lang="pt-BR" dirty="0"/>
                  <a:t>quantizar sua saída. </a:t>
                </a:r>
              </a:p>
              <a:p>
                <a:r>
                  <a:rPr lang="pt-BR" dirty="0"/>
                  <a:t>Ele é ótimo para situações em que precisamos classificar entre duas classes,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64240" cy="4803775"/>
              </a:xfrm>
              <a:blipFill rotWithShape="0">
                <a:blip r:embed="rId3"/>
                <a:stretch>
                  <a:fillRect l="-992" t="-2030" r="-496"/>
                </a:stretch>
              </a:blipFill>
            </p:spPr>
            <p:txBody>
              <a:bodyPr/>
              <a:lstStyle/>
              <a:p>
                <a:r>
                  <a:rPr lang="pt-BR">
                    <a:noFill/>
                  </a:rPr>
                  <a:t> </a:t>
                </a:r>
              </a:p>
            </p:txBody>
          </p:sp>
        </mc:Fallback>
      </mc:AlternateContent>
    </p:spTree>
    <p:extLst>
      <p:ext uri="{BB962C8B-B14F-4D97-AF65-F5344CB8AC3E}">
        <p14:creationId xmlns:p14="http://schemas.microsoft.com/office/powerpoint/2010/main" val="1392195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33760" cy="4834255"/>
              </a:xfrm>
            </p:spPr>
            <p:txBody>
              <a:bodyPr/>
              <a:lstStyle/>
              <a:p>
                <a:r>
                  <a:rPr lang="pt-BR" dirty="0"/>
                  <a:t>Normalmente, se quantiza a saída da </a:t>
                </a:r>
                <a:r>
                  <a:rPr lang="pt-BR" b="1" i="1" dirty="0"/>
                  <a:t>função hipótese</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em dois valores, 0 ou 1.</a:t>
                </a:r>
              </a:p>
              <a:p>
                <a:r>
                  <a:rPr lang="pt-BR" dirty="0"/>
                  <a:t>Se a </a:t>
                </a:r>
                <a:r>
                  <a:rPr lang="pt-BR" b="1" i="1" dirty="0"/>
                  <a:t>probabilidade</a:t>
                </a:r>
                <a:r>
                  <a:rPr lang="pt-BR" dirty="0"/>
                  <a:t> estimada para um exemplo for igual ou maior que 50%, o classificador </a:t>
                </a:r>
                <a:r>
                  <a:rPr lang="pt-BR" b="1" i="1" dirty="0"/>
                  <a:t>prediz</a:t>
                </a:r>
                <a:r>
                  <a:rPr lang="pt-BR" dirty="0"/>
                  <a:t> que o exemplo pertence à </a:t>
                </a:r>
                <a:r>
                  <a:rPr lang="pt-BR" b="1" i="1" dirty="0"/>
                  <a:t>classe positiva</a:t>
                </a:r>
                <a:r>
                  <a:rPr lang="pt-BR" dirty="0"/>
                  <a:t>, rotulada como 1, ou então </a:t>
                </a:r>
                <a:r>
                  <a:rPr lang="pt-BR" b="1" i="1" dirty="0"/>
                  <a:t>prediz</a:t>
                </a:r>
                <a:r>
                  <a:rPr lang="pt-BR" dirty="0"/>
                  <a:t> que não pertence, ou seja, pertence à </a:t>
                </a:r>
                <a:r>
                  <a:rPr lang="pt-BR" b="1" i="1" dirty="0"/>
                  <a:t>classe negativa</a:t>
                </a:r>
                <a:r>
                  <a:rPr lang="pt-BR" dirty="0"/>
                  <a:t>, rotulada como 0. </a:t>
                </a:r>
              </a:p>
              <a:p>
                <a:r>
                  <a:rPr lang="pt-BR" dirty="0"/>
                  <a:t>Ou seja, a saída </a:t>
                </a:r>
                <a:r>
                  <a:rPr lang="pt-BR" b="1" i="1" dirty="0"/>
                  <a:t>quantizada</a:t>
                </a:r>
                <a:r>
                  <a:rPr lang="pt-BR" dirty="0"/>
                  <a:t> do </a:t>
                </a:r>
                <a:r>
                  <a:rPr lang="pt-BR" b="1" i="1" dirty="0"/>
                  <a:t>regressor logístico </a:t>
                </a:r>
                <a:r>
                  <a:rPr lang="pt-BR" dirty="0"/>
                  <a:t>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𝐶𝑙𝑎𝑠𝑠𝑒</m:t>
                      </m:r>
                      <m:r>
                        <a:rPr lang="pt-BR" i="1">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m:t>
                                    </m:r>
                                    <m:r>
                                      <m:rPr>
                                        <m:sty m:val="p"/>
                                      </m:rPr>
                                      <a:rPr lang="pt-BR">
                                        <a:latin typeface="Cambria Math" panose="02040503050406030204" pitchFamily="18" charset="0"/>
                                      </a:rPr>
                                      <m:t>Negativa</m:t>
                                    </m:r>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m:t>
                                </m:r>
                                <m:r>
                                  <m:rPr>
                                    <m:sty m:val="p"/>
                                  </m:rPr>
                                  <a:rPr lang="pt-BR">
                                    <a:latin typeface="Cambria Math" panose="02040503050406030204" pitchFamily="18" charset="0"/>
                                  </a:rPr>
                                  <m:t>Positiva</m:t>
                                </m:r>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33760" cy="4834255"/>
              </a:xfrm>
              <a:blipFill rotWithShape="0">
                <a:blip r:embed="rId3"/>
                <a:stretch>
                  <a:fillRect l="-994" t="-2018"/>
                </a:stretch>
              </a:blipFill>
            </p:spPr>
            <p:txBody>
              <a:bodyPr/>
              <a:lstStyle/>
              <a:p>
                <a:r>
                  <a:rPr lang="pt-BR">
                    <a:noFill/>
                  </a:rPr>
                  <a:t> </a:t>
                </a:r>
              </a:p>
            </p:txBody>
          </p:sp>
        </mc:Fallback>
      </mc:AlternateContent>
    </p:spTree>
    <p:extLst>
      <p:ext uri="{BB962C8B-B14F-4D97-AF65-F5344CB8AC3E}">
        <p14:creationId xmlns:p14="http://schemas.microsoft.com/office/powerpoint/2010/main" val="3146078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280082" cy="5032376"/>
              </a:xfrm>
            </p:spPr>
            <p:txBody>
              <a:bodyPr>
                <a:normAutofit fontScale="85000" lnSpcReduction="20000"/>
              </a:bodyPr>
              <a:lstStyle/>
              <a:p>
                <a:r>
                  <a:rPr lang="pt-BR" dirty="0" smtClean="0"/>
                  <a:t>Notem </a:t>
                </a:r>
                <a:r>
                  <a:rPr lang="pt-BR" dirty="0"/>
                  <a:t>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a:latin typeface="Cambria Math" panose="02040503050406030204" pitchFamily="18" charset="0"/>
                      </a:rPr>
                      <m:t>&lt;</m:t>
                    </m:r>
                    <m:r>
                      <a:rPr lang="pt-BR">
                        <a:latin typeface="Cambria Math" panose="02040503050406030204" pitchFamily="18" charset="0"/>
                      </a:rPr>
                      <m:t>0.5</m:t>
                    </m:r>
                  </m:oMath>
                </a14:m>
                <a:r>
                  <a:rPr lang="pt-BR" dirty="0"/>
                  <a:t>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rPr>
                      <m:t>&lt;0</m:t>
                    </m:r>
                  </m:oMath>
                </a14:m>
                <a:r>
                  <a:rPr lang="pt-BR" dirty="0"/>
                  <a:t> 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i="1">
                        <a:latin typeface="Cambria Math" panose="02040503050406030204" pitchFamily="18" charset="0"/>
                        <a:ea typeface="Cambria Math" panose="02040503050406030204" pitchFamily="18" charset="0"/>
                      </a:rPr>
                      <m:t>≥</m:t>
                    </m:r>
                  </m:oMath>
                </a14:m>
                <a:r>
                  <a:rPr lang="pt-BR" dirty="0"/>
                  <a:t> 0.5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dirty="0"/>
                  <a:t>, portanto, o modelo de </a:t>
                </a:r>
                <a:r>
                  <a:rPr lang="pt-BR" b="1" i="1" dirty="0"/>
                  <a:t>regressão logística </a:t>
                </a:r>
                <a:r>
                  <a:rPr lang="pt-BR" dirty="0"/>
                  <a:t>prediz a </a:t>
                </a:r>
                <a:r>
                  <a:rPr lang="pt-BR" dirty="0" smtClean="0"/>
                  <a:t>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r>
                  <a:rPr lang="pt-BR" dirty="0"/>
                  <a:t>(i.e.,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=1</m:t>
                    </m:r>
                  </m:oMath>
                </a14:m>
                <a:r>
                  <a:rPr lang="pt-BR" dirty="0"/>
                  <a:t>) se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1" i="1" smtClean="0">
                        <a:latin typeface="Cambria Math" panose="02040503050406030204" pitchFamily="18" charset="0"/>
                      </a:rPr>
                      <m:t>≥</m:t>
                    </m:r>
                    <m:r>
                      <a:rPr lang="pt-BR" b="0" i="1" smtClean="0">
                        <a:latin typeface="Cambria Math" panose="02040503050406030204" pitchFamily="18" charset="0"/>
                      </a:rPr>
                      <m:t>0</m:t>
                    </m:r>
                  </m:oMath>
                </a14:m>
                <a:r>
                  <a:rPr lang="pt-BR" dirty="0"/>
                  <a:t> </a:t>
                </a:r>
                <a:r>
                  <a:rPr lang="pt-BR" dirty="0" smtClean="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=0</m:t>
                    </m:r>
                  </m:oMath>
                </a14:m>
                <a:r>
                  <a:rPr lang="pt-BR" dirty="0"/>
                  <a:t>) </a:t>
                </a:r>
                <a:r>
                  <a:rPr lang="pt-BR" dirty="0" smtClean="0"/>
                  <a:t>se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&lt;</m:t>
                    </m:r>
                    <m:r>
                      <a:rPr lang="pt-BR" i="1">
                        <a:latin typeface="Cambria Math" panose="02040503050406030204" pitchFamily="18" charset="0"/>
                      </a:rPr>
                      <m:t>0</m:t>
                    </m:r>
                  </m:oMath>
                </a14:m>
                <a:r>
                  <a:rPr lang="pt-BR" dirty="0"/>
                  <a:t> </a:t>
                </a:r>
                <a:r>
                  <a:rPr lang="pt-BR" dirty="0" smtClean="0"/>
                  <a:t>.</a:t>
                </a:r>
                <a:endParaRPr lang="pt-BR" dirty="0"/>
              </a:p>
              <a:p>
                <a:r>
                  <a:rPr lang="pt-BR" dirty="0" smtClean="0"/>
                  <a:t>A </a:t>
                </a:r>
                <a:r>
                  <a:rPr lang="pt-BR" b="1" i="1" dirty="0"/>
                  <a:t>regressão logística </a:t>
                </a:r>
                <a:r>
                  <a:rPr lang="pt-BR" dirty="0"/>
                  <a:t>funciona usando uma </a:t>
                </a:r>
                <a:r>
                  <a:rPr lang="pt-BR" b="1" i="1" dirty="0"/>
                  <a:t>combinação </a:t>
                </a:r>
                <a:r>
                  <a:rPr lang="pt-BR" dirty="0"/>
                  <a:t>l</a:t>
                </a:r>
                <a:r>
                  <a:rPr lang="pt-BR" dirty="0" smtClean="0"/>
                  <a:t>inear ou não linear dos </a:t>
                </a:r>
                <a:r>
                  <a:rPr lang="pt-BR" b="1" i="1" dirty="0"/>
                  <a:t>atributos</a:t>
                </a:r>
                <a:r>
                  <a:rPr lang="pt-BR" dirty="0"/>
                  <a:t>, para que várias fontes de </a:t>
                </a:r>
                <a:r>
                  <a:rPr lang="pt-BR" dirty="0" smtClean="0"/>
                  <a:t>informação (i.e., atributos) </a:t>
                </a:r>
                <a:r>
                  <a:rPr lang="pt-BR" dirty="0"/>
                  <a:t>possam </a:t>
                </a:r>
                <a:r>
                  <a:rPr lang="pt-BR" dirty="0" smtClean="0"/>
                  <a:t>ditar </a:t>
                </a:r>
                <a:r>
                  <a:rPr lang="pt-BR" dirty="0"/>
                  <a:t>a saída do modelo. </a:t>
                </a:r>
                <a:endParaRPr lang="pt-BR" dirty="0" smtClean="0"/>
              </a:p>
              <a:p>
                <a:r>
                  <a:rPr lang="pt-BR" dirty="0" smtClean="0"/>
                  <a:t>Os </a:t>
                </a:r>
                <a:r>
                  <a:rPr lang="pt-BR" b="1" i="1" dirty="0"/>
                  <a:t>parâmetros do modelo </a:t>
                </a:r>
                <a:r>
                  <a:rPr lang="pt-BR" dirty="0"/>
                  <a:t>são os </a:t>
                </a:r>
                <a:r>
                  <a:rPr lang="pt-BR" b="1" i="1" dirty="0"/>
                  <a:t>pesos</a:t>
                </a:r>
                <a:r>
                  <a:rPr lang="pt-BR" dirty="0"/>
                  <a:t> </a:t>
                </a:r>
                <a:r>
                  <a:rPr lang="pt-BR" dirty="0" smtClean="0"/>
                  <a:t>associados aos vários </a:t>
                </a:r>
                <a:r>
                  <a:rPr lang="pt-BR" b="1" i="1" dirty="0"/>
                  <a:t>atributos</a:t>
                </a:r>
                <a:r>
                  <a:rPr lang="pt-BR" dirty="0"/>
                  <a:t> e representam </a:t>
                </a:r>
                <a:r>
                  <a:rPr lang="pt-BR" dirty="0" smtClean="0"/>
                  <a:t>a importância </a:t>
                </a:r>
                <a:r>
                  <a:rPr lang="pt-BR" dirty="0"/>
                  <a:t>relativa </a:t>
                </a:r>
                <a:r>
                  <a:rPr lang="pt-BR" dirty="0" smtClean="0"/>
                  <a:t>de cada </a:t>
                </a:r>
                <a:r>
                  <a:rPr lang="pt-BR" b="1" i="1" dirty="0" smtClean="0"/>
                  <a:t>atributo</a:t>
                </a:r>
                <a:r>
                  <a:rPr lang="pt-BR" dirty="0" smtClean="0"/>
                  <a:t> para </a:t>
                </a:r>
                <a:r>
                  <a:rPr lang="pt-BR" dirty="0"/>
                  <a:t>o resultado.</a:t>
                </a:r>
              </a:p>
              <a:p>
                <a:r>
                  <a:rPr lang="pt-BR" dirty="0"/>
                  <a:t>Mesmo sendo uma técnica </a:t>
                </a:r>
                <a:r>
                  <a:rPr lang="pt-BR" dirty="0" smtClean="0"/>
                  <a:t>bastante simples</a:t>
                </a:r>
                <a:r>
                  <a:rPr lang="pt-BR" dirty="0"/>
                  <a:t>, a </a:t>
                </a:r>
                <a:r>
                  <a:rPr lang="pt-BR" b="1" i="1" dirty="0"/>
                  <a:t>regressão logística</a:t>
                </a:r>
                <a:r>
                  <a:rPr lang="pt-BR" dirty="0"/>
                  <a:t> é muito utilizada em várias aplicações do mundo real em áreas como medicina, marketing, análise de crédito, saúde pública entre outras</a:t>
                </a:r>
                <a:r>
                  <a:rPr lang="pt-BR" dirty="0" smtClean="0"/>
                  <a:t>.</a:t>
                </a:r>
              </a:p>
              <a:p>
                <a:r>
                  <a:rPr lang="pt-BR" dirty="0" smtClean="0"/>
                  <a:t>Além disto, toda a teoria por trás da </a:t>
                </a:r>
                <a:r>
                  <a:rPr lang="pt-BR" b="1" i="1" dirty="0" smtClean="0"/>
                  <a:t>regressão logística</a:t>
                </a:r>
                <a:r>
                  <a:rPr lang="pt-BR" dirty="0" smtClean="0"/>
                  <a:t> foi a base para a criação das primeiras </a:t>
                </a:r>
                <a:r>
                  <a:rPr lang="pt-BR" b="1" i="1" dirty="0" smtClean="0"/>
                  <a:t>redes neurais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280082" cy="5032376"/>
              </a:xfrm>
              <a:blipFill rotWithShape="0">
                <a:blip r:embed="rId2"/>
                <a:stretch>
                  <a:fillRect l="-1031" t="-2785" r="-1031"/>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a:srcRect l="2379" t="6664" r="8832"/>
          <a:stretch/>
        </p:blipFill>
        <p:spPr>
          <a:xfrm>
            <a:off x="9118281" y="2313787"/>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0107946" y="1898800"/>
                <a:ext cx="1245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10107946" y="1898800"/>
                <a:ext cx="1245854" cy="369332"/>
              </a:xfrm>
              <a:prstGeom prst="rect">
                <a:avLst/>
              </a:prstGeom>
              <a:blipFill rotWithShape="0">
                <a:blip r:embed="rId4"/>
                <a:stretch>
                  <a:fillRect b="-8197"/>
                </a:stretch>
              </a:blipFill>
            </p:spPr>
            <p:txBody>
              <a:bodyPr/>
              <a:lstStyle/>
              <a:p>
                <a:r>
                  <a:rPr lang="pt-BR">
                    <a:noFill/>
                  </a:rPr>
                  <a:t> </a:t>
                </a:r>
              </a:p>
            </p:txBody>
          </p:sp>
        </mc:Fallback>
      </mc:AlternateContent>
      <p:sp>
        <p:nvSpPr>
          <p:cNvPr id="6" name="Right Brace 5"/>
          <p:cNvSpPr/>
          <p:nvPr/>
        </p:nvSpPr>
        <p:spPr>
          <a:xfrm rot="5400000">
            <a:off x="11306849" y="2967077"/>
            <a:ext cx="166155" cy="1284747"/>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TextBox 6"/>
              <p:cNvSpPr txBox="1"/>
              <p:nvPr/>
            </p:nvSpPr>
            <p:spPr>
              <a:xfrm>
                <a:off x="10702447" y="3687383"/>
                <a:ext cx="140070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sz="1200" i="1" dirty="0" smtClean="0">
                              <a:latin typeface="Cambria Math" panose="02040503050406030204" pitchFamily="18" charset="0"/>
                            </a:rPr>
                          </m:ctrlPr>
                        </m:accPr>
                        <m:e>
                          <m:r>
                            <a:rPr lang="pt-BR" sz="1200" i="1" dirty="0">
                              <a:latin typeface="Cambria Math" panose="02040503050406030204" pitchFamily="18" charset="0"/>
                            </a:rPr>
                            <m:t>𝑦</m:t>
                          </m:r>
                        </m:e>
                      </m:acc>
                      <m:r>
                        <a:rPr lang="pt-BR" sz="1200" i="1" dirty="0">
                          <a:latin typeface="Cambria Math" panose="02040503050406030204" pitchFamily="18" charset="0"/>
                        </a:rPr>
                        <m:t>=</m:t>
                      </m:r>
                      <m:r>
                        <a:rPr lang="pt-BR" sz="1200" b="0" i="1" dirty="0" smtClean="0">
                          <a:latin typeface="Cambria Math" panose="02040503050406030204" pitchFamily="18" charset="0"/>
                        </a:rPr>
                        <m:t>1 </m:t>
                      </m:r>
                      <m:r>
                        <m:rPr>
                          <m:sty m:val="p"/>
                        </m:rPr>
                        <a:rPr lang="pt-BR" sz="1200" b="0" i="0" dirty="0" smtClean="0">
                          <a:latin typeface="Cambria Math" panose="02040503050406030204" pitchFamily="18" charset="0"/>
                        </a:rPr>
                        <m:t>se</m:t>
                      </m:r>
                      <m:r>
                        <a:rPr lang="pt-BR" sz="1200" b="0" i="1" dirty="0" smtClean="0">
                          <a:latin typeface="Cambria Math" panose="02040503050406030204" pitchFamily="18" charset="0"/>
                        </a:rPr>
                        <m:t> </m:t>
                      </m:r>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i="1">
                              <a:latin typeface="Cambria Math" panose="02040503050406030204" pitchFamily="18" charset="0"/>
                            </a:rPr>
                            <m:t>𝑥</m:t>
                          </m:r>
                        </m:e>
                      </m:d>
                      <m:r>
                        <a:rPr lang="pt-BR" sz="1200" b="0" i="1" smtClean="0">
                          <a:latin typeface="Cambria Math" panose="02040503050406030204" pitchFamily="18" charset="0"/>
                        </a:rPr>
                        <m:t>≥0</m:t>
                      </m:r>
                    </m:oMath>
                  </m:oMathPara>
                </a14:m>
                <a:endParaRPr lang="pt-BR" sz="1200" dirty="0"/>
              </a:p>
            </p:txBody>
          </p:sp>
        </mc:Choice>
        <mc:Fallback xmlns="">
          <p:sp>
            <p:nvSpPr>
              <p:cNvPr id="7" name="TextBox 6"/>
              <p:cNvSpPr txBox="1">
                <a:spLocks noRot="1" noChangeAspect="1" noMove="1" noResize="1" noEditPoints="1" noAdjustHandles="1" noChangeArrowheads="1" noChangeShapeType="1" noTextEdit="1"/>
              </p:cNvSpPr>
              <p:nvPr/>
            </p:nvSpPr>
            <p:spPr>
              <a:xfrm>
                <a:off x="10702447" y="3687383"/>
                <a:ext cx="1400703" cy="276999"/>
              </a:xfrm>
              <a:prstGeom prst="rect">
                <a:avLst/>
              </a:prstGeom>
              <a:blipFill rotWithShape="0">
                <a:blip r:embed="rId5"/>
                <a:stretch>
                  <a:fillRect/>
                </a:stretch>
              </a:blipFill>
            </p:spPr>
            <p:txBody>
              <a:bodyPr/>
              <a:lstStyle/>
              <a:p>
                <a:r>
                  <a:rPr lang="pt-BR">
                    <a:noFill/>
                  </a:rPr>
                  <a:t> </a:t>
                </a:r>
              </a:p>
            </p:txBody>
          </p:sp>
        </mc:Fallback>
      </mc:AlternateContent>
      <p:sp>
        <p:nvSpPr>
          <p:cNvPr id="10" name="Right Brace 9"/>
          <p:cNvSpPr/>
          <p:nvPr/>
        </p:nvSpPr>
        <p:spPr>
          <a:xfrm rot="16200000">
            <a:off x="10023485" y="2786592"/>
            <a:ext cx="166155" cy="1281982"/>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TextBox 10"/>
              <p:cNvSpPr txBox="1"/>
              <p:nvPr/>
            </p:nvSpPr>
            <p:spPr>
              <a:xfrm>
                <a:off x="9433821" y="3044679"/>
                <a:ext cx="140070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sz="1200" i="1" dirty="0" smtClean="0">
                              <a:latin typeface="Cambria Math" panose="02040503050406030204" pitchFamily="18" charset="0"/>
                            </a:rPr>
                          </m:ctrlPr>
                        </m:accPr>
                        <m:e>
                          <m:r>
                            <a:rPr lang="pt-BR" sz="1200" i="1" dirty="0">
                              <a:latin typeface="Cambria Math" panose="02040503050406030204" pitchFamily="18" charset="0"/>
                            </a:rPr>
                            <m:t>𝑦</m:t>
                          </m:r>
                        </m:e>
                      </m:acc>
                      <m:r>
                        <a:rPr lang="pt-BR" sz="1200" i="1" dirty="0">
                          <a:latin typeface="Cambria Math" panose="02040503050406030204" pitchFamily="18" charset="0"/>
                        </a:rPr>
                        <m:t>=</m:t>
                      </m:r>
                      <m:r>
                        <a:rPr lang="pt-BR" sz="1200" b="0" i="1" dirty="0" smtClean="0">
                          <a:latin typeface="Cambria Math" panose="02040503050406030204" pitchFamily="18" charset="0"/>
                        </a:rPr>
                        <m:t>1 </m:t>
                      </m:r>
                      <m:r>
                        <m:rPr>
                          <m:sty m:val="p"/>
                        </m:rPr>
                        <a:rPr lang="pt-BR" sz="1200" b="0" i="0" dirty="0" smtClean="0">
                          <a:latin typeface="Cambria Math" panose="02040503050406030204" pitchFamily="18" charset="0"/>
                        </a:rPr>
                        <m:t>se</m:t>
                      </m:r>
                      <m:r>
                        <a:rPr lang="pt-BR" sz="1200" b="0" i="1" dirty="0" smtClean="0">
                          <a:latin typeface="Cambria Math" panose="02040503050406030204" pitchFamily="18" charset="0"/>
                        </a:rPr>
                        <m:t> </m:t>
                      </m:r>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i="1">
                              <a:latin typeface="Cambria Math" panose="02040503050406030204" pitchFamily="18" charset="0"/>
                            </a:rPr>
                            <m:t>𝑥</m:t>
                          </m:r>
                        </m:e>
                      </m:d>
                      <m:r>
                        <a:rPr lang="pt-BR" sz="1200" b="0" i="1" smtClean="0">
                          <a:latin typeface="Cambria Math" panose="02040503050406030204" pitchFamily="18" charset="0"/>
                        </a:rPr>
                        <m:t>&lt;0</m:t>
                      </m:r>
                    </m:oMath>
                  </m:oMathPara>
                </a14:m>
                <a:endParaRPr lang="pt-BR" sz="1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9433821" y="3044679"/>
                <a:ext cx="1400703" cy="276999"/>
              </a:xfrm>
              <a:prstGeom prst="rect">
                <a:avLst/>
              </a:prstGeom>
              <a:blipFill rotWithShape="0">
                <a:blip r:embed="rId6"/>
                <a:stretch>
                  <a:fillRect/>
                </a:stretch>
              </a:blipFill>
            </p:spPr>
            <p:txBody>
              <a:bodyPr/>
              <a:lstStyle/>
              <a:p>
                <a:r>
                  <a:rPr lang="pt-BR">
                    <a:noFill/>
                  </a:rPr>
                  <a:t> </a:t>
                </a:r>
              </a:p>
            </p:txBody>
          </p:sp>
        </mc:Fallback>
      </mc:AlternateContent>
      <p:cxnSp>
        <p:nvCxnSpPr>
          <p:cNvPr id="9" name="Straight Arrow Connector 8"/>
          <p:cNvCxnSpPr/>
          <p:nvPr/>
        </p:nvCxnSpPr>
        <p:spPr>
          <a:xfrm>
            <a:off x="8991600" y="2011680"/>
            <a:ext cx="718457" cy="256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825681" y="5293635"/>
            <a:ext cx="3337291" cy="1169551"/>
          </a:xfrm>
          <a:prstGeom prst="rect">
            <a:avLst/>
          </a:prstGeom>
          <a:noFill/>
        </p:spPr>
        <p:txBody>
          <a:bodyPr wrap="square" rtlCol="0">
            <a:spAutoFit/>
          </a:bodyPr>
          <a:lstStyle/>
          <a:p>
            <a:pPr algn="ctr"/>
            <a:r>
              <a:rPr lang="pt-BR" sz="1400" b="1" dirty="0" smtClean="0"/>
              <a:t>Exemplos</a:t>
            </a:r>
            <a:r>
              <a:rPr lang="pt-BR" sz="1400" dirty="0" smtClean="0"/>
              <a:t>: classificar críticas de filmes como positivas ou negativas, probabilidade de um paciente desenvolver um doença, detecção de spam, classificar transações como fraudulentas ou não, etc.</a:t>
            </a:r>
            <a:endParaRPr lang="pt-BR" sz="1400" dirty="0"/>
          </a:p>
        </p:txBody>
      </p:sp>
    </p:spTree>
    <p:extLst>
      <p:ext uri="{BB962C8B-B14F-4D97-AF65-F5344CB8AC3E}">
        <p14:creationId xmlns:p14="http://schemas.microsoft.com/office/powerpoint/2010/main" val="892037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Definição do problema de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02788" cy="5032375"/>
              </a:xfrm>
            </p:spPr>
            <p:txBody>
              <a:bodyPr>
                <a:normAutofit fontScale="92500" lnSpcReduction="10000"/>
              </a:bodyPr>
              <a:lstStyle/>
              <a:p>
                <a:r>
                  <a:rPr lang="pt-BR" b="1" dirty="0" smtClean="0"/>
                  <a:t>Problema</a:t>
                </a:r>
                <a:r>
                  <a:rPr lang="pt-BR" dirty="0"/>
                  <a:t>: atribuir a cada </a:t>
                </a:r>
                <a:r>
                  <a:rPr lang="pt-BR" b="1" i="1" dirty="0"/>
                  <a:t>exemplo de </a:t>
                </a:r>
                <a:r>
                  <a:rPr lang="pt-BR" b="1" i="1" dirty="0" smtClean="0"/>
                  <a:t>entrada</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a:t>
                </a:r>
                <a:r>
                  <a:rPr lang="pt-BR" b="1" i="1" dirty="0" smtClean="0"/>
                  <a:t> </a:t>
                </a:r>
                <a:r>
                  <a:rPr lang="pt-BR" dirty="0"/>
                  <a:t>o </a:t>
                </a:r>
                <a:r>
                  <a:rPr lang="pt-BR" b="1" i="1" dirty="0"/>
                  <a:t>rótulo</a:t>
                </a:r>
                <a:r>
                  <a:rPr lang="pt-BR" dirty="0"/>
                  <a:t> </a:t>
                </a:r>
                <a14:m>
                  <m:oMath xmlns:m="http://schemas.openxmlformats.org/officeDocument/2006/math">
                    <m:r>
                      <a:rPr lang="pt-BR" b="0" i="1" smtClean="0">
                        <a:latin typeface="Cambria Math" panose="02040503050406030204" pitchFamily="18" charset="0"/>
                      </a:rPr>
                      <m:t>𝑦</m:t>
                    </m:r>
                  </m:oMath>
                </a14:m>
                <a:r>
                  <a:rPr lang="pt-BR" dirty="0" smtClean="0"/>
                  <a:t>, correspondente </a:t>
                </a:r>
                <a:r>
                  <a:rPr lang="pt-BR" dirty="0"/>
                  <a:t>a uma das </a:t>
                </a:r>
                <a14:m>
                  <m:oMath xmlns:m="http://schemas.openxmlformats.org/officeDocument/2006/math">
                    <m:r>
                      <a:rPr lang="pt-BR" i="1">
                        <a:latin typeface="Cambria Math" panose="02040503050406030204" pitchFamily="18" charset="0"/>
                      </a:rPr>
                      <m:t>𝑄</m:t>
                    </m:r>
                  </m:oMath>
                </a14:m>
                <a:r>
                  <a:rPr lang="pt-BR" dirty="0"/>
                  <a:t> classes existentes,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𝑞</m:t>
                    </m:r>
                    <m:r>
                      <a:rPr lang="pt-BR" i="1">
                        <a:latin typeface="Cambria Math" panose="02040503050406030204" pitchFamily="18" charset="0"/>
                      </a:rPr>
                      <m:t>=1,…,</m:t>
                    </m:r>
                    <m:r>
                      <a:rPr lang="pt-BR" i="1">
                        <a:latin typeface="Cambria Math" panose="02040503050406030204" pitchFamily="18" charset="0"/>
                      </a:rPr>
                      <m:t>𝑄</m:t>
                    </m:r>
                  </m:oMath>
                </a14:m>
                <a:r>
                  <a:rPr lang="pt-BR" dirty="0"/>
                  <a:t>, à qual o exemplo pertence.</a:t>
                </a:r>
              </a:p>
              <a:p>
                <a:pPr lvl="1">
                  <a:buFont typeface="Wingdings" panose="05000000000000000000" pitchFamily="2" charset="2"/>
                  <a:buChar char="§"/>
                </a:pPr>
                <a:r>
                  <a:rPr lang="pt-BR" dirty="0"/>
                  <a:t>As classes podem ser </a:t>
                </a:r>
              </a:p>
              <a:p>
                <a:pPr lvl="2">
                  <a:buFont typeface="Courier New" panose="02070309020205020404" pitchFamily="49" charset="0"/>
                  <a:buChar char="o"/>
                </a:pPr>
                <a:r>
                  <a:rPr lang="pt-BR" dirty="0"/>
                  <a:t>Spam e not spam (ham).</a:t>
                </a:r>
              </a:p>
              <a:p>
                <a:pPr lvl="2">
                  <a:buFont typeface="Courier New" panose="02070309020205020404" pitchFamily="49" charset="0"/>
                  <a:buChar char="o"/>
                </a:pPr>
                <a:r>
                  <a:rPr lang="pt-BR" dirty="0"/>
                  <a:t>Dígitos de 0 a 9.</a:t>
                </a:r>
              </a:p>
              <a:p>
                <a:pPr lvl="2">
                  <a:buFont typeface="Courier New" panose="02070309020205020404" pitchFamily="49" charset="0"/>
                  <a:buChar char="o"/>
                </a:pPr>
                <a:r>
                  <a:rPr lang="pt-BR" dirty="0"/>
                  <a:t>Símbolos de uma </a:t>
                </a:r>
                <a:r>
                  <a:rPr lang="pt-BR" dirty="0" smtClean="0"/>
                  <a:t>modulação </a:t>
                </a:r>
                <a:r>
                  <a:rPr lang="pt-BR" dirty="0"/>
                  <a:t>específica.</a:t>
                </a:r>
              </a:p>
              <a:p>
                <a:pPr lvl="2">
                  <a:buFont typeface="Courier New" panose="02070309020205020404" pitchFamily="49" charset="0"/>
                  <a:buChar char="o"/>
                </a:pPr>
                <a:r>
                  <a:rPr lang="pt-BR" dirty="0"/>
                  <a:t>Objetos (carros, </a:t>
                </a:r>
                <a:r>
                  <a:rPr lang="pt-BR" dirty="0" smtClean="0"/>
                  <a:t>cães, gatos, </a:t>
                </a:r>
                <a:r>
                  <a:rPr lang="pt-BR" dirty="0"/>
                  <a:t>etc.)</a:t>
                </a:r>
              </a:p>
              <a:p>
                <a:r>
                  <a:rPr lang="pt-BR" dirty="0"/>
                  <a:t>Semelhante ao problema da regressão linear, existe um conjunto de treinamento com </a:t>
                </a:r>
                <a:r>
                  <a:rPr lang="pt-BR" b="1" dirty="0"/>
                  <a:t>exemplos</a:t>
                </a:r>
                <a:r>
                  <a:rPr lang="pt-BR" dirty="0"/>
                  <a:t> e </a:t>
                </a:r>
                <a:r>
                  <a:rPr lang="pt-BR" b="1" dirty="0"/>
                  <a:t>rótulos</a:t>
                </a:r>
                <a:r>
                  <a:rPr lang="pt-BR" dirty="0"/>
                  <a:t> </a:t>
                </a:r>
                <a14:m>
                  <m:oMath xmlns:m="http://schemas.openxmlformats.org/officeDocument/2006/math">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b>
                        <m: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sSubSup>
                  </m:oMath>
                </a14:m>
                <a:r>
                  <a:rPr lang="pt-BR" dirty="0"/>
                  <a:t> que é utilizado para treinar um </a:t>
                </a:r>
                <a:r>
                  <a:rPr lang="pt-BR" b="1" i="1" dirty="0"/>
                  <a:t>classificador</a:t>
                </a:r>
                <a:r>
                  <a:rPr lang="pt-BR" dirty="0"/>
                  <a:t>, onde</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 </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m:rPr>
                                      <m:brk m:alnAt="7"/>
                                    </m:rP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mr>
                            </m:m>
                          </m:e>
                        </m:d>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m:t>
                        </m:r>
                      </m:sup>
                    </m:sSup>
                  </m:oMath>
                </a14:m>
                <a:r>
                  <a:rPr lang="pt-BR" dirty="0"/>
                  <a:t> representa o </a:t>
                </a:r>
                <a:r>
                  <a:rPr lang="pt-BR" i="1" dirty="0"/>
                  <a:t>i</a:t>
                </a:r>
                <a:r>
                  <a:rPr lang="pt-BR" dirty="0"/>
                  <a:t>-ésimo vetor exemplo de entrada, o qual é caraterizado por </a:t>
                </a:r>
                <a14:m>
                  <m:oMath xmlns:m="http://schemas.openxmlformats.org/officeDocument/2006/math">
                    <m:r>
                      <a:rPr lang="pt-BR" i="1">
                        <a:latin typeface="Cambria Math" panose="02040503050406030204" pitchFamily="18" charset="0"/>
                      </a:rPr>
                      <m:t>𝐾</m:t>
                    </m:r>
                  </m:oMath>
                </a14:m>
                <a:r>
                  <a:rPr lang="pt-BR" dirty="0"/>
                  <a:t>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oMath>
                </a14:m>
                <a:endParaRPr lang="pt-BR" dirty="0"/>
              </a:p>
              <a:p>
                <a:pPr lvl="1">
                  <a:buFont typeface="Wingdings" panose="05000000000000000000" pitchFamily="2" charset="2"/>
                  <a:buChar char="§"/>
                </a:pPr>
                <a:r>
                  <a:rPr lang="pt-BR" dirty="0"/>
                  <a:t>e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ℝ</m:t>
                    </m:r>
                  </m:oMath>
                </a14:m>
                <a:r>
                  <a:rPr lang="pt-BR" dirty="0"/>
                  <a:t> representa o </a:t>
                </a:r>
                <a:r>
                  <a:rPr lang="pt-BR" i="1" dirty="0"/>
                  <a:t>i</a:t>
                </a:r>
                <a:r>
                  <a:rPr lang="pt-BR" dirty="0"/>
                  <a:t>-ésimo </a:t>
                </a:r>
                <a:r>
                  <a:rPr lang="pt-BR" b="1" i="1" dirty="0"/>
                  <a:t>rótulo</a:t>
                </a:r>
                <a:r>
                  <a:rPr lang="pt-BR" dirty="0"/>
                  <a:t>. </a:t>
                </a:r>
                <a:endParaRPr lang="pt-BR" dirty="0" smtClean="0"/>
              </a:p>
              <a:p>
                <a:pPr lvl="1">
                  <a:buFont typeface="Wingdings" panose="05000000000000000000" pitchFamily="2" charset="2"/>
                  <a:buChar char="§"/>
                </a:pPr>
                <a:r>
                  <a:rPr lang="pt-BR" dirty="0" smtClean="0"/>
                  <a:t>Como </a:t>
                </a:r>
                <a:r>
                  <a:rPr lang="pt-BR" dirty="0"/>
                  <a:t>veremos a seguir, </a:t>
                </a:r>
                <a14:m>
                  <m:oMath xmlns:m="http://schemas.openxmlformats.org/officeDocument/2006/math">
                    <m:r>
                      <a:rPr lang="pt-BR" i="1">
                        <a:latin typeface="Cambria Math" panose="02040503050406030204" pitchFamily="18" charset="0"/>
                      </a:rPr>
                      <m:t>𝑦</m:t>
                    </m:r>
                  </m:oMath>
                </a14:m>
                <a:r>
                  <a:rPr lang="pt-BR" dirty="0"/>
                  <a:t> pode ser </a:t>
                </a:r>
                <a:r>
                  <a:rPr lang="pt-BR" dirty="0" smtClean="0"/>
                  <a:t>representado por um </a:t>
                </a:r>
                <a:r>
                  <a:rPr lang="pt-BR" dirty="0"/>
                  <a:t>escalar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1</m:t>
                        </m:r>
                      </m:sup>
                    </m:sSup>
                  </m:oMath>
                </a14:m>
                <a:r>
                  <a:rPr lang="pt-BR" dirty="0"/>
                  <a:t> ou </a:t>
                </a:r>
                <a:r>
                  <a:rPr lang="pt-BR" dirty="0" smtClean="0"/>
                  <a:t>por um </a:t>
                </a:r>
                <a:r>
                  <a:rPr lang="pt-BR" dirty="0"/>
                  <a:t>vetor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𝑄</m:t>
                        </m:r>
                        <m:r>
                          <a:rPr lang="pt-BR" i="1">
                            <a:latin typeface="Cambria Math" panose="02040503050406030204" pitchFamily="18" charset="0"/>
                            <a:ea typeface="Cambria Math" panose="02040503050406030204" pitchFamily="18" charset="0"/>
                          </a:rPr>
                          <m:t>×1</m:t>
                        </m:r>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02788" cy="5032375"/>
              </a:xfrm>
              <a:blipFill rotWithShape="0">
                <a:blip r:embed="rId2"/>
                <a:stretch>
                  <a:fillRect l="-879" t="-2421" r="-824"/>
                </a:stretch>
              </a:blipFill>
            </p:spPr>
            <p:txBody>
              <a:bodyPr/>
              <a:lstStyle/>
              <a:p>
                <a:r>
                  <a:rPr lang="pt-BR">
                    <a:noFill/>
                  </a:rPr>
                  <a:t> </a:t>
                </a:r>
              </a:p>
            </p:txBody>
          </p:sp>
        </mc:Fallback>
      </mc:AlternateContent>
    </p:spTree>
    <p:extLst>
      <p:ext uri="{BB962C8B-B14F-4D97-AF65-F5344CB8AC3E}">
        <p14:creationId xmlns:p14="http://schemas.microsoft.com/office/powerpoint/2010/main" val="3517284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Propriedades da 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79480" cy="4788535"/>
              </a:xfrm>
            </p:spPr>
            <p:txBody>
              <a:bodyPr/>
              <a:lstStyle/>
              <a:p>
                <a:r>
                  <a:rPr lang="pt-BR" dirty="0" smtClean="0"/>
                  <a:t>Os valores de saída da </a:t>
                </a:r>
                <a:r>
                  <a:rPr lang="pt-BR" b="1" i="1" dirty="0"/>
                  <a:t>função</a:t>
                </a:r>
                <a:r>
                  <a:rPr lang="pt-BR" dirty="0"/>
                  <a:t> </a:t>
                </a:r>
                <a:r>
                  <a:rPr lang="pt-BR" b="1" i="1" dirty="0"/>
                  <a:t>hipótese</a:t>
                </a:r>
                <a:r>
                  <a:rPr lang="pt-BR" i="1" dirty="0"/>
                  <a:t>,</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ficam restritos ao intervalo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0</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1</m:t>
                    </m:r>
                  </m:oMath>
                </a14:m>
                <a:r>
                  <a:rPr lang="pt-BR" dirty="0"/>
                  <a:t>.</a:t>
                </a:r>
              </a:p>
              <a:p>
                <a:r>
                  <a:rPr lang="pt-BR" dirty="0"/>
                  <a:t>A saída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representa a </a:t>
                </a:r>
                <a:r>
                  <a:rPr lang="pt-BR" b="1" i="1" dirty="0"/>
                  <a:t>probabilidade</a:t>
                </a:r>
                <a:r>
                  <a:rPr lang="pt-BR" dirty="0"/>
                  <a:t> do vetor de atributos </a:t>
                </a:r>
                <a14:m>
                  <m:oMath xmlns:m="http://schemas.openxmlformats.org/officeDocument/2006/math">
                    <m:r>
                      <a:rPr lang="pt-BR" b="1" i="1">
                        <a:latin typeface="Cambria Math" panose="02040503050406030204" pitchFamily="18" charset="0"/>
                      </a:rPr>
                      <m:t>𝒙</m:t>
                    </m:r>
                  </m:oMath>
                </a14:m>
                <a:r>
                  <a:rPr lang="pt-BR" dirty="0"/>
                  <a:t> pertencer à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 para qual a saída quantizada desejada é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=1</m:t>
                    </m:r>
                  </m:oMath>
                </a14:m>
                <a:r>
                  <a:rPr lang="pt-BR" dirty="0"/>
                  <a:t>. </a:t>
                </a:r>
              </a:p>
              <a:p>
                <a:r>
                  <a:rPr lang="pt-BR" dirty="0"/>
                  <a:t>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dá a probabilidade condicional da </a:t>
                </a:r>
                <a:r>
                  <a:rPr lang="pt-BR" b="1" i="1" dirty="0"/>
                  <a:t>classe positiva</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a:t>
                </a:r>
              </a:p>
              <a:p>
                <a:r>
                  <a:rPr lang="pt-BR" dirty="0"/>
                  <a:t>Assim, consequentemente,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1−</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a probabilidade condicional da </a:t>
                </a:r>
                <a:r>
                  <a:rPr lang="pt-BR" b="1" i="1" dirty="0"/>
                  <a:t>classe negativa</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79480" cy="4788535"/>
              </a:xfrm>
              <a:blipFill rotWithShape="0">
                <a:blip r:embed="rId2"/>
                <a:stretch>
                  <a:fillRect l="-991" t="-2036" r="-220"/>
                </a:stretch>
              </a:blipFill>
            </p:spPr>
            <p:txBody>
              <a:bodyPr/>
              <a:lstStyle/>
              <a:p>
                <a:r>
                  <a:rPr lang="pt-BR">
                    <a:noFill/>
                  </a:rPr>
                  <a:t> </a:t>
                </a:r>
              </a:p>
            </p:txBody>
          </p:sp>
        </mc:Fallback>
      </mc:AlternateContent>
    </p:spTree>
    <p:extLst>
      <p:ext uri="{BB962C8B-B14F-4D97-AF65-F5344CB8AC3E}">
        <p14:creationId xmlns:p14="http://schemas.microsoft.com/office/powerpoint/2010/main" val="3940769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Propriedades da 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327978" cy="5032375"/>
              </a:xfrm>
            </p:spPr>
            <p:txBody>
              <a:bodyPr>
                <a:normAutofit/>
              </a:bodyPr>
              <a:lstStyle/>
              <a:p>
                <a:r>
                  <a:rPr lang="pt-BR" dirty="0"/>
                  <a:t>A </a:t>
                </a:r>
                <a:r>
                  <a:rPr lang="pt-BR" b="1" i="1" dirty="0"/>
                  <a:t>fronteira de decisão </a:t>
                </a:r>
                <a:r>
                  <a:rPr lang="pt-BR" dirty="0"/>
                  <a:t>é determinada quando há uma </a:t>
                </a:r>
                <a:r>
                  <a:rPr lang="pt-BR" b="1" i="1" dirty="0"/>
                  <a:t>indecisão</a:t>
                </a:r>
                <a:r>
                  <a:rPr lang="pt-BR" dirty="0"/>
                  <a:t> entre as classes, ou seja,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que ocorre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i="1">
                        <a:latin typeface="Cambria Math" panose="02040503050406030204" pitchFamily="18" charset="0"/>
                      </a:rPr>
                      <m:t>0.5.</m:t>
                    </m:r>
                  </m:oMath>
                </a14:m>
                <a:endParaRPr lang="pt-BR" dirty="0"/>
              </a:p>
              <a:p>
                <a:r>
                  <a:rPr lang="pt-BR" dirty="0"/>
                  <a:t>Observando a figura da </a:t>
                </a:r>
                <a:r>
                  <a:rPr lang="pt-BR" b="1" i="1" dirty="0"/>
                  <a:t>função logística</a:t>
                </a:r>
                <a:r>
                  <a:rPr lang="pt-BR" dirty="0"/>
                  <a:t>, nós percebemos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a:latin typeface="Cambria Math" panose="02040503050406030204" pitchFamily="18" charset="0"/>
                      </a:rPr>
                      <m:t>=</m:t>
                    </m:r>
                    <m:r>
                      <a:rPr lang="pt-BR" i="1">
                        <a:latin typeface="Cambria Math" panose="02040503050406030204" pitchFamily="18" charset="0"/>
                      </a:rPr>
                      <m:t>0.5</m:t>
                    </m:r>
                  </m:oMath>
                </a14:m>
                <a:r>
                  <a:rPr lang="pt-BR" dirty="0"/>
                  <a:t>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rPr>
                      <m:t>=0</m:t>
                    </m:r>
                  </m:oMath>
                </a14:m>
                <a:r>
                  <a:rPr lang="pt-BR" dirty="0"/>
                  <a:t>.</a:t>
                </a:r>
              </a:p>
              <a:p>
                <a:r>
                  <a:rPr lang="pt-BR" dirty="0"/>
                  <a:t>Desta forma, a </a:t>
                </a:r>
                <a:r>
                  <a:rPr lang="pt-BR" b="1" i="1" dirty="0"/>
                  <a:t>fronteira de decisão</a:t>
                </a:r>
                <a:r>
                  <a:rPr lang="pt-BR" dirty="0"/>
                  <a:t> é caracterizada por </a:t>
                </a:r>
              </a:p>
              <a:p>
                <a:pPr marL="0" indent="0" algn="ctr">
                  <a:buNone/>
                </a:pP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m:t>
                    </m:r>
                  </m:oMath>
                </a14:m>
                <a:r>
                  <a:rPr lang="pt-BR" i="1" dirty="0"/>
                  <a:t>,</a:t>
                </a:r>
              </a:p>
              <a:p>
                <a:pPr marL="0" indent="0">
                  <a:buNone/>
                </a:pPr>
                <a:r>
                  <a:rPr lang="pt-BR" dirty="0"/>
                  <a:t>onde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pode ser uma reta, um plano, um círculo, uma hipérbole,  etc</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327978" cy="5032375"/>
              </a:xfrm>
              <a:blipFill rotWithShape="0">
                <a:blip r:embed="rId2"/>
                <a:stretch>
                  <a:fillRect l="-1537" t="-1937" r="-732"/>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a:srcRect l="2379" t="6664" r="8832"/>
          <a:stretch/>
        </p:blipFill>
        <p:spPr>
          <a:xfrm>
            <a:off x="8641080" y="2525751"/>
            <a:ext cx="3505200" cy="3202349"/>
          </a:xfrm>
          <a:prstGeom prst="rect">
            <a:avLst/>
          </a:prstGeom>
        </p:spPr>
      </p:pic>
    </p:spTree>
    <p:extLst>
      <p:ext uri="{BB962C8B-B14F-4D97-AF65-F5344CB8AC3E}">
        <p14:creationId xmlns:p14="http://schemas.microsoft.com/office/powerpoint/2010/main" val="3437071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64240" cy="5032376"/>
              </a:xfrm>
            </p:spPr>
            <p:txBody>
              <a:bodyPr/>
              <a:lstStyle/>
              <a:p>
                <a:r>
                  <a:rPr lang="pt-BR" dirty="0" smtClean="0"/>
                  <a:t>Para treinarmos um </a:t>
                </a:r>
                <a:r>
                  <a:rPr lang="pt-BR" b="1" i="1" dirty="0"/>
                  <a:t>regressor logístico </a:t>
                </a:r>
                <a:r>
                  <a:rPr lang="pt-BR" dirty="0"/>
                  <a:t>e encontrar os </a:t>
                </a:r>
                <a:r>
                  <a:rPr lang="pt-BR" b="1" i="1" dirty="0"/>
                  <a:t>pesos</a:t>
                </a:r>
                <a:r>
                  <a:rPr lang="pt-BR" dirty="0"/>
                  <a:t> da </a:t>
                </a:r>
                <a:r>
                  <a:rPr lang="pt-BR" b="1" i="1" dirty="0"/>
                  <a:t>função hipótese</a:t>
                </a:r>
                <a:r>
                  <a:rPr lang="pt-BR" dirty="0"/>
                  <a:t>, nós precisamos, assim como fizemos com a </a:t>
                </a:r>
                <a:r>
                  <a:rPr lang="pt-BR" b="1" i="1" dirty="0"/>
                  <a:t>regressão linear</a:t>
                </a:r>
                <a:r>
                  <a:rPr lang="pt-BR" dirty="0"/>
                  <a:t>, definir uma </a:t>
                </a:r>
                <a:r>
                  <a:rPr lang="pt-BR" b="1" i="1" dirty="0"/>
                  <a:t>função de erro</a:t>
                </a:r>
                <a:r>
                  <a:rPr lang="pt-BR" dirty="0"/>
                  <a:t>.</a:t>
                </a:r>
              </a:p>
              <a:p>
                <a:r>
                  <a:rPr lang="pt-BR" dirty="0"/>
                  <a:t>Porém, adotar o </a:t>
                </a:r>
                <a:r>
                  <a:rPr lang="pt-BR" b="1" i="1" dirty="0"/>
                  <a:t>erro quadrático médio </a:t>
                </a:r>
                <a:r>
                  <a:rPr lang="pt-BR" dirty="0"/>
                  <a:t>como </a:t>
                </a:r>
                <a:r>
                  <a:rPr lang="pt-BR" b="1" i="1" dirty="0"/>
                  <a:t>função de erro </a:t>
                </a:r>
                <a:r>
                  <a:rPr lang="pt-BR" dirty="0"/>
                  <a:t>não é uma boa escolha para a </a:t>
                </a:r>
                <a:r>
                  <a:rPr lang="pt-BR" b="1" i="1" dirty="0"/>
                  <a:t>adaptação dos pesos </a:t>
                </a:r>
                <a:r>
                  <a:rPr lang="pt-BR" dirty="0"/>
                  <a:t>no caso da</a:t>
                </a:r>
                <a:r>
                  <a:rPr lang="pt-BR" b="1" i="1" dirty="0"/>
                  <a:t> regressão logística </a:t>
                </a:r>
                <a:r>
                  <a:rPr lang="pt-BR" dirty="0"/>
                  <a:t>como veremos a seguir.</a:t>
                </a:r>
              </a:p>
              <a:p>
                <a:r>
                  <a:rPr lang="pt-BR" dirty="0"/>
                  <a:t>A </a:t>
                </a:r>
                <a:r>
                  <a:rPr lang="pt-BR" b="1" i="1" dirty="0"/>
                  <a:t>função de erro </a:t>
                </a:r>
                <a:r>
                  <a:rPr lang="pt-BR" dirty="0"/>
                  <a:t>utilizando o </a:t>
                </a:r>
                <a:r>
                  <a:rPr lang="pt-BR" b="1" i="1" dirty="0"/>
                  <a:t>erro quadrático médio </a:t>
                </a:r>
                <a:r>
                  <a:rPr lang="pt-BR" dirty="0"/>
                  <a:t>é dada por</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d>
                            </m:e>
                            <m:sup>
                              <m:r>
                                <a:rPr lang="pt-BR" i="1">
                                  <a:latin typeface="Cambria Math" panose="02040503050406030204" pitchFamily="18" charset="0"/>
                                </a:rPr>
                                <m:t>2</m:t>
                              </m:r>
                            </m:sup>
                          </m:sSup>
                        </m:e>
                      </m:nary>
                    </m:oMath>
                  </m:oMathPara>
                </a14:m>
                <a:endParaRPr lang="pt-BR" i="1" dirty="0" smtClean="0">
                  <a:latin typeface="Cambria Math" panose="02040503050406030204" pitchFamily="18" charset="0"/>
                </a:endParaRPr>
              </a:p>
              <a:p>
                <a:pPr marL="0" indent="0" algn="ctr">
                  <a:buNone/>
                </a:pPr>
                <a:r>
                  <a:rPr lang="pt-BR" dirty="0" smtClean="0"/>
                  <a:t>                             </a:t>
                </a:r>
                <a14:m>
                  <m:oMath xmlns:m="http://schemas.openxmlformats.org/officeDocument/2006/math">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d>
                              </m:e>
                            </m:d>
                          </m:e>
                          <m:sup>
                            <m:r>
                              <a:rPr lang="pt-BR" i="1">
                                <a:latin typeface="Cambria Math" panose="02040503050406030204" pitchFamily="18" charset="0"/>
                              </a:rPr>
                              <m:t>2</m:t>
                            </m:r>
                          </m:sup>
                        </m:sSup>
                      </m:e>
                    </m:nary>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64240" cy="5032376"/>
              </a:xfrm>
              <a:blipFill rotWithShape="0">
                <a:blip r:embed="rId3"/>
                <a:stretch>
                  <a:fillRect l="-992" t="-1937"/>
                </a:stretch>
              </a:blipFill>
            </p:spPr>
            <p:txBody>
              <a:bodyPr/>
              <a:lstStyle/>
              <a:p>
                <a:r>
                  <a:rPr lang="pt-BR">
                    <a:noFill/>
                  </a:rPr>
                  <a:t> </a:t>
                </a:r>
              </a:p>
            </p:txBody>
          </p:sp>
        </mc:Fallback>
      </mc:AlternateContent>
    </p:spTree>
    <p:extLst>
      <p:ext uri="{BB962C8B-B14F-4D97-AF65-F5344CB8AC3E}">
        <p14:creationId xmlns:p14="http://schemas.microsoft.com/office/powerpoint/2010/main" val="385288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09960" cy="5032376"/>
              </a:xfrm>
            </p:spPr>
            <p:txBody>
              <a:bodyPr>
                <a:normAutofit/>
              </a:bodyPr>
              <a:lstStyle/>
              <a:p>
                <a:r>
                  <a:rPr lang="pt-BR" dirty="0"/>
                  <a:t>Como </a:t>
                </a:r>
                <a14:m>
                  <m:oMath xmlns:m="http://schemas.openxmlformats.org/officeDocument/2006/math">
                    <m:r>
                      <m:rPr>
                        <m:nor/>
                      </m:rPr>
                      <a:rPr lang="pt-BR" i="1"/>
                      <m:t>Logistic</m:t>
                    </m:r>
                    <m:r>
                      <m:rPr>
                        <m:nor/>
                      </m:rPr>
                      <a:rPr lang="pt-BR" i="1"/>
                      <m:t>(.)</m:t>
                    </m:r>
                  </m:oMath>
                </a14:m>
                <a:r>
                  <a:rPr lang="pt-BR" dirty="0"/>
                  <a:t> é uma função </a:t>
                </a:r>
                <a:r>
                  <a:rPr lang="pt-BR" b="1" i="1" dirty="0"/>
                  <a:t>não-linear</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não será, consequentemente, uma função </a:t>
                </a:r>
                <a:r>
                  <a:rPr lang="pt-BR" b="1" i="1" dirty="0"/>
                  <a:t>convexa</a:t>
                </a:r>
                <a:r>
                  <a:rPr lang="pt-BR" dirty="0"/>
                  <a:t>, de forma que a </a:t>
                </a:r>
                <a:r>
                  <a:rPr lang="pt-BR" b="1" i="1" dirty="0"/>
                  <a:t>superfície de erro</a:t>
                </a:r>
                <a:r>
                  <a:rPr lang="pt-BR" dirty="0"/>
                  <a:t> poderá apresentar vários mínimos locais que vão dificultar o aprendizado (e.g., o algoritmo pode ficar preso em um mínimo local).</a:t>
                </a:r>
                <a:endParaRPr lang="pt-BR" i="1" dirty="0"/>
              </a:p>
              <a:p>
                <a:r>
                  <a:rPr lang="pt-BR" b="1" dirty="0"/>
                  <a:t>Ideia</a:t>
                </a:r>
                <a:r>
                  <a:rPr lang="pt-BR" dirty="0"/>
                  <a:t>: encontrar uma </a:t>
                </a:r>
                <a:r>
                  <a:rPr lang="pt-BR" b="1" i="1" dirty="0"/>
                  <a:t>função de erro </a:t>
                </a:r>
                <a:r>
                  <a:rPr lang="pt-BR" dirty="0"/>
                  <a:t>que tenha </a:t>
                </a:r>
                <a:r>
                  <a:rPr lang="pt-BR" b="1" i="1" dirty="0"/>
                  <a:t>superfície de erro </a:t>
                </a:r>
                <a:r>
                  <a:rPr lang="pt-BR" dirty="0"/>
                  <a:t>resultante </a:t>
                </a:r>
                <a:r>
                  <a:rPr lang="pt-BR" b="1" i="1" dirty="0"/>
                  <a:t>convexa</a:t>
                </a:r>
                <a:r>
                  <a:rPr lang="pt-BR" dirty="0"/>
                  <a:t>.</a:t>
                </a:r>
              </a:p>
              <a:p>
                <a:r>
                  <a:rPr lang="pt-BR" dirty="0"/>
                  <a:t>Uma proposta </a:t>
                </a:r>
                <a:r>
                  <a:rPr lang="pt-BR" b="1" i="1" dirty="0"/>
                  <a:t>intuitiva</a:t>
                </a:r>
                <a:r>
                  <a:rPr lang="pt-BR" dirty="0"/>
                  <a:t> para a </a:t>
                </a:r>
                <a:r>
                  <a:rPr lang="pt-BR" b="1" i="1" dirty="0"/>
                  <a:t>função de</a:t>
                </a:r>
                <a:r>
                  <a:rPr lang="pt-BR" dirty="0"/>
                  <a:t> </a:t>
                </a:r>
                <a:r>
                  <a:rPr lang="pt-BR" b="1" i="1" dirty="0"/>
                  <a:t>erro</a:t>
                </a:r>
                <a:r>
                  <a:rPr lang="pt-BR" dirty="0"/>
                  <a:t> para cada exemplo de entrada 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𝐸𝑟𝑟𝑜</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func>
                                <m:r>
                                  <a:rPr lang="pt-BR" b="1" i="1">
                                    <a:latin typeface="Cambria Math" panose="02040503050406030204" pitchFamily="18" charset="0"/>
                                  </a:rPr>
                                  <m:t>)</m:t>
                                </m:r>
                                <m:r>
                                  <a:rPr lang="pt-BR" i="1">
                                    <a:latin typeface="Cambria Math" panose="02040503050406030204" pitchFamily="18" charset="0"/>
                                  </a:rPr>
                                  <m:t>,</m:t>
                                </m:r>
                              </m:e>
                              <m:e>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m:t>
                                </m:r>
                              </m:e>
                            </m:mr>
                            <m:mr>
                              <m:e>
                                <m:r>
                                  <a:rPr lang="pt-BR" i="1">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d>
                                      <m:dPr>
                                        <m:ctrlPr>
                                          <a:rPr lang="pt-BR" i="1">
                                            <a:latin typeface="Cambria Math" panose="02040503050406030204" pitchFamily="18" charset="0"/>
                                          </a:rPr>
                                        </m:ctrlPr>
                                      </m:dPr>
                                      <m:e>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d>
                                    <m:r>
                                      <a:rPr lang="pt-BR" i="1">
                                        <a:latin typeface="Cambria Math" panose="02040503050406030204" pitchFamily="18" charset="0"/>
                                      </a:rPr>
                                      <m:t>,</m:t>
                                    </m:r>
                                  </m:e>
                                </m:func>
                              </m:e>
                              <m:e>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=0</m:t>
                                </m:r>
                              </m:e>
                            </m:mr>
                          </m:m>
                        </m:e>
                      </m:d>
                    </m:oMath>
                  </m:oMathPara>
                </a14:m>
                <a:endParaRPr lang="pt-BR" dirty="0"/>
              </a:p>
              <a:p>
                <a:r>
                  <a:rPr lang="pt-BR" dirty="0"/>
                  <a:t>Veremos a seguir o motivo desta escolha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09960" cy="5032376"/>
              </a:xfrm>
              <a:blipFill rotWithShape="0">
                <a:blip r:embed="rId3"/>
                <a:stretch>
                  <a:fillRect l="-988" t="-1937" b="-1332"/>
                </a:stretch>
              </a:blipFill>
            </p:spPr>
            <p:txBody>
              <a:bodyPr/>
              <a:lstStyle/>
              <a:p>
                <a:r>
                  <a:rPr lang="pt-BR">
                    <a:noFill/>
                  </a:rPr>
                  <a:t> </a:t>
                </a:r>
              </a:p>
            </p:txBody>
          </p:sp>
        </mc:Fallback>
      </mc:AlternateContent>
    </p:spTree>
    <p:extLst>
      <p:ext uri="{BB962C8B-B14F-4D97-AF65-F5344CB8AC3E}">
        <p14:creationId xmlns:p14="http://schemas.microsoft.com/office/powerpoint/2010/main" val="3183348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994291"/>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885232"/>
                <a:ext cx="11203547" cy="2972767"/>
              </a:xfrm>
            </p:spPr>
            <p:txBody>
              <a:bodyPr>
                <a:normAutofit fontScale="92500" lnSpcReduction="20000"/>
              </a:bodyPr>
              <a:lstStyle/>
              <a:p>
                <a:r>
                  <a:rPr lang="pt-BR" dirty="0" smtClean="0"/>
                  <a:t>O uso dessa </a:t>
                </a:r>
                <a:r>
                  <a:rPr lang="pt-BR" b="1" i="1" dirty="0" smtClean="0"/>
                  <a:t>função de</a:t>
                </a:r>
                <a:r>
                  <a:rPr lang="pt-BR" dirty="0" smtClean="0"/>
                  <a:t> </a:t>
                </a:r>
                <a:r>
                  <a:rPr lang="pt-BR" b="1" i="1" dirty="0" smtClean="0"/>
                  <a:t>erro </a:t>
                </a:r>
                <a:r>
                  <a:rPr lang="pt-BR" dirty="0"/>
                  <a:t>faz sentido </a:t>
                </a:r>
                <a:r>
                  <a:rPr lang="pt-BR" dirty="0" smtClean="0"/>
                  <a:t>pois:</a:t>
                </a:r>
              </a:p>
              <a:p>
                <a:pPr lvl="1">
                  <a:buFont typeface="Wingdings" panose="05000000000000000000" pitchFamily="2" charset="2"/>
                  <a:buChar char="§"/>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muito grande quando </a:t>
                </a:r>
                <a14:m>
                  <m:oMath xmlns:m="http://schemas.openxmlformats.org/officeDocument/2006/math">
                    <m:r>
                      <a:rPr lang="pt-BR" i="1">
                        <a:latin typeface="Cambria Math" panose="02040503050406030204" pitchFamily="18" charset="0"/>
                      </a:rPr>
                      <m:t>𝑧</m:t>
                    </m:r>
                  </m:oMath>
                </a14:m>
                <a:r>
                  <a:rPr lang="pt-BR" dirty="0"/>
                  <a:t> se aproxima de 0, então o erro será grande se o </a:t>
                </a:r>
                <a:r>
                  <a:rPr lang="pt-BR" dirty="0" smtClean="0"/>
                  <a:t>classificador estimar </a:t>
                </a:r>
                <a:r>
                  <a:rPr lang="pt-BR" dirty="0"/>
                  <a:t>uma probabilidade próxima a 0 para um exemplo </a:t>
                </a:r>
                <a:r>
                  <a:rPr lang="pt-BR" dirty="0" smtClean="0"/>
                  <a:t>positivo (i.e.,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p>
              <a:p>
                <a:pPr lvl="1">
                  <a:buFont typeface="Wingdings" panose="05000000000000000000" pitchFamily="2" charset="2"/>
                  <a:buChar char="§"/>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b="0" i="1" smtClean="0">
                                <a:latin typeface="Cambria Math" panose="02040503050406030204" pitchFamily="18" charset="0"/>
                              </a:rPr>
                              <m:t>1−</m:t>
                            </m:r>
                            <m:r>
                              <a:rPr lang="pt-BR" i="1">
                                <a:latin typeface="Cambria Math" panose="02040503050406030204" pitchFamily="18" charset="0"/>
                              </a:rPr>
                              <m:t>𝑧</m:t>
                            </m:r>
                          </m:e>
                        </m:d>
                      </m:e>
                    </m:func>
                  </m:oMath>
                </a14:m>
                <a:r>
                  <a:rPr lang="pt-BR" dirty="0"/>
                  <a:t> será muito grande se o classificador estimar uma probabilidade próxima de 1 para um exemplo </a:t>
                </a:r>
                <a:r>
                  <a:rPr lang="pt-BR" dirty="0" smtClean="0"/>
                  <a:t>negativo </a:t>
                </a:r>
                <a:r>
                  <a:rPr lang="pt-BR" dirty="0"/>
                  <a:t>(i.e.,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 </a:t>
                </a:r>
                <a:r>
                  <a:rPr lang="pt-BR" dirty="0" smtClean="0"/>
                  <a:t>. </a:t>
                </a:r>
              </a:p>
              <a:p>
                <a:pPr lvl="1">
                  <a:buFont typeface="Wingdings" panose="05000000000000000000" pitchFamily="2" charset="2"/>
                  <a:buChar char="§"/>
                </a:pPr>
                <a:r>
                  <a:rPr lang="pt-BR" dirty="0" smtClean="0"/>
                  <a:t>Por </a:t>
                </a:r>
                <a:r>
                  <a:rPr lang="pt-BR" dirty="0"/>
                  <a:t>outro lado,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próximo de 0 quando </a:t>
                </a:r>
                <a14:m>
                  <m:oMath xmlns:m="http://schemas.openxmlformats.org/officeDocument/2006/math">
                    <m:r>
                      <a:rPr lang="pt-BR" i="1">
                        <a:latin typeface="Cambria Math" panose="02040503050406030204" pitchFamily="18" charset="0"/>
                      </a:rPr>
                      <m:t>𝑧</m:t>
                    </m:r>
                  </m:oMath>
                </a14:m>
                <a:r>
                  <a:rPr lang="pt-BR" dirty="0"/>
                  <a:t> se aproxima de 1, portanto, o erro será próximo de 0 se a probabilidade estimada for </a:t>
                </a:r>
                <a:r>
                  <a:rPr lang="pt-BR" dirty="0" smtClean="0"/>
                  <a:t>próxima </a:t>
                </a:r>
                <a:r>
                  <a:rPr lang="pt-BR" dirty="0"/>
                  <a:t>de 1 para um exemplo </a:t>
                </a:r>
                <a:r>
                  <a:rPr lang="pt-BR" dirty="0" smtClean="0"/>
                  <a:t>positivo.</a:t>
                </a:r>
              </a:p>
              <a:p>
                <a:pPr lvl="1">
                  <a:buFont typeface="Wingdings" panose="05000000000000000000" pitchFamily="2" charset="2"/>
                  <a:buChar char="§"/>
                </a:pPr>
                <a:r>
                  <a:rPr lang="pt-BR" dirty="0" smtClean="0"/>
                  <a:t>O valor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𝑧</m:t>
                            </m:r>
                          </m:e>
                        </m:d>
                      </m:e>
                    </m:func>
                  </m:oMath>
                </a14:m>
                <a:r>
                  <a:rPr lang="pt-BR" dirty="0" smtClean="0"/>
                  <a:t> </a:t>
                </a:r>
                <a:r>
                  <a:rPr lang="pt-BR" dirty="0"/>
                  <a:t>se torna próximo de 0 quando </a:t>
                </a:r>
                <a14:m>
                  <m:oMath xmlns:m="http://schemas.openxmlformats.org/officeDocument/2006/math">
                    <m:r>
                      <a:rPr lang="pt-BR" i="1">
                        <a:latin typeface="Cambria Math" panose="02040503050406030204" pitchFamily="18" charset="0"/>
                      </a:rPr>
                      <m:t>𝑧</m:t>
                    </m:r>
                  </m:oMath>
                </a14:m>
                <a:r>
                  <a:rPr lang="pt-BR" dirty="0"/>
                  <a:t> se aproxima de 0</a:t>
                </a:r>
                <a:r>
                  <a:rPr lang="pt-BR" dirty="0" smtClean="0"/>
                  <a:t>, portanto, o erro será próximo de 0 </a:t>
                </a:r>
                <a:r>
                  <a:rPr lang="pt-BR" dirty="0"/>
                  <a:t>para um exemplo </a:t>
                </a:r>
                <a:r>
                  <a:rPr lang="pt-BR" dirty="0" smtClean="0"/>
                  <a:t>negativo.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885232"/>
                <a:ext cx="11203547" cy="2972767"/>
              </a:xfrm>
              <a:blipFill rotWithShape="0">
                <a:blip r:embed="rId6"/>
                <a:stretch>
                  <a:fillRect l="-816" t="-5123" r="-598" b="-4713"/>
                </a:stretch>
              </a:blipFill>
            </p:spPr>
            <p:txBody>
              <a:bodyPr/>
              <a:lstStyle/>
              <a:p>
                <a:r>
                  <a:rPr lang="pt-BR">
                    <a:noFill/>
                  </a:rPr>
                  <a:t> </a:t>
                </a:r>
              </a:p>
            </p:txBody>
          </p:sp>
        </mc:Fallback>
      </mc:AlternateContent>
      <p:sp>
        <p:nvSpPr>
          <p:cNvPr id="7" name="Rectangle 6"/>
          <p:cNvSpPr/>
          <p:nvPr/>
        </p:nvSpPr>
        <p:spPr>
          <a:xfrm>
            <a:off x="7826062" y="1780430"/>
            <a:ext cx="4365938" cy="1323439"/>
          </a:xfrm>
          <a:prstGeom prst="rect">
            <a:avLst/>
          </a:prstGeom>
        </p:spPr>
        <p:txBody>
          <a:bodyPr wrap="square">
            <a:spAutoFit/>
          </a:bodyPr>
          <a:lstStyle/>
          <a:p>
            <a:pPr marL="285750" indent="-285750">
              <a:buFont typeface="Arial" panose="020B0604020202020204" pitchFamily="34" charset="0"/>
              <a:buChar char="•"/>
            </a:pPr>
            <a:r>
              <a:rPr lang="pt-BR" sz="1600" dirty="0"/>
              <a:t>As figuras </a:t>
            </a:r>
            <a:r>
              <a:rPr lang="pt-BR" sz="1600" dirty="0" smtClean="0"/>
              <a:t>ao lado mostram </a:t>
            </a:r>
            <a:r>
              <a:rPr lang="pt-BR" sz="1600" dirty="0"/>
              <a:t>as duas situações possíveis para </a:t>
            </a:r>
            <a:r>
              <a:rPr lang="pt-BR" sz="1600" dirty="0" smtClean="0"/>
              <a:t>a </a:t>
            </a:r>
            <a:r>
              <a:rPr lang="pt-BR" sz="1600" b="1" i="1" dirty="0" smtClean="0"/>
              <a:t>função de</a:t>
            </a:r>
            <a:r>
              <a:rPr lang="pt-BR" sz="1600" b="1" i="1" dirty="0"/>
              <a:t> </a:t>
            </a:r>
            <a:r>
              <a:rPr lang="pt-BR" sz="1600" b="1" i="1" dirty="0" smtClean="0"/>
              <a:t>erro</a:t>
            </a:r>
            <a:r>
              <a:rPr lang="pt-BR" sz="1600" dirty="0"/>
              <a:t>. </a:t>
            </a:r>
            <a:endParaRPr lang="pt-BR" sz="1600" dirty="0" smtClean="0"/>
          </a:p>
          <a:p>
            <a:pPr marL="285750" indent="-285750">
              <a:buFont typeface="Arial" panose="020B0604020202020204" pitchFamily="34" charset="0"/>
              <a:buChar char="•"/>
            </a:pPr>
            <a:r>
              <a:rPr lang="pt-BR" sz="1600" dirty="0" smtClean="0"/>
              <a:t>Como </a:t>
            </a:r>
            <a:r>
              <a:rPr lang="pt-BR" sz="1600" dirty="0"/>
              <a:t>podemos observar, a penalização aplicada a cada saída reflete o </a:t>
            </a:r>
            <a:r>
              <a:rPr lang="pt-BR" sz="1600" b="1" i="1" dirty="0"/>
              <a:t>erro de classificação</a:t>
            </a:r>
            <a:r>
              <a:rPr lang="pt-BR" sz="1600" dirty="0"/>
              <a:t>.</a:t>
            </a:r>
          </a:p>
        </p:txBody>
      </p:sp>
      <p:pic>
        <p:nvPicPr>
          <p:cNvPr id="8" name="Picture 7"/>
          <p:cNvPicPr>
            <a:picLocks noChangeAspect="1"/>
          </p:cNvPicPr>
          <p:nvPr/>
        </p:nvPicPr>
        <p:blipFill rotWithShape="1">
          <a:blip r:embed="rId7"/>
          <a:srcRect l="5393" t="4876" r="8791"/>
          <a:stretch/>
        </p:blipFill>
        <p:spPr>
          <a:xfrm>
            <a:off x="934837" y="914398"/>
            <a:ext cx="3030318" cy="2919319"/>
          </a:xfrm>
          <a:prstGeom prst="rect">
            <a:avLst/>
          </a:prstGeom>
        </p:spPr>
      </p:pic>
      <p:pic>
        <p:nvPicPr>
          <p:cNvPr id="9" name="Picture 8"/>
          <p:cNvPicPr>
            <a:picLocks noChangeAspect="1"/>
          </p:cNvPicPr>
          <p:nvPr/>
        </p:nvPicPr>
        <p:blipFill rotWithShape="1">
          <a:blip r:embed="rId8"/>
          <a:srcRect l="5605" t="5157" r="8791"/>
          <a:stretch/>
        </p:blipFill>
        <p:spPr>
          <a:xfrm>
            <a:off x="4412216" y="914397"/>
            <a:ext cx="3031773" cy="2919319"/>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1292717" y="1214132"/>
                <a:ext cx="2587709" cy="523220"/>
              </a:xfrm>
              <a:prstGeom prst="rect">
                <a:avLst/>
              </a:prstGeom>
              <a:noFill/>
            </p:spPr>
            <p:txBody>
              <a:bodyPr wrap="square" rtlCol="0">
                <a:spAutoFit/>
              </a:bodyPr>
              <a:lstStyle/>
              <a:p>
                <a:pPr algn="ctr"/>
                <a:r>
                  <a:rPr lang="pt-BR" sz="1400" dirty="0" smtClean="0"/>
                  <a:t>Valor esperado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=1</m:t>
                    </m:r>
                  </m:oMath>
                </a14:m>
                <a:r>
                  <a:rPr lang="pt-BR" sz="1400" dirty="0" smtClean="0"/>
                  <a:t> </a:t>
                </a:r>
              </a:p>
              <a:p>
                <a:pPr algn="ct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h</m:t>
                        </m:r>
                      </m:e>
                      <m:sub>
                        <m:r>
                          <a:rPr lang="pt-BR" sz="1400" b="1" i="1">
                            <a:latin typeface="Cambria Math" panose="02040503050406030204" pitchFamily="18" charset="0"/>
                          </a:rPr>
                          <m:t>𝒂</m:t>
                        </m:r>
                      </m:sub>
                    </m:sSub>
                    <m:d>
                      <m:dPr>
                        <m:ctrlPr>
                          <a:rPr lang="pt-BR" sz="1400" i="1">
                            <a:latin typeface="Cambria Math" panose="02040503050406030204" pitchFamily="18" charset="0"/>
                          </a:rPr>
                        </m:ctrlPr>
                      </m:dPr>
                      <m:e>
                        <m:r>
                          <a:rPr lang="pt-BR" sz="1400" b="1" i="1">
                            <a:latin typeface="Cambria Math" panose="02040503050406030204" pitchFamily="18" charset="0"/>
                          </a:rPr>
                          <m:t>𝒙</m:t>
                        </m:r>
                        <m:r>
                          <a:rPr lang="pt-BR" sz="1400" i="1">
                            <a:latin typeface="Cambria Math" panose="02040503050406030204" pitchFamily="18" charset="0"/>
                          </a:rPr>
                          <m:t>(</m:t>
                        </m:r>
                        <m:r>
                          <a:rPr lang="pt-BR" sz="1400" i="1">
                            <a:latin typeface="Cambria Math" panose="02040503050406030204" pitchFamily="18" charset="0"/>
                          </a:rPr>
                          <m:t>𝑖</m:t>
                        </m:r>
                        <m:r>
                          <a:rPr lang="pt-BR" sz="1400" i="1">
                            <a:latin typeface="Cambria Math" panose="02040503050406030204" pitchFamily="18" charset="0"/>
                          </a:rPr>
                          <m:t>)</m:t>
                        </m:r>
                      </m:e>
                    </m:d>
                  </m:oMath>
                </a14:m>
                <a:r>
                  <a:rPr lang="pt-BR" sz="1400" dirty="0" smtClean="0"/>
                  <a:t> deve ser próximo de 1</a:t>
                </a:r>
                <a:endParaRPr lang="pt-BR"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1292717" y="1214132"/>
                <a:ext cx="2587709" cy="523220"/>
              </a:xfrm>
              <a:prstGeom prst="rect">
                <a:avLst/>
              </a:prstGeom>
              <a:blipFill rotWithShape="0">
                <a:blip r:embed="rId9"/>
                <a:stretch>
                  <a:fillRect t="-2326" b="-116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782828" y="1216748"/>
                <a:ext cx="2587709" cy="523220"/>
              </a:xfrm>
              <a:prstGeom prst="rect">
                <a:avLst/>
              </a:prstGeom>
              <a:noFill/>
            </p:spPr>
            <p:txBody>
              <a:bodyPr wrap="square" rtlCol="0">
                <a:spAutoFit/>
              </a:bodyPr>
              <a:lstStyle/>
              <a:p>
                <a:pPr algn="ctr"/>
                <a:r>
                  <a:rPr lang="pt-BR" sz="1400" dirty="0" smtClean="0"/>
                  <a:t>Valor esperado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oMath>
                </a14:m>
                <a:r>
                  <a:rPr lang="pt-BR" sz="1400" dirty="0" smtClean="0"/>
                  <a:t> 0 </a:t>
                </a:r>
              </a:p>
              <a:p>
                <a:pPr algn="ct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h</m:t>
                        </m:r>
                      </m:e>
                      <m:sub>
                        <m:r>
                          <a:rPr lang="pt-BR" sz="1400" b="1" i="1">
                            <a:latin typeface="Cambria Math" panose="02040503050406030204" pitchFamily="18" charset="0"/>
                          </a:rPr>
                          <m:t>𝒂</m:t>
                        </m:r>
                      </m:sub>
                    </m:sSub>
                    <m:d>
                      <m:dPr>
                        <m:ctrlPr>
                          <a:rPr lang="pt-BR" sz="1400" i="1">
                            <a:latin typeface="Cambria Math" panose="02040503050406030204" pitchFamily="18" charset="0"/>
                          </a:rPr>
                        </m:ctrlPr>
                      </m:dPr>
                      <m:e>
                        <m:r>
                          <a:rPr lang="pt-BR" sz="1400" b="1" i="1">
                            <a:latin typeface="Cambria Math" panose="02040503050406030204" pitchFamily="18" charset="0"/>
                          </a:rPr>
                          <m:t>𝒙</m:t>
                        </m:r>
                        <m:r>
                          <a:rPr lang="pt-BR" sz="1400" i="1">
                            <a:latin typeface="Cambria Math" panose="02040503050406030204" pitchFamily="18" charset="0"/>
                          </a:rPr>
                          <m:t>(</m:t>
                        </m:r>
                        <m:r>
                          <a:rPr lang="pt-BR" sz="1400" i="1">
                            <a:latin typeface="Cambria Math" panose="02040503050406030204" pitchFamily="18" charset="0"/>
                          </a:rPr>
                          <m:t>𝑖</m:t>
                        </m:r>
                        <m:r>
                          <a:rPr lang="pt-BR" sz="1400" i="1">
                            <a:latin typeface="Cambria Math" panose="02040503050406030204" pitchFamily="18" charset="0"/>
                          </a:rPr>
                          <m:t>)</m:t>
                        </m:r>
                      </m:e>
                    </m:d>
                  </m:oMath>
                </a14:m>
                <a:r>
                  <a:rPr lang="pt-BR" sz="1400" dirty="0" smtClean="0"/>
                  <a:t> deve ser próximo de 0</a:t>
                </a:r>
                <a:endParaRPr lang="pt-BR"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782828" y="1216748"/>
                <a:ext cx="2587709" cy="523220"/>
              </a:xfrm>
              <a:prstGeom prst="rect">
                <a:avLst/>
              </a:prstGeom>
              <a:blipFill rotWithShape="0">
                <a:blip r:embed="rId10"/>
                <a:stretch>
                  <a:fillRect t="-2353" b="-11765"/>
                </a:stretch>
              </a:blipFill>
            </p:spPr>
            <p:txBody>
              <a:bodyPr/>
              <a:lstStyle/>
              <a:p>
                <a:r>
                  <a:rPr lang="pt-BR">
                    <a:noFill/>
                  </a:rPr>
                  <a:t> </a:t>
                </a:r>
              </a:p>
            </p:txBody>
          </p:sp>
        </mc:Fallback>
      </mc:AlternateContent>
    </p:spTree>
    <p:extLst>
      <p:ext uri="{BB962C8B-B14F-4D97-AF65-F5344CB8AC3E}">
        <p14:creationId xmlns:p14="http://schemas.microsoft.com/office/powerpoint/2010/main" val="35403799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747"/>
            <a:ext cx="10515600" cy="821991"/>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31496"/>
                <a:ext cx="11208657" cy="5526504"/>
              </a:xfrm>
            </p:spPr>
            <p:txBody>
              <a:bodyPr>
                <a:normAutofit fontScale="77500" lnSpcReduction="20000"/>
              </a:bodyPr>
              <a:lstStyle/>
              <a:p>
                <a:r>
                  <a:rPr lang="pt-BR" dirty="0" smtClean="0"/>
                  <a:t>Nós podemos </a:t>
                </a:r>
                <a:r>
                  <a:rPr lang="pt-BR" dirty="0"/>
                  <a:t>reduzir a definição </a:t>
                </a:r>
                <a:r>
                  <a:rPr lang="pt-BR" dirty="0" smtClean="0"/>
                  <a:t>da </a:t>
                </a:r>
                <a:r>
                  <a:rPr lang="pt-BR" b="1" i="1" dirty="0" smtClean="0"/>
                  <a:t>função de erro </a:t>
                </a:r>
                <a:r>
                  <a:rPr lang="pt-BR" dirty="0" smtClean="0"/>
                  <a:t>a </a:t>
                </a:r>
                <a:r>
                  <a:rPr lang="pt-BR" dirty="0"/>
                  <a:t>uma expressão </a:t>
                </a:r>
                <a:r>
                  <a:rPr lang="pt-BR" dirty="0" smtClean="0"/>
                  <a:t>única, dada por</a:t>
                </a:r>
              </a:p>
              <a:p>
                <a:pPr marL="0" indent="0" algn="ctr">
                  <a:buNone/>
                </a:pPr>
                <a14:m>
                  <m:oMath xmlns:m="http://schemas.openxmlformats.org/officeDocument/2006/math">
                    <m:r>
                      <a:rPr lang="pt-BR" sz="2300" i="1">
                        <a:latin typeface="Cambria Math" panose="02040503050406030204" pitchFamily="18" charset="0"/>
                      </a:rPr>
                      <m:t>𝐸𝑟𝑟𝑜</m:t>
                    </m:r>
                    <m:d>
                      <m:dPr>
                        <m:ctrlPr>
                          <a:rPr lang="pt-BR" sz="2300" i="1">
                            <a:latin typeface="Cambria Math" panose="02040503050406030204" pitchFamily="18" charset="0"/>
                          </a:rPr>
                        </m:ctrlPr>
                      </m:dPr>
                      <m:e>
                        <m:sSub>
                          <m:sSubPr>
                            <m:ctrlPr>
                              <a:rPr lang="pt-BR" sz="2300" i="1">
                                <a:latin typeface="Cambria Math" panose="02040503050406030204" pitchFamily="18" charset="0"/>
                              </a:rPr>
                            </m:ctrlPr>
                          </m:sSubPr>
                          <m:e>
                            <m:r>
                              <a:rPr lang="pt-BR" sz="2300" i="1">
                                <a:latin typeface="Cambria Math" panose="02040503050406030204" pitchFamily="18" charset="0"/>
                              </a:rPr>
                              <m:t>h</m:t>
                            </m:r>
                          </m:e>
                          <m:sub>
                            <m:r>
                              <a:rPr lang="pt-BR" sz="2300" b="1" i="1">
                                <a:latin typeface="Cambria Math" panose="02040503050406030204" pitchFamily="18" charset="0"/>
                              </a:rPr>
                              <m:t>𝒂</m:t>
                            </m:r>
                          </m:sub>
                        </m:sSub>
                        <m:d>
                          <m:dPr>
                            <m:ctrlPr>
                              <a:rPr lang="pt-BR" sz="2300" i="1">
                                <a:latin typeface="Cambria Math" panose="02040503050406030204" pitchFamily="18" charset="0"/>
                              </a:rPr>
                            </m:ctrlPr>
                          </m:dPr>
                          <m:e>
                            <m:r>
                              <a:rPr lang="pt-BR" sz="2300" b="1" i="1">
                                <a:latin typeface="Cambria Math" panose="02040503050406030204" pitchFamily="18" charset="0"/>
                              </a:rPr>
                              <m:t>𝒙</m:t>
                            </m:r>
                            <m:d>
                              <m:dPr>
                                <m:ctrlPr>
                                  <a:rPr lang="pt-BR" sz="2300" i="1">
                                    <a:latin typeface="Cambria Math" panose="02040503050406030204" pitchFamily="18" charset="0"/>
                                  </a:rPr>
                                </m:ctrlPr>
                              </m:dPr>
                              <m:e>
                                <m:r>
                                  <a:rPr lang="pt-BR" sz="2300" i="1">
                                    <a:latin typeface="Cambria Math" panose="02040503050406030204" pitchFamily="18" charset="0"/>
                                  </a:rPr>
                                  <m:t>𝑖</m:t>
                                </m:r>
                              </m:e>
                            </m:d>
                          </m:e>
                        </m:d>
                        <m:r>
                          <a:rPr lang="pt-BR" sz="2300" i="1">
                            <a:latin typeface="Cambria Math" panose="02040503050406030204" pitchFamily="18" charset="0"/>
                          </a:rPr>
                          <m:t>;</m:t>
                        </m:r>
                        <m:r>
                          <a:rPr lang="pt-BR" sz="2300" i="1">
                            <a:latin typeface="Cambria Math" panose="02040503050406030204" pitchFamily="18" charset="0"/>
                          </a:rPr>
                          <m:t>𝑦</m:t>
                        </m:r>
                        <m:d>
                          <m:dPr>
                            <m:ctrlPr>
                              <a:rPr lang="pt-BR" sz="2300" i="1">
                                <a:latin typeface="Cambria Math" panose="02040503050406030204" pitchFamily="18" charset="0"/>
                              </a:rPr>
                            </m:ctrlPr>
                          </m:dPr>
                          <m:e>
                            <m:r>
                              <a:rPr lang="pt-BR" sz="2300" i="1">
                                <a:latin typeface="Cambria Math" panose="02040503050406030204" pitchFamily="18" charset="0"/>
                              </a:rPr>
                              <m:t>𝑖</m:t>
                            </m:r>
                          </m:e>
                        </m:d>
                      </m:e>
                    </m:d>
                    <m:r>
                      <a:rPr lang="pt-BR" sz="2300" i="1">
                        <a:latin typeface="Cambria Math" panose="02040503050406030204" pitchFamily="18" charset="0"/>
                      </a:rPr>
                      <m:t>=</m:t>
                    </m:r>
                    <m:r>
                      <a:rPr lang="pt-BR" sz="2300" b="0" i="1" smtClean="0">
                        <a:latin typeface="Cambria Math" panose="02040503050406030204" pitchFamily="18" charset="0"/>
                      </a:rPr>
                      <m:t> </m:t>
                    </m:r>
                    <m:limLow>
                      <m:limLowPr>
                        <m:ctrlPr>
                          <a:rPr lang="pt-BR" sz="2300" b="0" i="1" smtClean="0">
                            <a:latin typeface="Cambria Math" panose="02040503050406030204" pitchFamily="18" charset="0"/>
                          </a:rPr>
                        </m:ctrlPr>
                      </m:limLowPr>
                      <m:e>
                        <m:groupChr>
                          <m:groupChrPr>
                            <m:chr m:val="⏟"/>
                            <m:ctrlPr>
                              <a:rPr lang="pt-BR" sz="2300" b="0" i="1" smtClean="0">
                                <a:latin typeface="Cambria Math" panose="02040503050406030204" pitchFamily="18" charset="0"/>
                              </a:rPr>
                            </m:ctrlPr>
                          </m:groupChrPr>
                          <m:e>
                            <m:r>
                              <a:rPr lang="pt-BR" sz="2300" b="0" i="1" smtClean="0">
                                <a:latin typeface="Cambria Math" panose="02040503050406030204" pitchFamily="18" charset="0"/>
                              </a:rPr>
                              <m:t>−</m:t>
                            </m:r>
                            <m:r>
                              <a:rPr lang="pt-BR" sz="2300" b="0" i="1" smtClean="0">
                                <a:latin typeface="Cambria Math" panose="02040503050406030204" pitchFamily="18" charset="0"/>
                              </a:rPr>
                              <m:t>𝑦</m:t>
                            </m:r>
                            <m:d>
                              <m:dPr>
                                <m:ctrlPr>
                                  <a:rPr lang="pt-BR" sz="2300" i="1">
                                    <a:latin typeface="Cambria Math" panose="02040503050406030204" pitchFamily="18" charset="0"/>
                                  </a:rPr>
                                </m:ctrlPr>
                              </m:dPr>
                              <m:e>
                                <m:r>
                                  <a:rPr lang="pt-BR" sz="2300" i="1">
                                    <a:latin typeface="Cambria Math" panose="02040503050406030204" pitchFamily="18" charset="0"/>
                                  </a:rPr>
                                  <m:t>𝑖</m:t>
                                </m:r>
                              </m:e>
                            </m:d>
                            <m:func>
                              <m:funcPr>
                                <m:ctrlPr>
                                  <a:rPr lang="pt-BR" sz="2300" b="0" i="1" smtClean="0">
                                    <a:latin typeface="Cambria Math" panose="02040503050406030204" pitchFamily="18" charset="0"/>
                                  </a:rPr>
                                </m:ctrlPr>
                              </m:funcPr>
                              <m:fName>
                                <m:r>
                                  <m:rPr>
                                    <m:sty m:val="p"/>
                                  </m:rPr>
                                  <a:rPr lang="pt-BR" sz="2300" b="0" i="0" smtClean="0">
                                    <a:latin typeface="Cambria Math" panose="02040503050406030204" pitchFamily="18" charset="0"/>
                                  </a:rPr>
                                  <m:t>log</m:t>
                                </m:r>
                              </m:fName>
                              <m:e>
                                <m:r>
                                  <a:rPr lang="pt-BR" sz="2300" b="0" i="1" smtClean="0">
                                    <a:latin typeface="Cambria Math" panose="02040503050406030204" pitchFamily="18" charset="0"/>
                                  </a:rPr>
                                  <m:t>(</m:t>
                                </m:r>
                                <m:sSub>
                                  <m:sSubPr>
                                    <m:ctrlPr>
                                      <a:rPr lang="pt-BR" sz="2300" i="1">
                                        <a:latin typeface="Cambria Math" panose="02040503050406030204" pitchFamily="18" charset="0"/>
                                      </a:rPr>
                                    </m:ctrlPr>
                                  </m:sSubPr>
                                  <m:e>
                                    <m:r>
                                      <a:rPr lang="pt-BR" sz="2300" i="1">
                                        <a:latin typeface="Cambria Math" panose="02040503050406030204" pitchFamily="18" charset="0"/>
                                      </a:rPr>
                                      <m:t>h</m:t>
                                    </m:r>
                                  </m:e>
                                  <m:sub>
                                    <m:r>
                                      <a:rPr lang="pt-BR" sz="2300" b="1" i="1">
                                        <a:latin typeface="Cambria Math" panose="02040503050406030204" pitchFamily="18" charset="0"/>
                                      </a:rPr>
                                      <m:t>𝒂</m:t>
                                    </m:r>
                                  </m:sub>
                                </m:sSub>
                                <m:d>
                                  <m:dPr>
                                    <m:ctrlPr>
                                      <a:rPr lang="pt-BR" sz="2300" i="1">
                                        <a:latin typeface="Cambria Math" panose="02040503050406030204" pitchFamily="18" charset="0"/>
                                      </a:rPr>
                                    </m:ctrlPr>
                                  </m:dPr>
                                  <m:e>
                                    <m:r>
                                      <a:rPr lang="pt-BR" sz="2300" b="1" i="1">
                                        <a:latin typeface="Cambria Math" panose="02040503050406030204" pitchFamily="18" charset="0"/>
                                      </a:rPr>
                                      <m:t>𝒙</m:t>
                                    </m:r>
                                    <m:d>
                                      <m:dPr>
                                        <m:ctrlPr>
                                          <a:rPr lang="pt-BR" sz="2300" i="1">
                                            <a:latin typeface="Cambria Math" panose="02040503050406030204" pitchFamily="18" charset="0"/>
                                          </a:rPr>
                                        </m:ctrlPr>
                                      </m:dPr>
                                      <m:e>
                                        <m:r>
                                          <a:rPr lang="pt-BR" sz="2300" i="1">
                                            <a:latin typeface="Cambria Math" panose="02040503050406030204" pitchFamily="18" charset="0"/>
                                          </a:rPr>
                                          <m:t>𝑖</m:t>
                                        </m:r>
                                      </m:e>
                                    </m:d>
                                  </m:e>
                                </m:d>
                                <m:r>
                                  <a:rPr lang="pt-BR" sz="2300" b="0" i="1" smtClean="0">
                                    <a:latin typeface="Cambria Math" panose="02040503050406030204" pitchFamily="18" charset="0"/>
                                  </a:rPr>
                                  <m:t>)</m:t>
                                </m:r>
                              </m:e>
                            </m:func>
                          </m:e>
                        </m:groupChr>
                      </m:e>
                      <m:lim>
                        <m:r>
                          <m:rPr>
                            <m:sty m:val="p"/>
                          </m:rPr>
                          <a:rPr lang="pt-BR" sz="2300" b="0" i="0" smtClean="0">
                            <a:latin typeface="Cambria Math" panose="02040503050406030204" pitchFamily="18" charset="0"/>
                          </a:rPr>
                          <m:t>S</m:t>
                        </m:r>
                        <m:r>
                          <a:rPr lang="pt-BR" sz="2300" b="0" i="0" smtClean="0">
                            <a:latin typeface="Cambria Math" panose="02040503050406030204" pitchFamily="18" charset="0"/>
                          </a:rPr>
                          <m:t>ó </m:t>
                        </m:r>
                        <m:r>
                          <m:rPr>
                            <m:sty m:val="p"/>
                          </m:rPr>
                          <a:rPr lang="pt-BR" sz="2300" b="0" i="0" smtClean="0">
                            <a:latin typeface="Cambria Math" panose="02040503050406030204" pitchFamily="18" charset="0"/>
                          </a:rPr>
                          <m:t>exerce</m:t>
                        </m:r>
                        <m:r>
                          <a:rPr lang="pt-BR" sz="2300" b="0" i="0" smtClean="0">
                            <a:latin typeface="Cambria Math" panose="02040503050406030204" pitchFamily="18" charset="0"/>
                          </a:rPr>
                          <m:t> </m:t>
                        </m:r>
                        <m:r>
                          <m:rPr>
                            <m:sty m:val="p"/>
                          </m:rPr>
                          <a:rPr lang="pt-BR" sz="2300" b="0" i="0" smtClean="0">
                            <a:latin typeface="Cambria Math" panose="02040503050406030204" pitchFamily="18" charset="0"/>
                          </a:rPr>
                          <m:t>influ</m:t>
                        </m:r>
                        <m:r>
                          <a:rPr lang="pt-BR" sz="2300" b="0" i="0" smtClean="0">
                            <a:latin typeface="Cambria Math" panose="02040503050406030204" pitchFamily="18" charset="0"/>
                          </a:rPr>
                          <m:t>ê</m:t>
                        </m:r>
                        <m:r>
                          <m:rPr>
                            <m:sty m:val="p"/>
                          </m:rPr>
                          <a:rPr lang="pt-BR" sz="2300" b="0" i="0" smtClean="0">
                            <a:latin typeface="Cambria Math" panose="02040503050406030204" pitchFamily="18" charset="0"/>
                          </a:rPr>
                          <m:t>ncia</m:t>
                        </m:r>
                        <m:r>
                          <a:rPr lang="pt-BR" sz="2300" b="0" i="0" smtClean="0">
                            <a:latin typeface="Cambria Math" panose="02040503050406030204" pitchFamily="18" charset="0"/>
                          </a:rPr>
                          <m:t> </m:t>
                        </m:r>
                        <m:r>
                          <m:rPr>
                            <m:sty m:val="p"/>
                          </m:rPr>
                          <a:rPr lang="pt-BR" sz="2300" b="0" i="0" smtClean="0">
                            <a:latin typeface="Cambria Math" panose="02040503050406030204" pitchFamily="18" charset="0"/>
                          </a:rPr>
                          <m:t>no</m:t>
                        </m:r>
                        <m:r>
                          <a:rPr lang="pt-BR" sz="2300" b="0" i="0" smtClean="0">
                            <a:latin typeface="Cambria Math" panose="02040503050406030204" pitchFamily="18" charset="0"/>
                          </a:rPr>
                          <m:t> </m:t>
                        </m:r>
                        <m:r>
                          <m:rPr>
                            <m:sty m:val="p"/>
                          </m:rPr>
                          <a:rPr lang="pt-BR" sz="2300" b="0" i="0" smtClean="0">
                            <a:latin typeface="Cambria Math" panose="02040503050406030204" pitchFamily="18" charset="0"/>
                          </a:rPr>
                          <m:t>erro</m:t>
                        </m:r>
                        <m:r>
                          <a:rPr lang="pt-BR" sz="2300" b="0" i="0" smtClean="0">
                            <a:latin typeface="Cambria Math" panose="02040503050406030204" pitchFamily="18" charset="0"/>
                          </a:rPr>
                          <m:t> </m:t>
                        </m:r>
                        <m:r>
                          <m:rPr>
                            <m:sty m:val="p"/>
                          </m:rPr>
                          <a:rPr lang="pt-BR" sz="2300" b="0" i="0" smtClean="0">
                            <a:latin typeface="Cambria Math" panose="02040503050406030204" pitchFamily="18" charset="0"/>
                          </a:rPr>
                          <m:t>se</m:t>
                        </m:r>
                        <m:r>
                          <a:rPr lang="pt-BR" sz="2300" b="0" i="0" smtClean="0">
                            <a:latin typeface="Cambria Math" panose="02040503050406030204" pitchFamily="18" charset="0"/>
                          </a:rPr>
                          <m:t> </m:t>
                        </m:r>
                        <m:r>
                          <a:rPr lang="pt-BR" sz="2300" b="0" i="1" smtClean="0">
                            <a:latin typeface="Cambria Math" panose="02040503050406030204" pitchFamily="18" charset="0"/>
                          </a:rPr>
                          <m:t>𝑦</m:t>
                        </m:r>
                        <m:r>
                          <a:rPr lang="pt-BR" sz="2300" b="0" i="1" smtClean="0">
                            <a:latin typeface="Cambria Math" panose="02040503050406030204" pitchFamily="18" charset="0"/>
                          </a:rPr>
                          <m:t>=1</m:t>
                        </m:r>
                      </m:lim>
                    </m:limLow>
                    <m:r>
                      <a:rPr lang="pt-BR" sz="2300" b="0" i="1" smtClean="0">
                        <a:latin typeface="Cambria Math" panose="02040503050406030204" pitchFamily="18" charset="0"/>
                      </a:rPr>
                      <m:t> </m:t>
                    </m:r>
                    <m:limLow>
                      <m:limLowPr>
                        <m:ctrlPr>
                          <a:rPr lang="pt-BR" sz="2300" b="0" i="1" smtClean="0">
                            <a:latin typeface="Cambria Math" panose="02040503050406030204" pitchFamily="18" charset="0"/>
                          </a:rPr>
                        </m:ctrlPr>
                      </m:limLowPr>
                      <m:e>
                        <m:groupChr>
                          <m:groupChrPr>
                            <m:chr m:val="⏟"/>
                            <m:ctrlPr>
                              <a:rPr lang="pt-BR" sz="2300" b="0" i="1" smtClean="0">
                                <a:latin typeface="Cambria Math" panose="02040503050406030204" pitchFamily="18" charset="0"/>
                              </a:rPr>
                            </m:ctrlPr>
                          </m:groupChrPr>
                          <m:e>
                            <m:r>
                              <a:rPr lang="pt-BR" sz="2300" i="1">
                                <a:latin typeface="Cambria Math" panose="02040503050406030204" pitchFamily="18" charset="0"/>
                              </a:rPr>
                              <m:t>−</m:t>
                            </m:r>
                            <m:r>
                              <a:rPr lang="pt-BR" sz="2300" b="0" i="1" smtClean="0">
                                <a:latin typeface="Cambria Math" panose="02040503050406030204" pitchFamily="18" charset="0"/>
                              </a:rPr>
                              <m:t>(1−</m:t>
                            </m:r>
                            <m:r>
                              <a:rPr lang="pt-BR" sz="2300" i="1">
                                <a:latin typeface="Cambria Math" panose="02040503050406030204" pitchFamily="18" charset="0"/>
                              </a:rPr>
                              <m:t>𝑦</m:t>
                            </m:r>
                            <m:d>
                              <m:dPr>
                                <m:ctrlPr>
                                  <a:rPr lang="pt-BR" sz="2300" i="1">
                                    <a:latin typeface="Cambria Math" panose="02040503050406030204" pitchFamily="18" charset="0"/>
                                  </a:rPr>
                                </m:ctrlPr>
                              </m:dPr>
                              <m:e>
                                <m:r>
                                  <a:rPr lang="pt-BR" sz="2300" i="1">
                                    <a:latin typeface="Cambria Math" panose="02040503050406030204" pitchFamily="18" charset="0"/>
                                  </a:rPr>
                                  <m:t>𝑖</m:t>
                                </m:r>
                              </m:e>
                            </m:d>
                            <m:r>
                              <a:rPr lang="pt-BR" sz="2300" b="0" i="1" smtClean="0">
                                <a:latin typeface="Cambria Math" panose="02040503050406030204" pitchFamily="18" charset="0"/>
                              </a:rPr>
                              <m:t>)</m:t>
                            </m:r>
                            <m:func>
                              <m:funcPr>
                                <m:ctrlPr>
                                  <a:rPr lang="pt-BR" sz="2300" i="1">
                                    <a:latin typeface="Cambria Math" panose="02040503050406030204" pitchFamily="18" charset="0"/>
                                  </a:rPr>
                                </m:ctrlPr>
                              </m:funcPr>
                              <m:fName>
                                <m:r>
                                  <m:rPr>
                                    <m:sty m:val="p"/>
                                  </m:rPr>
                                  <a:rPr lang="pt-BR" sz="2300">
                                    <a:latin typeface="Cambria Math" panose="02040503050406030204" pitchFamily="18" charset="0"/>
                                  </a:rPr>
                                  <m:t>log</m:t>
                                </m:r>
                              </m:fName>
                              <m:e>
                                <m:r>
                                  <a:rPr lang="pt-BR" sz="2300" i="1">
                                    <a:latin typeface="Cambria Math" panose="02040503050406030204" pitchFamily="18" charset="0"/>
                                  </a:rPr>
                                  <m:t>(</m:t>
                                </m:r>
                                <m:sSub>
                                  <m:sSubPr>
                                    <m:ctrlPr>
                                      <a:rPr lang="pt-BR" sz="2300" i="1">
                                        <a:latin typeface="Cambria Math" panose="02040503050406030204" pitchFamily="18" charset="0"/>
                                      </a:rPr>
                                    </m:ctrlPr>
                                  </m:sSubPr>
                                  <m:e>
                                    <m:r>
                                      <a:rPr lang="pt-BR" sz="2300" b="0" i="1" smtClean="0">
                                        <a:latin typeface="Cambria Math" panose="02040503050406030204" pitchFamily="18" charset="0"/>
                                      </a:rPr>
                                      <m:t>1−</m:t>
                                    </m:r>
                                    <m:r>
                                      <a:rPr lang="pt-BR" sz="2300" i="1">
                                        <a:latin typeface="Cambria Math" panose="02040503050406030204" pitchFamily="18" charset="0"/>
                                      </a:rPr>
                                      <m:t>h</m:t>
                                    </m:r>
                                  </m:e>
                                  <m:sub>
                                    <m:r>
                                      <a:rPr lang="pt-BR" sz="2300" b="1" i="1">
                                        <a:latin typeface="Cambria Math" panose="02040503050406030204" pitchFamily="18" charset="0"/>
                                      </a:rPr>
                                      <m:t>𝒂</m:t>
                                    </m:r>
                                  </m:sub>
                                </m:sSub>
                                <m:d>
                                  <m:dPr>
                                    <m:ctrlPr>
                                      <a:rPr lang="pt-BR" sz="2300" i="1">
                                        <a:latin typeface="Cambria Math" panose="02040503050406030204" pitchFamily="18" charset="0"/>
                                      </a:rPr>
                                    </m:ctrlPr>
                                  </m:dPr>
                                  <m:e>
                                    <m:r>
                                      <a:rPr lang="pt-BR" sz="2300" b="1" i="1">
                                        <a:latin typeface="Cambria Math" panose="02040503050406030204" pitchFamily="18" charset="0"/>
                                      </a:rPr>
                                      <m:t>𝒙</m:t>
                                    </m:r>
                                    <m:d>
                                      <m:dPr>
                                        <m:ctrlPr>
                                          <a:rPr lang="pt-BR" sz="2300" i="1">
                                            <a:latin typeface="Cambria Math" panose="02040503050406030204" pitchFamily="18" charset="0"/>
                                          </a:rPr>
                                        </m:ctrlPr>
                                      </m:dPr>
                                      <m:e>
                                        <m:r>
                                          <a:rPr lang="pt-BR" sz="2300" i="1">
                                            <a:latin typeface="Cambria Math" panose="02040503050406030204" pitchFamily="18" charset="0"/>
                                          </a:rPr>
                                          <m:t>𝑖</m:t>
                                        </m:r>
                                      </m:e>
                                    </m:d>
                                  </m:e>
                                </m:d>
                                <m:r>
                                  <a:rPr lang="pt-BR" sz="2300" i="1">
                                    <a:latin typeface="Cambria Math" panose="02040503050406030204" pitchFamily="18" charset="0"/>
                                  </a:rPr>
                                  <m:t>)</m:t>
                                </m:r>
                              </m:e>
                            </m:func>
                          </m:e>
                        </m:groupChr>
                      </m:e>
                      <m:lim>
                        <m:r>
                          <m:rPr>
                            <m:sty m:val="p"/>
                          </m:rPr>
                          <a:rPr lang="pt-BR" sz="2300" b="0" i="0" smtClean="0">
                            <a:latin typeface="Cambria Math" panose="02040503050406030204" pitchFamily="18" charset="0"/>
                          </a:rPr>
                          <m:t>S</m:t>
                        </m:r>
                        <m:r>
                          <a:rPr lang="pt-BR" sz="2300" b="0" i="0" smtClean="0">
                            <a:latin typeface="Cambria Math" panose="02040503050406030204" pitchFamily="18" charset="0"/>
                          </a:rPr>
                          <m:t>ó </m:t>
                        </m:r>
                        <m:r>
                          <m:rPr>
                            <m:sty m:val="p"/>
                          </m:rPr>
                          <a:rPr lang="pt-BR" sz="2300" b="0" i="0" smtClean="0">
                            <a:latin typeface="Cambria Math" panose="02040503050406030204" pitchFamily="18" charset="0"/>
                          </a:rPr>
                          <m:t>exerce</m:t>
                        </m:r>
                        <m:r>
                          <a:rPr lang="pt-BR" sz="2300" b="0" i="0" smtClean="0">
                            <a:latin typeface="Cambria Math" panose="02040503050406030204" pitchFamily="18" charset="0"/>
                          </a:rPr>
                          <m:t> </m:t>
                        </m:r>
                        <m:r>
                          <m:rPr>
                            <m:sty m:val="p"/>
                          </m:rPr>
                          <a:rPr lang="pt-BR" sz="2300" b="0" i="0" smtClean="0">
                            <a:latin typeface="Cambria Math" panose="02040503050406030204" pitchFamily="18" charset="0"/>
                          </a:rPr>
                          <m:t>influ</m:t>
                        </m:r>
                        <m:r>
                          <a:rPr lang="pt-BR" sz="2300">
                            <a:latin typeface="Cambria Math" panose="02040503050406030204" pitchFamily="18" charset="0"/>
                          </a:rPr>
                          <m:t>ê</m:t>
                        </m:r>
                        <m:r>
                          <m:rPr>
                            <m:sty m:val="p"/>
                          </m:rPr>
                          <a:rPr lang="pt-BR" sz="2300">
                            <a:latin typeface="Cambria Math" panose="02040503050406030204" pitchFamily="18" charset="0"/>
                          </a:rPr>
                          <m:t>ncia</m:t>
                        </m:r>
                        <m:r>
                          <a:rPr lang="pt-BR" sz="2300">
                            <a:latin typeface="Cambria Math" panose="02040503050406030204" pitchFamily="18" charset="0"/>
                          </a:rPr>
                          <m:t> </m:t>
                        </m:r>
                        <m:r>
                          <m:rPr>
                            <m:sty m:val="p"/>
                          </m:rPr>
                          <a:rPr lang="pt-BR" sz="2300">
                            <a:latin typeface="Cambria Math" panose="02040503050406030204" pitchFamily="18" charset="0"/>
                          </a:rPr>
                          <m:t>no</m:t>
                        </m:r>
                        <m:r>
                          <a:rPr lang="pt-BR" sz="2300">
                            <a:latin typeface="Cambria Math" panose="02040503050406030204" pitchFamily="18" charset="0"/>
                          </a:rPr>
                          <m:t> </m:t>
                        </m:r>
                        <m:r>
                          <m:rPr>
                            <m:sty m:val="p"/>
                          </m:rPr>
                          <a:rPr lang="pt-BR" sz="2300">
                            <a:latin typeface="Cambria Math" panose="02040503050406030204" pitchFamily="18" charset="0"/>
                          </a:rPr>
                          <m:t>erro</m:t>
                        </m:r>
                        <m:r>
                          <a:rPr lang="pt-BR" sz="2300">
                            <a:latin typeface="Cambria Math" panose="02040503050406030204" pitchFamily="18" charset="0"/>
                          </a:rPr>
                          <m:t> </m:t>
                        </m:r>
                        <m:r>
                          <m:rPr>
                            <m:sty m:val="p"/>
                          </m:rPr>
                          <a:rPr lang="pt-BR" sz="2300">
                            <a:latin typeface="Cambria Math" panose="02040503050406030204" pitchFamily="18" charset="0"/>
                          </a:rPr>
                          <m:t>se</m:t>
                        </m:r>
                        <m:r>
                          <a:rPr lang="pt-BR" sz="2300">
                            <a:latin typeface="Cambria Math" panose="02040503050406030204" pitchFamily="18" charset="0"/>
                          </a:rPr>
                          <m:t> </m:t>
                        </m:r>
                        <m:r>
                          <a:rPr lang="pt-BR" sz="2300" i="1">
                            <a:latin typeface="Cambria Math" panose="02040503050406030204" pitchFamily="18" charset="0"/>
                          </a:rPr>
                          <m:t>𝑦</m:t>
                        </m:r>
                        <m:r>
                          <a:rPr lang="pt-BR" sz="2300" i="1">
                            <a:latin typeface="Cambria Math" panose="02040503050406030204" pitchFamily="18" charset="0"/>
                          </a:rPr>
                          <m:t>=0</m:t>
                        </m:r>
                      </m:lim>
                    </m:limLow>
                  </m:oMath>
                </a14:m>
                <a:r>
                  <a:rPr lang="pt-BR" sz="2100" dirty="0" smtClean="0"/>
                  <a:t>.</a:t>
                </a:r>
              </a:p>
              <a:p>
                <a:r>
                  <a:rPr lang="pt-BR" dirty="0" smtClean="0"/>
                  <a:t>Com isto, podemos definir a seguinte </a:t>
                </a:r>
                <a:r>
                  <a:rPr lang="pt-BR" b="1" i="1" dirty="0" smtClean="0"/>
                  <a:t>função de erro médio</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r>
                        <a:rPr lang="pt-BR" sz="2400" b="0" i="1" smtClean="0">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i="1">
                              <a:latin typeface="Cambria Math" panose="02040503050406030204" pitchFamily="18" charset="0"/>
                            </a:rPr>
                            <m:t>𝑦</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e>
                                  </m:d>
                                </m:e>
                              </m:d>
                            </m:e>
                          </m:func>
                        </m:e>
                      </m:nary>
                      <m:r>
                        <a:rPr lang="pt-BR" sz="2400" b="0" i="1" smtClean="0">
                          <a:latin typeface="Cambria Math" panose="02040503050406030204" pitchFamily="18" charset="0"/>
                        </a:rPr>
                        <m:t>+</m:t>
                      </m:r>
                      <m:d>
                        <m:dPr>
                          <m:ctrlPr>
                            <a:rPr lang="pt-BR" sz="2400" b="0" i="1">
                              <a:latin typeface="Cambria Math" panose="02040503050406030204" pitchFamily="18" charset="0"/>
                            </a:rPr>
                          </m:ctrlPr>
                        </m:dPr>
                        <m:e>
                          <m:r>
                            <a:rPr lang="pt-BR" sz="2400" i="1">
                              <a:latin typeface="Cambria Math" panose="02040503050406030204" pitchFamily="18" charset="0"/>
                            </a:rPr>
                            <m:t>1−</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1" i="1">
                                          <a:latin typeface="Cambria Math" panose="02040503050406030204" pitchFamily="18" charset="0"/>
                                        </a:rPr>
                                      </m:ctrlPr>
                                    </m:dPr>
                                    <m:e>
                                      <m:r>
                                        <a:rPr lang="pt-BR" sz="2400" i="1">
                                          <a:latin typeface="Cambria Math" panose="02040503050406030204" pitchFamily="18" charset="0"/>
                                        </a:rPr>
                                        <m:t>𝑖</m:t>
                                      </m:r>
                                    </m:e>
                                  </m:d>
                                </m:e>
                              </m:d>
                            </m:e>
                          </m:d>
                        </m:e>
                      </m:func>
                    </m:oMath>
                  </m:oMathPara>
                </a14:m>
                <a:endParaRPr lang="pt-BR" sz="24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300" i="1">
                          <a:latin typeface="Cambria Math" panose="02040503050406030204" pitchFamily="18" charset="0"/>
                        </a:rPr>
                        <m:t>=−</m:t>
                      </m:r>
                      <m:f>
                        <m:fPr>
                          <m:ctrlPr>
                            <a:rPr lang="pt-BR" sz="2300" i="1">
                              <a:latin typeface="Cambria Math" panose="02040503050406030204" pitchFamily="18" charset="0"/>
                            </a:rPr>
                          </m:ctrlPr>
                        </m:fPr>
                        <m:num>
                          <m:r>
                            <a:rPr lang="pt-BR" sz="2300" i="1">
                              <a:latin typeface="Cambria Math" panose="02040503050406030204" pitchFamily="18" charset="0"/>
                            </a:rPr>
                            <m:t>1</m:t>
                          </m:r>
                        </m:num>
                        <m:den>
                          <m:r>
                            <a:rPr lang="pt-BR" sz="2300" i="1">
                              <a:latin typeface="Cambria Math" panose="02040503050406030204" pitchFamily="18" charset="0"/>
                            </a:rPr>
                            <m:t>𝑁</m:t>
                          </m:r>
                        </m:den>
                      </m:f>
                      <m:nary>
                        <m:naryPr>
                          <m:chr m:val="∑"/>
                          <m:ctrlPr>
                            <a:rPr lang="pt-BR" sz="2300" i="1">
                              <a:latin typeface="Cambria Math" panose="02040503050406030204" pitchFamily="18" charset="0"/>
                            </a:rPr>
                          </m:ctrlPr>
                        </m:naryPr>
                        <m:sub>
                          <m:r>
                            <m:rPr>
                              <m:brk m:alnAt="23"/>
                            </m:rPr>
                            <a:rPr lang="pt-BR" sz="2300" i="1">
                              <a:latin typeface="Cambria Math" panose="02040503050406030204" pitchFamily="18" charset="0"/>
                            </a:rPr>
                            <m:t>𝑖</m:t>
                          </m:r>
                          <m:r>
                            <a:rPr lang="pt-BR" sz="2300" i="1">
                              <a:latin typeface="Cambria Math" panose="02040503050406030204" pitchFamily="18" charset="0"/>
                            </a:rPr>
                            <m:t>=0</m:t>
                          </m:r>
                        </m:sub>
                        <m:sup>
                          <m:r>
                            <a:rPr lang="pt-BR" sz="2300" i="1">
                              <a:latin typeface="Cambria Math" panose="02040503050406030204" pitchFamily="18" charset="0"/>
                            </a:rPr>
                            <m:t>𝑁</m:t>
                          </m:r>
                          <m:r>
                            <a:rPr lang="pt-BR" sz="2300" i="1">
                              <a:latin typeface="Cambria Math" panose="02040503050406030204" pitchFamily="18" charset="0"/>
                            </a:rPr>
                            <m:t>−1</m:t>
                          </m:r>
                        </m:sup>
                        <m:e>
                          <m:r>
                            <a:rPr lang="pt-BR" sz="2300" i="1">
                              <a:latin typeface="Cambria Math" panose="02040503050406030204" pitchFamily="18" charset="0"/>
                            </a:rPr>
                            <m:t>𝑦</m:t>
                          </m:r>
                          <m:d>
                            <m:dPr>
                              <m:ctrlPr>
                                <a:rPr lang="pt-BR" sz="2300" i="1">
                                  <a:latin typeface="Cambria Math" panose="02040503050406030204" pitchFamily="18" charset="0"/>
                                </a:rPr>
                              </m:ctrlPr>
                            </m:dPr>
                            <m:e>
                              <m:r>
                                <a:rPr lang="pt-BR" sz="2300" i="1">
                                  <a:latin typeface="Cambria Math" panose="02040503050406030204" pitchFamily="18" charset="0"/>
                                </a:rPr>
                                <m:t>𝑖</m:t>
                              </m:r>
                            </m:e>
                          </m:d>
                          <m:func>
                            <m:funcPr>
                              <m:ctrlPr>
                                <a:rPr lang="pt-BR" sz="2300" i="1">
                                  <a:latin typeface="Cambria Math" panose="02040503050406030204" pitchFamily="18" charset="0"/>
                                </a:rPr>
                              </m:ctrlPr>
                            </m:funcPr>
                            <m:fName>
                              <m:r>
                                <m:rPr>
                                  <m:sty m:val="p"/>
                                </m:rPr>
                                <a:rPr lang="pt-BR" sz="2300">
                                  <a:latin typeface="Cambria Math" panose="02040503050406030204" pitchFamily="18" charset="0"/>
                                </a:rPr>
                                <m:t>log</m:t>
                              </m:r>
                            </m:fName>
                            <m:e>
                              <m:d>
                                <m:dPr>
                                  <m:ctrlPr>
                                    <a:rPr lang="pt-BR" sz="2300" i="1">
                                      <a:latin typeface="Cambria Math" panose="02040503050406030204" pitchFamily="18" charset="0"/>
                                    </a:rPr>
                                  </m:ctrlPr>
                                </m:dPr>
                                <m:e>
                                  <m:r>
                                    <a:rPr lang="pt-BR" sz="2300" i="1">
                                      <a:latin typeface="Cambria Math" panose="02040503050406030204" pitchFamily="18" charset="0"/>
                                    </a:rPr>
                                    <m:t>𝑃</m:t>
                                  </m:r>
                                  <m:d>
                                    <m:dPr>
                                      <m:endChr m:val="|"/>
                                      <m:ctrlPr>
                                        <a:rPr lang="pt-BR" sz="2300" i="1">
                                          <a:latin typeface="Cambria Math" panose="02040503050406030204" pitchFamily="18" charset="0"/>
                                        </a:rPr>
                                      </m:ctrlPr>
                                    </m:dPr>
                                    <m:e>
                                      <m:sSub>
                                        <m:sSubPr>
                                          <m:ctrlPr>
                                            <a:rPr lang="pt-BR" sz="2300" i="1">
                                              <a:latin typeface="Cambria Math" panose="02040503050406030204" pitchFamily="18" charset="0"/>
                                            </a:rPr>
                                          </m:ctrlPr>
                                        </m:sSubPr>
                                        <m:e>
                                          <m:r>
                                            <a:rPr lang="pt-BR" sz="2300" i="1">
                                              <a:latin typeface="Cambria Math" panose="02040503050406030204" pitchFamily="18" charset="0"/>
                                            </a:rPr>
                                            <m:t>𝐶</m:t>
                                          </m:r>
                                        </m:e>
                                        <m:sub>
                                          <m:r>
                                            <a:rPr lang="pt-BR" sz="2300" b="0" i="1" smtClean="0">
                                              <a:latin typeface="Cambria Math" panose="02040503050406030204" pitchFamily="18" charset="0"/>
                                            </a:rPr>
                                            <m:t>2</m:t>
                                          </m:r>
                                        </m:sub>
                                      </m:sSub>
                                      <m:r>
                                        <a:rPr lang="pt-BR" sz="2300" i="1">
                                          <a:latin typeface="Cambria Math" panose="02040503050406030204" pitchFamily="18" charset="0"/>
                                        </a:rPr>
                                        <m:t> </m:t>
                                      </m:r>
                                    </m:e>
                                  </m:d>
                                  <m:r>
                                    <a:rPr lang="pt-BR" sz="2300" b="1" i="1" smtClean="0">
                                      <a:latin typeface="Cambria Math" panose="02040503050406030204" pitchFamily="18" charset="0"/>
                                    </a:rPr>
                                    <m:t> </m:t>
                                  </m:r>
                                  <m:r>
                                    <a:rPr lang="pt-BR" sz="2300" b="1" i="1">
                                      <a:latin typeface="Cambria Math" panose="02040503050406030204" pitchFamily="18" charset="0"/>
                                    </a:rPr>
                                    <m:t>𝒙</m:t>
                                  </m:r>
                                  <m:r>
                                    <a:rPr lang="pt-BR" sz="2300" b="0" i="1" smtClean="0">
                                      <a:latin typeface="Cambria Math" panose="02040503050406030204" pitchFamily="18" charset="0"/>
                                    </a:rPr>
                                    <m:t>(</m:t>
                                  </m:r>
                                  <m:r>
                                    <a:rPr lang="pt-BR" sz="2300" b="0" i="1" smtClean="0">
                                      <a:latin typeface="Cambria Math" panose="02040503050406030204" pitchFamily="18" charset="0"/>
                                    </a:rPr>
                                    <m:t>𝑖</m:t>
                                  </m:r>
                                  <m:r>
                                    <a:rPr lang="pt-BR" sz="2300" b="0" i="1" smtClean="0">
                                      <a:latin typeface="Cambria Math" panose="02040503050406030204" pitchFamily="18" charset="0"/>
                                    </a:rPr>
                                    <m:t>);</m:t>
                                  </m:r>
                                  <m:r>
                                    <a:rPr lang="pt-BR" sz="2300" b="1" i="1">
                                      <a:latin typeface="Cambria Math" panose="02040503050406030204" pitchFamily="18" charset="0"/>
                                    </a:rPr>
                                    <m:t>𝒂</m:t>
                                  </m:r>
                                  <m:r>
                                    <a:rPr lang="pt-BR" sz="2300" i="1">
                                      <a:latin typeface="Cambria Math" panose="02040503050406030204" pitchFamily="18" charset="0"/>
                                    </a:rPr>
                                    <m:t>)</m:t>
                                  </m:r>
                                </m:e>
                              </m:d>
                            </m:e>
                          </m:func>
                        </m:e>
                      </m:nary>
                      <m:r>
                        <a:rPr lang="pt-BR" sz="2300" i="1">
                          <a:latin typeface="Cambria Math" panose="02040503050406030204" pitchFamily="18" charset="0"/>
                        </a:rPr>
                        <m:t>+</m:t>
                      </m:r>
                      <m:d>
                        <m:dPr>
                          <m:ctrlPr>
                            <a:rPr lang="pt-BR" sz="2300" i="1">
                              <a:latin typeface="Cambria Math" panose="02040503050406030204" pitchFamily="18" charset="0"/>
                            </a:rPr>
                          </m:ctrlPr>
                        </m:dPr>
                        <m:e>
                          <m:r>
                            <a:rPr lang="pt-BR" sz="2300" i="1">
                              <a:latin typeface="Cambria Math" panose="02040503050406030204" pitchFamily="18" charset="0"/>
                            </a:rPr>
                            <m:t>1−</m:t>
                          </m:r>
                          <m:r>
                            <a:rPr lang="pt-BR" sz="2300" i="1">
                              <a:latin typeface="Cambria Math" panose="02040503050406030204" pitchFamily="18" charset="0"/>
                            </a:rPr>
                            <m:t>𝑦</m:t>
                          </m:r>
                          <m:d>
                            <m:dPr>
                              <m:ctrlPr>
                                <a:rPr lang="pt-BR" sz="2300" i="1">
                                  <a:latin typeface="Cambria Math" panose="02040503050406030204" pitchFamily="18" charset="0"/>
                                </a:rPr>
                              </m:ctrlPr>
                            </m:dPr>
                            <m:e>
                              <m:r>
                                <a:rPr lang="pt-BR" sz="2300" i="1">
                                  <a:latin typeface="Cambria Math" panose="02040503050406030204" pitchFamily="18" charset="0"/>
                                </a:rPr>
                                <m:t>𝑖</m:t>
                              </m:r>
                            </m:e>
                          </m:d>
                        </m:e>
                      </m:d>
                      <m:func>
                        <m:funcPr>
                          <m:ctrlPr>
                            <a:rPr lang="pt-BR" sz="2300" i="1">
                              <a:latin typeface="Cambria Math" panose="02040503050406030204" pitchFamily="18" charset="0"/>
                            </a:rPr>
                          </m:ctrlPr>
                        </m:funcPr>
                        <m:fName>
                          <m:r>
                            <m:rPr>
                              <m:sty m:val="p"/>
                            </m:rPr>
                            <a:rPr lang="pt-BR" sz="2300">
                              <a:latin typeface="Cambria Math" panose="02040503050406030204" pitchFamily="18" charset="0"/>
                            </a:rPr>
                            <m:t>log</m:t>
                          </m:r>
                        </m:fName>
                        <m:e>
                          <m:d>
                            <m:dPr>
                              <m:ctrlPr>
                                <a:rPr lang="pt-BR" sz="2300" i="1">
                                  <a:latin typeface="Cambria Math" panose="02040503050406030204" pitchFamily="18" charset="0"/>
                                </a:rPr>
                              </m:ctrlPr>
                            </m:dPr>
                            <m:e>
                              <m:r>
                                <a:rPr lang="pt-BR" sz="2300" i="1">
                                  <a:latin typeface="Cambria Math" panose="02040503050406030204" pitchFamily="18" charset="0"/>
                                </a:rPr>
                                <m:t>𝑃</m:t>
                              </m:r>
                              <m:d>
                                <m:dPr>
                                  <m:endChr m:val="|"/>
                                  <m:ctrlPr>
                                    <a:rPr lang="pt-BR" sz="2300" i="1">
                                      <a:latin typeface="Cambria Math" panose="02040503050406030204" pitchFamily="18" charset="0"/>
                                    </a:rPr>
                                  </m:ctrlPr>
                                </m:dPr>
                                <m:e>
                                  <m:sSub>
                                    <m:sSubPr>
                                      <m:ctrlPr>
                                        <a:rPr lang="pt-BR" sz="2300" i="1">
                                          <a:latin typeface="Cambria Math" panose="02040503050406030204" pitchFamily="18" charset="0"/>
                                        </a:rPr>
                                      </m:ctrlPr>
                                    </m:sSubPr>
                                    <m:e>
                                      <m:r>
                                        <a:rPr lang="pt-BR" sz="2300" i="1">
                                          <a:latin typeface="Cambria Math" panose="02040503050406030204" pitchFamily="18" charset="0"/>
                                        </a:rPr>
                                        <m:t>𝐶</m:t>
                                      </m:r>
                                    </m:e>
                                    <m:sub>
                                      <m:r>
                                        <a:rPr lang="pt-BR" sz="2300" b="0" i="1" smtClean="0">
                                          <a:latin typeface="Cambria Math" panose="02040503050406030204" pitchFamily="18" charset="0"/>
                                        </a:rPr>
                                        <m:t>1</m:t>
                                      </m:r>
                                    </m:sub>
                                  </m:sSub>
                                  <m:r>
                                    <a:rPr lang="pt-BR" sz="2300" i="1">
                                      <a:latin typeface="Cambria Math" panose="02040503050406030204" pitchFamily="18" charset="0"/>
                                    </a:rPr>
                                    <m:t> </m:t>
                                  </m:r>
                                </m:e>
                              </m:d>
                              <m:r>
                                <a:rPr lang="pt-BR" sz="2300" b="1" i="1" smtClean="0">
                                  <a:latin typeface="Cambria Math" panose="02040503050406030204" pitchFamily="18" charset="0"/>
                                </a:rPr>
                                <m:t> </m:t>
                              </m:r>
                              <m:r>
                                <a:rPr lang="pt-BR" sz="2300" b="1" i="1">
                                  <a:latin typeface="Cambria Math" panose="02040503050406030204" pitchFamily="18" charset="0"/>
                                </a:rPr>
                                <m:t>𝒙</m:t>
                              </m:r>
                              <m:r>
                                <a:rPr lang="pt-BR" sz="2300" b="0" i="1" smtClean="0">
                                  <a:latin typeface="Cambria Math" panose="02040503050406030204" pitchFamily="18" charset="0"/>
                                </a:rPr>
                                <m:t>(</m:t>
                              </m:r>
                              <m:r>
                                <a:rPr lang="pt-BR" sz="2300" b="0" i="1" smtClean="0">
                                  <a:latin typeface="Cambria Math" panose="02040503050406030204" pitchFamily="18" charset="0"/>
                                </a:rPr>
                                <m:t>𝑖</m:t>
                              </m:r>
                              <m:r>
                                <a:rPr lang="pt-BR" sz="2300" b="0" i="1" smtClean="0">
                                  <a:latin typeface="Cambria Math" panose="02040503050406030204" pitchFamily="18" charset="0"/>
                                </a:rPr>
                                <m:t>);</m:t>
                              </m:r>
                              <m:r>
                                <a:rPr lang="pt-BR" sz="2300" b="1" i="1">
                                  <a:latin typeface="Cambria Math" panose="02040503050406030204" pitchFamily="18" charset="0"/>
                                </a:rPr>
                                <m:t>𝒂</m:t>
                              </m:r>
                              <m:r>
                                <a:rPr lang="pt-BR" sz="2300" i="1">
                                  <a:latin typeface="Cambria Math" panose="02040503050406030204" pitchFamily="18" charset="0"/>
                                </a:rPr>
                                <m:t>)</m:t>
                              </m:r>
                            </m:e>
                          </m:d>
                        </m:e>
                      </m:func>
                    </m:oMath>
                  </m:oMathPara>
                </a14:m>
                <a:endParaRPr lang="pt-BR" sz="23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rPr>
                            <m:t>1</m:t>
                          </m:r>
                        </m:num>
                        <m:den>
                          <m:r>
                            <a:rPr lang="pt-BR" sz="2600" i="1">
                              <a:latin typeface="Cambria Math" panose="02040503050406030204" pitchFamily="18" charset="0"/>
                            </a:rPr>
                            <m:t>𝑁</m:t>
                          </m:r>
                        </m:den>
                      </m:f>
                      <m:nary>
                        <m:naryPr>
                          <m:chr m:val="∑"/>
                          <m:ctrlPr>
                            <a:rPr lang="pt-BR" sz="2600" i="1" smtClean="0">
                              <a:latin typeface="Cambria Math" panose="02040503050406030204" pitchFamily="18" charset="0"/>
                            </a:rPr>
                          </m:ctrlPr>
                        </m:naryPr>
                        <m:sub>
                          <m:r>
                            <m:rPr>
                              <m:brk m:alnAt="23"/>
                            </m:rPr>
                            <a:rPr lang="pt-BR" sz="2600" i="1">
                              <a:latin typeface="Cambria Math" panose="02040503050406030204" pitchFamily="18" charset="0"/>
                            </a:rPr>
                            <m:t>𝑖</m:t>
                          </m:r>
                          <m:r>
                            <a:rPr lang="pt-BR" sz="2600" i="1">
                              <a:latin typeface="Cambria Math" panose="02040503050406030204" pitchFamily="18" charset="0"/>
                            </a:rPr>
                            <m:t>=0</m:t>
                          </m:r>
                        </m:sub>
                        <m:sup>
                          <m:r>
                            <a:rPr lang="pt-BR" sz="2600" i="1">
                              <a:latin typeface="Cambria Math" panose="02040503050406030204" pitchFamily="18" charset="0"/>
                            </a:rPr>
                            <m:t>𝑁</m:t>
                          </m:r>
                          <m:r>
                            <a:rPr lang="pt-BR" sz="2600" i="1">
                              <a:latin typeface="Cambria Math" panose="02040503050406030204" pitchFamily="18" charset="0"/>
                            </a:rPr>
                            <m:t>−1</m:t>
                          </m:r>
                        </m:sup>
                        <m:e>
                          <m:nary>
                            <m:naryPr>
                              <m:chr m:val="∑"/>
                              <m:ctrlPr>
                                <a:rPr lang="pt-BR" sz="2600" i="1">
                                  <a:latin typeface="Cambria Math" panose="02040503050406030204" pitchFamily="18" charset="0"/>
                                </a:rPr>
                              </m:ctrlPr>
                            </m:naryPr>
                            <m:sub>
                              <m:r>
                                <a:rPr lang="pt-BR" sz="2600" b="0" i="1" smtClean="0">
                                  <a:latin typeface="Cambria Math" panose="02040503050406030204" pitchFamily="18" charset="0"/>
                                </a:rPr>
                                <m:t>𝑞</m:t>
                              </m:r>
                              <m:r>
                                <a:rPr lang="pt-BR" sz="2600" i="1">
                                  <a:latin typeface="Cambria Math" panose="02040503050406030204" pitchFamily="18" charset="0"/>
                                </a:rPr>
                                <m:t>=</m:t>
                              </m:r>
                              <m:r>
                                <a:rPr lang="pt-BR" sz="2600" b="0" i="1" smtClean="0">
                                  <a:latin typeface="Cambria Math" panose="02040503050406030204" pitchFamily="18" charset="0"/>
                                </a:rPr>
                                <m:t>1</m:t>
                              </m:r>
                            </m:sub>
                            <m:sup>
                              <m:r>
                                <a:rPr lang="pt-BR" sz="2600" b="0" i="1" smtClean="0">
                                  <a:latin typeface="Cambria Math" panose="02040503050406030204" pitchFamily="18" charset="0"/>
                                </a:rPr>
                                <m:t>𝑄</m:t>
                              </m:r>
                            </m:sup>
                            <m:e>
                              <m:r>
                                <a:rPr lang="pt-BR" sz="2600" b="0" i="1" smtClean="0">
                                  <a:latin typeface="Cambria Math" panose="02040503050406030204" pitchFamily="18" charset="0"/>
                                </a:rPr>
                                <m:t>1</m:t>
                              </m:r>
                              <m:d>
                                <m:dPr>
                                  <m:begChr m:val="{"/>
                                  <m:endChr m:val="}"/>
                                  <m:ctrlPr>
                                    <a:rPr lang="pt-BR" sz="2600" b="0" i="1" smtClean="0">
                                      <a:latin typeface="Cambria Math" panose="02040503050406030204" pitchFamily="18" charset="0"/>
                                    </a:rPr>
                                  </m:ctrlPr>
                                </m:dPr>
                                <m:e>
                                  <m:r>
                                    <a:rPr lang="pt-BR" sz="2600" i="1">
                                      <a:latin typeface="Cambria Math" panose="02040503050406030204" pitchFamily="18" charset="0"/>
                                    </a:rPr>
                                    <m:t>𝑦</m:t>
                                  </m:r>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b="0" i="1" smtClean="0">
                                      <a:latin typeface="Cambria Math" panose="02040503050406030204" pitchFamily="18" charset="0"/>
                                    </a:rPr>
                                    <m:t>+1==</m:t>
                                  </m:r>
                                  <m:r>
                                    <a:rPr lang="pt-BR" sz="2600" b="0" i="1" smtClean="0">
                                      <a:latin typeface="Cambria Math" panose="02040503050406030204" pitchFamily="18" charset="0"/>
                                    </a:rPr>
                                    <m:t>𝑞</m:t>
                                  </m:r>
                                </m:e>
                              </m:d>
                              <m:func>
                                <m:funcPr>
                                  <m:ctrlPr>
                                    <a:rPr lang="pt-BR" sz="2600" i="1">
                                      <a:latin typeface="Cambria Math" panose="02040503050406030204" pitchFamily="18" charset="0"/>
                                    </a:rPr>
                                  </m:ctrlPr>
                                </m:funcPr>
                                <m:fName>
                                  <m:r>
                                    <m:rPr>
                                      <m:sty m:val="p"/>
                                    </m:rPr>
                                    <a:rPr lang="pt-BR" sz="2600">
                                      <a:latin typeface="Cambria Math" panose="02040503050406030204" pitchFamily="18" charset="0"/>
                                    </a:rPr>
                                    <m:t>log</m:t>
                                  </m:r>
                                </m:fName>
                                <m:e>
                                  <m:d>
                                    <m:dPr>
                                      <m:ctrlPr>
                                        <a:rPr lang="pt-BR" sz="2600" i="1">
                                          <a:latin typeface="Cambria Math" panose="02040503050406030204" pitchFamily="18" charset="0"/>
                                        </a:rPr>
                                      </m:ctrlPr>
                                    </m:dPr>
                                    <m:e>
                                      <m:r>
                                        <a:rPr lang="pt-BR" sz="2600" i="1">
                                          <a:latin typeface="Cambria Math" panose="02040503050406030204" pitchFamily="18" charset="0"/>
                                        </a:rPr>
                                        <m:t>𝑃</m:t>
                                      </m:r>
                                      <m:d>
                                        <m:dPr>
                                          <m:endChr m:val="|"/>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b="0" i="1" smtClean="0">
                                                  <a:latin typeface="Cambria Math" panose="02040503050406030204" pitchFamily="18" charset="0"/>
                                                </a:rPr>
                                                <m:t>𝑞</m:t>
                                              </m:r>
                                            </m:sub>
                                          </m:sSub>
                                          <m:r>
                                            <a:rPr lang="pt-BR" sz="2600" i="1">
                                              <a:latin typeface="Cambria Math" panose="02040503050406030204" pitchFamily="18" charset="0"/>
                                            </a:rPr>
                                            <m:t> </m:t>
                                          </m:r>
                                        </m:e>
                                      </m:d>
                                      <m:r>
                                        <a:rPr lang="pt-BR" sz="2600" b="1" i="1" smtClean="0">
                                          <a:latin typeface="Cambria Math" panose="02040503050406030204" pitchFamily="18" charset="0"/>
                                        </a:rPr>
                                        <m:t> </m:t>
                                      </m:r>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b="0" i="1" smtClean="0">
                                          <a:latin typeface="Cambria Math" panose="02040503050406030204" pitchFamily="18" charset="0"/>
                                        </a:rPr>
                                        <m:t>𝑖</m:t>
                                      </m:r>
                                      <m:r>
                                        <a:rPr lang="pt-BR" sz="2600" b="0" i="1" smtClean="0">
                                          <a:latin typeface="Cambria Math" panose="02040503050406030204" pitchFamily="18" charset="0"/>
                                        </a:rPr>
                                        <m:t>);</m:t>
                                      </m:r>
                                      <m:r>
                                        <a:rPr lang="pt-BR" sz="2600" b="1" i="1" smtClean="0">
                                          <a:latin typeface="Cambria Math" panose="02040503050406030204" pitchFamily="18" charset="0"/>
                                        </a:rPr>
                                        <m:t>𝒂</m:t>
                                      </m:r>
                                      <m:r>
                                        <a:rPr lang="pt-BR" sz="2600" i="1">
                                          <a:latin typeface="Cambria Math" panose="02040503050406030204" pitchFamily="18" charset="0"/>
                                        </a:rPr>
                                        <m:t>)</m:t>
                                      </m:r>
                                    </m:e>
                                  </m:d>
                                </m:e>
                              </m:func>
                            </m:e>
                          </m:nary>
                        </m:e>
                      </m:nary>
                      <m:r>
                        <a:rPr lang="pt-BR" sz="2600" b="0" i="1" smtClean="0">
                          <a:latin typeface="Cambria Math" panose="02040503050406030204" pitchFamily="18" charset="0"/>
                        </a:rPr>
                        <m:t>,</m:t>
                      </m:r>
                    </m:oMath>
                  </m:oMathPara>
                </a14:m>
                <a:endParaRPr lang="pt-BR" sz="2600" b="1" i="1" dirty="0" smtClean="0"/>
              </a:p>
              <a:p>
                <a:pPr marL="0" indent="0">
                  <a:buNone/>
                </a:pPr>
                <a:r>
                  <a:rPr lang="pt-BR" sz="2500" dirty="0" smtClean="0"/>
                  <a:t>onde </a:t>
                </a:r>
                <a:r>
                  <a:rPr lang="pt-BR" sz="2500" dirty="0"/>
                  <a:t>1{⋅} é a </a:t>
                </a:r>
                <a:r>
                  <a:rPr lang="pt-BR" sz="2500" b="1" i="1" dirty="0"/>
                  <a:t>função indicadora</a:t>
                </a:r>
                <a:r>
                  <a:rPr lang="pt-BR" sz="2500" dirty="0"/>
                  <a:t>, de modo que 1{uma afirmação verdadeira} = 1 e 1{uma afirmação falsa} = 0.</a:t>
                </a:r>
              </a:p>
              <a:p>
                <a:r>
                  <a:rPr lang="pt-BR" dirty="0"/>
                  <a:t>A má </a:t>
                </a:r>
                <a:r>
                  <a:rPr lang="pt-BR" dirty="0" smtClean="0"/>
                  <a:t>notícia aqui </a:t>
                </a:r>
                <a:r>
                  <a:rPr lang="pt-BR" dirty="0"/>
                  <a:t>é que não existe uma </a:t>
                </a:r>
                <a:r>
                  <a:rPr lang="pt-BR" b="1" i="1" dirty="0"/>
                  <a:t>equação de forma fechada </a:t>
                </a:r>
                <a:r>
                  <a:rPr lang="pt-BR" dirty="0"/>
                  <a:t>conhecida para calcular o valor </a:t>
                </a:r>
                <a:r>
                  <a:rPr lang="pt-BR" dirty="0" smtClean="0"/>
                  <a:t>dos pesos, </a:t>
                </a:r>
                <a14:m>
                  <m:oMath xmlns:m="http://schemas.openxmlformats.org/officeDocument/2006/math">
                    <m:r>
                      <a:rPr lang="pt-BR" b="1" i="1">
                        <a:latin typeface="Cambria Math" panose="02040503050406030204" pitchFamily="18" charset="0"/>
                      </a:rPr>
                      <m:t>𝒂</m:t>
                    </m:r>
                  </m:oMath>
                </a14:m>
                <a:r>
                  <a:rPr lang="pt-BR" dirty="0" smtClean="0"/>
                  <a:t>, </a:t>
                </a:r>
                <a:r>
                  <a:rPr lang="pt-BR" dirty="0"/>
                  <a:t>que </a:t>
                </a:r>
                <a:r>
                  <a:rPr lang="pt-BR" dirty="0" smtClean="0"/>
                  <a:t>minimize </a:t>
                </a:r>
                <a:r>
                  <a:rPr lang="pt-BR" dirty="0"/>
                  <a:t>essa </a:t>
                </a:r>
                <a:r>
                  <a:rPr lang="pt-BR" b="1" i="1" dirty="0"/>
                  <a:t>função de </a:t>
                </a:r>
                <a:r>
                  <a:rPr lang="pt-BR" b="1" i="1" dirty="0" smtClean="0"/>
                  <a:t>erro </a:t>
                </a:r>
                <a:r>
                  <a:rPr lang="pt-BR" dirty="0" smtClean="0"/>
                  <a:t>(ou seja, não </a:t>
                </a:r>
                <a:r>
                  <a:rPr lang="pt-BR" dirty="0"/>
                  <a:t>há </a:t>
                </a:r>
                <a:r>
                  <a:rPr lang="pt-BR" dirty="0" smtClean="0"/>
                  <a:t>um equivalente </a:t>
                </a:r>
                <a:r>
                  <a:rPr lang="pt-BR" dirty="0"/>
                  <a:t>da </a:t>
                </a:r>
                <a:r>
                  <a:rPr lang="pt-BR" b="1" i="1" dirty="0"/>
                  <a:t>Equação Normal</a:t>
                </a:r>
                <a:r>
                  <a:rPr lang="pt-BR" dirty="0"/>
                  <a:t>). </a:t>
                </a:r>
                <a:endParaRPr lang="pt-BR" dirty="0" smtClean="0"/>
              </a:p>
              <a:p>
                <a:r>
                  <a:rPr lang="pt-BR" dirty="0" smtClean="0"/>
                  <a:t>A </a:t>
                </a:r>
                <a:r>
                  <a:rPr lang="pt-BR" dirty="0"/>
                  <a:t>boa notícia é que essa </a:t>
                </a:r>
                <a:r>
                  <a:rPr lang="pt-BR" b="1" i="1" dirty="0"/>
                  <a:t>função de </a:t>
                </a:r>
                <a:r>
                  <a:rPr lang="pt-BR" b="1" i="1" dirty="0" smtClean="0"/>
                  <a:t>erro </a:t>
                </a:r>
                <a:r>
                  <a:rPr lang="pt-BR" dirty="0" smtClean="0"/>
                  <a:t>é </a:t>
                </a:r>
                <a:r>
                  <a:rPr lang="pt-BR" b="1" i="1" dirty="0" smtClean="0"/>
                  <a:t>convexa</a:t>
                </a:r>
                <a:r>
                  <a:rPr lang="pt-BR" dirty="0"/>
                  <a:t> </a:t>
                </a:r>
                <a:r>
                  <a:rPr lang="pt-BR" dirty="0" smtClean="0"/>
                  <a:t>e portanto, é garantido que o algoritmo do </a:t>
                </a:r>
                <a:r>
                  <a:rPr lang="pt-BR" b="1" i="1" dirty="0" smtClean="0"/>
                  <a:t>gradiente descendente </a:t>
                </a:r>
                <a:r>
                  <a:rPr lang="pt-BR" dirty="0" smtClean="0"/>
                  <a:t>encontre</a:t>
                </a:r>
                <a:r>
                  <a:rPr lang="pt-BR" b="1" i="1" dirty="0" smtClean="0"/>
                  <a:t> </a:t>
                </a:r>
                <a:r>
                  <a:rPr lang="pt-BR" dirty="0" smtClean="0"/>
                  <a:t>o </a:t>
                </a:r>
                <a:r>
                  <a:rPr lang="pt-BR" dirty="0"/>
                  <a:t>mínimo global </a:t>
                </a:r>
                <a:r>
                  <a:rPr lang="pt-BR" dirty="0" smtClean="0"/>
                  <a:t>(dado que </a:t>
                </a:r>
                <a:r>
                  <a:rPr lang="pt-BR" dirty="0"/>
                  <a:t>a </a:t>
                </a:r>
                <a:r>
                  <a:rPr lang="pt-BR" b="1" i="1" dirty="0"/>
                  <a:t>taxa de </a:t>
                </a:r>
                <a:r>
                  <a:rPr lang="pt-BR" b="1" i="1" dirty="0" smtClean="0"/>
                  <a:t>aprendizagem</a:t>
                </a:r>
                <a:r>
                  <a:rPr lang="pt-BR" dirty="0" smtClean="0"/>
                  <a:t> </a:t>
                </a:r>
                <a:r>
                  <a:rPr lang="pt-BR" dirty="0"/>
                  <a:t>não </a:t>
                </a:r>
                <a:r>
                  <a:rPr lang="pt-BR" dirty="0" smtClean="0"/>
                  <a:t>seja muito </a:t>
                </a:r>
                <a:r>
                  <a:rPr lang="pt-BR" dirty="0"/>
                  <a:t>grande e você </a:t>
                </a:r>
                <a:r>
                  <a:rPr lang="pt-BR" dirty="0" smtClean="0"/>
                  <a:t>espere tempo </a:t>
                </a:r>
                <a:r>
                  <a:rPr lang="pt-BR" dirty="0"/>
                  <a:t>suficiente).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31496"/>
                <a:ext cx="11208657" cy="5526504"/>
              </a:xfrm>
              <a:blipFill rotWithShape="0">
                <a:blip r:embed="rId3"/>
                <a:stretch>
                  <a:fillRect l="-653" t="-2205" r="-163" b="-15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853682" y="3550693"/>
                <a:ext cx="17514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0,1</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m:oMathPara>
                </a14:m>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9853682" y="3550693"/>
                <a:ext cx="1751463" cy="369332"/>
              </a:xfrm>
              <a:prstGeom prst="rect">
                <a:avLst/>
              </a:prstGeom>
              <a:blipFill rotWithShape="0">
                <a:blip r:embed="rId4"/>
                <a:stretch>
                  <a:fillRect b="-6557"/>
                </a:stretch>
              </a:blipFill>
            </p:spPr>
            <p:txBody>
              <a:bodyPr/>
              <a:lstStyle/>
              <a:p>
                <a:r>
                  <a:rPr lang="pt-BR">
                    <a:noFill/>
                  </a:rPr>
                  <a:t> </a:t>
                </a:r>
              </a:p>
            </p:txBody>
          </p:sp>
        </mc:Fallback>
      </mc:AlternateContent>
      <p:cxnSp>
        <p:nvCxnSpPr>
          <p:cNvPr id="7" name="Straight Arrow Connector 6"/>
          <p:cNvCxnSpPr/>
          <p:nvPr/>
        </p:nvCxnSpPr>
        <p:spPr>
          <a:xfrm flipV="1">
            <a:off x="5806440" y="3735360"/>
            <a:ext cx="4197369" cy="470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0769066" y="1625785"/>
            <a:ext cx="1280159" cy="523220"/>
          </a:xfrm>
          <a:prstGeom prst="rect">
            <a:avLst/>
          </a:prstGeom>
          <a:noFill/>
        </p:spPr>
        <p:txBody>
          <a:bodyPr wrap="square" rtlCol="0">
            <a:spAutoFit/>
          </a:bodyPr>
          <a:lstStyle/>
          <a:p>
            <a:pPr algn="ctr"/>
            <a:r>
              <a:rPr lang="pt-BR" sz="1400" dirty="0" smtClean="0"/>
              <a:t>Erro para um único exemplo</a:t>
            </a:r>
            <a:endParaRPr lang="pt-BR" sz="1400" dirty="0"/>
          </a:p>
        </p:txBody>
      </p:sp>
      <p:cxnSp>
        <p:nvCxnSpPr>
          <p:cNvPr id="8" name="Straight Arrow Connector 7"/>
          <p:cNvCxnSpPr/>
          <p:nvPr/>
        </p:nvCxnSpPr>
        <p:spPr>
          <a:xfrm flipH="1" flipV="1">
            <a:off x="10546080" y="1783081"/>
            <a:ext cx="365760" cy="761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829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treinamento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99126" cy="5167311"/>
              </a:xfrm>
            </p:spPr>
            <p:txBody>
              <a:bodyPr>
                <a:normAutofit/>
              </a:bodyPr>
              <a:lstStyle/>
              <a:p>
                <a:r>
                  <a:rPr lang="pt-BR" sz="2600" dirty="0"/>
                  <a:t>Semelhante ao que fizemos com a </a:t>
                </a:r>
                <a:r>
                  <a:rPr lang="pt-BR" sz="2600" b="1" i="1" dirty="0"/>
                  <a:t>regressão linear</a:t>
                </a:r>
                <a:r>
                  <a:rPr lang="pt-BR" sz="2600" dirty="0"/>
                  <a:t>, usamos o algoritmo do </a:t>
                </a:r>
                <a:r>
                  <a:rPr lang="pt-BR" sz="2600" b="1" i="1" dirty="0"/>
                  <a:t>gradiente descendente </a:t>
                </a:r>
                <a:r>
                  <a:rPr lang="pt-BR" sz="2600" dirty="0"/>
                  <a:t>para encontrar os </a:t>
                </a:r>
                <a:r>
                  <a:rPr lang="pt-BR" sz="2600" b="1" i="1" dirty="0"/>
                  <a:t>pesos</a:t>
                </a:r>
                <a:r>
                  <a:rPr lang="pt-BR" sz="2600" dirty="0"/>
                  <a:t> que </a:t>
                </a:r>
                <a:r>
                  <a:rPr lang="pt-BR" sz="2600" b="1" i="1" dirty="0"/>
                  <a:t>minimizam </a:t>
                </a:r>
                <a:r>
                  <a:rPr lang="pt-BR" sz="2600" dirty="0"/>
                  <a:t>a </a:t>
                </a:r>
                <a:r>
                  <a:rPr lang="pt-BR" sz="2600" b="1" i="1" dirty="0"/>
                  <a:t>função de erro médio</a:t>
                </a:r>
                <a:r>
                  <a:rPr lang="pt-BR" sz="2600" dirty="0"/>
                  <a:t>.</a:t>
                </a:r>
              </a:p>
              <a:p>
                <a:r>
                  <a:rPr lang="pt-BR" sz="2600" dirty="0" smtClean="0"/>
                  <a:t>Antes de encontrarmos o </a:t>
                </a:r>
                <a:r>
                  <a:rPr lang="pt-BR" sz="2600" b="1" i="1" dirty="0" smtClean="0"/>
                  <a:t>vetor gradiente </a:t>
                </a:r>
                <a:r>
                  <a:rPr lang="pt-BR" sz="2600" dirty="0" smtClean="0"/>
                  <a:t>de </a:t>
                </a:r>
                <a14:m>
                  <m:oMath xmlns:m="http://schemas.openxmlformats.org/officeDocument/2006/math">
                    <m:sSub>
                      <m:sSubPr>
                        <m:ctrlPr>
                          <a:rPr lang="pt-BR" sz="2600" i="1">
                            <a:latin typeface="Cambria Math" panose="02040503050406030204" pitchFamily="18" charset="0"/>
                          </a:rPr>
                        </m:ctrlPr>
                      </m:sSubPr>
                      <m:e>
                        <m:r>
                          <a:rPr lang="pt-BR" sz="2600" i="1">
                            <a:latin typeface="Cambria Math" panose="02040503050406030204" pitchFamily="18" charset="0"/>
                          </a:rPr>
                          <m:t>𝐽</m:t>
                        </m:r>
                      </m:e>
                      <m:sub>
                        <m:r>
                          <a:rPr lang="pt-BR" sz="2600" i="1">
                            <a:latin typeface="Cambria Math" panose="02040503050406030204" pitchFamily="18" charset="0"/>
                          </a:rPr>
                          <m:t>𝑒</m:t>
                        </m:r>
                      </m:sub>
                    </m:sSub>
                    <m:d>
                      <m:dPr>
                        <m:ctrlPr>
                          <a:rPr lang="pt-BR" sz="2600" i="1">
                            <a:latin typeface="Cambria Math" panose="02040503050406030204" pitchFamily="18" charset="0"/>
                          </a:rPr>
                        </m:ctrlPr>
                      </m:dPr>
                      <m:e>
                        <m:r>
                          <a:rPr lang="pt-BR" sz="2600" b="1" i="1">
                            <a:latin typeface="Cambria Math" panose="02040503050406030204" pitchFamily="18" charset="0"/>
                          </a:rPr>
                          <m:t>𝒂</m:t>
                        </m:r>
                      </m:e>
                    </m:d>
                  </m:oMath>
                </a14:m>
                <a:r>
                  <a:rPr lang="pt-BR" sz="2600" dirty="0" smtClean="0"/>
                  <a:t>, vamos reescrever a </a:t>
                </a:r>
                <a:r>
                  <a:rPr lang="pt-BR" sz="2600" b="1" i="1" dirty="0" smtClean="0"/>
                  <a:t>função de erro</a:t>
                </a:r>
                <a:r>
                  <a:rPr lang="pt-BR" sz="2600" dirty="0" smtClean="0"/>
                  <a:t> utilizando as seguintes equivalências</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e>
                        </m:d>
                        <m:r>
                          <a:rPr lang="pt-BR" sz="2400" i="1">
                            <a:latin typeface="Cambria Math" panose="02040503050406030204" pitchFamily="18" charset="0"/>
                          </a:rPr>
                          <m:t>)</m:t>
                        </m:r>
                      </m:e>
                    </m:func>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0" i="1" smtClean="0">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d>
                        <m:r>
                          <a:rPr lang="pt-BR" sz="2400" i="1">
                            <a:latin typeface="Cambria Math" panose="02040503050406030204" pitchFamily="18" charset="0"/>
                          </a:rPr>
                          <m:t>)</m:t>
                        </m:r>
                      </m:e>
                    </m:func>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r>
                  <a:rPr lang="pt-BR" sz="2600" dirty="0" smtClean="0"/>
                  <a:t>Assim, a nova expressão para a </a:t>
                </a:r>
                <a:r>
                  <a:rPr lang="pt-BR" sz="2600" b="1" i="1" dirty="0" smtClean="0"/>
                  <a:t>função de erro médio </a:t>
                </a:r>
                <a:r>
                  <a:rPr lang="pt-BR" sz="2600" dirty="0" smtClean="0"/>
                  <a:t>é dada por</a:t>
                </a:r>
              </a:p>
              <a:p>
                <a:pPr marL="0" indent="0">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r>
                        <a:rPr lang="pt-BR" sz="2400" b="0" i="0" smtClean="0">
                          <a:latin typeface="Cambria Math" panose="02040503050406030204" pitchFamily="18" charset="0"/>
                        </a:rPr>
                        <m:t>+(1</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d>
                    </m:oMath>
                  </m:oMathPara>
                </a14:m>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99126" cy="5167311"/>
              </a:xfrm>
              <a:blipFill rotWithShape="0">
                <a:blip r:embed="rId3"/>
                <a:stretch>
                  <a:fillRect l="-816" t="-1769"/>
                </a:stretch>
              </a:blipFill>
            </p:spPr>
            <p:txBody>
              <a:bodyPr/>
              <a:lstStyle/>
              <a:p>
                <a:r>
                  <a:rPr lang="pt-BR">
                    <a:noFill/>
                  </a:rPr>
                  <a:t> </a:t>
                </a:r>
              </a:p>
            </p:txBody>
          </p:sp>
        </mc:Fallback>
      </mc:AlternateContent>
    </p:spTree>
    <p:extLst>
      <p:ext uri="{BB962C8B-B14F-4D97-AF65-F5344CB8AC3E}">
        <p14:creationId xmlns:p14="http://schemas.microsoft.com/office/powerpoint/2010/main" val="1576204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5694" cy="4855094"/>
              </a:xfrm>
            </p:spPr>
            <p:txBody>
              <a:bodyPr>
                <a:normAutofit lnSpcReduction="10000"/>
              </a:bodyPr>
              <a:lstStyle/>
              <a:p>
                <a:r>
                  <a:rPr lang="pt-BR" dirty="0" smtClean="0"/>
                  <a:t>O termo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a:t>
                </a:r>
                <a:r>
                  <a:rPr lang="pt-BR" dirty="0"/>
                  <a:t>é cancelado com um dos elementos gerados a partir do produto envolvido no segundo termo, de </a:t>
                </a:r>
                <a:r>
                  <a:rPr lang="pt-BR" dirty="0" smtClean="0"/>
                  <a:t>forma que</a:t>
                </a:r>
              </a:p>
              <a:p>
                <a:pPr marL="0" indent="0" algn="ctr">
                  <a:buNone/>
                </a:pP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smtClean="0">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1"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b="1"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oMath>
                </a14:m>
                <a:r>
                  <a:rPr lang="pt-BR" sz="2400" dirty="0" smtClean="0"/>
                  <a:t>.</a:t>
                </a:r>
              </a:p>
              <a:p>
                <a:r>
                  <a:rPr lang="pt-BR" dirty="0" smtClean="0"/>
                  <a:t>Se </a:t>
                </a:r>
                <a14:m>
                  <m:oMath xmlns:m="http://schemas.openxmlformats.org/officeDocument/2006/math">
                    <m:r>
                      <a:rPr lang="pt-BR" b="0" i="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smtClean="0">
                        <a:latin typeface="Cambria Math" panose="02040503050406030204" pitchFamily="18" charset="0"/>
                      </a:rPr>
                      <m:t>=</m:t>
                    </m:r>
                    <m:func>
                      <m:funcPr>
                        <m:ctrlPr>
                          <a:rPr lang="pt-BR" i="1">
                            <a:latin typeface="Cambria Math" panose="02040503050406030204" pitchFamily="18" charset="0"/>
                          </a:rPr>
                        </m:ctrlPr>
                      </m:funcPr>
                      <m:fName>
                        <m:r>
                          <a:rPr lang="pt-BR" b="0" i="1" smtClean="0">
                            <a:latin typeface="Cambria Math" panose="02040503050406030204" pitchFamily="18" charset="0"/>
                          </a:rPr>
                          <m:t>−</m:t>
                        </m:r>
                        <m:r>
                          <m:rPr>
                            <m:sty m:val="p"/>
                          </m:rPr>
                          <a:rPr lang="pt-BR">
                            <a:latin typeface="Cambria Math" panose="02040503050406030204" pitchFamily="18" charset="0"/>
                          </a:rPr>
                          <m:t>log</m:t>
                        </m:r>
                      </m:fName>
                      <m:e>
                        <m:d>
                          <m:dPr>
                            <m:ctrlPr>
                              <a:rPr lang="pt-BR" i="1">
                                <a:latin typeface="Cambria Math" panose="02040503050406030204" pitchFamily="18" charset="0"/>
                              </a:rPr>
                            </m:ctrlPr>
                          </m:dPr>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então</a:t>
                </a:r>
              </a:p>
              <a:p>
                <a:pPr marL="0" indent="0" algn="ctr">
                  <a:buNone/>
                </a:pPr>
                <a14:m>
                  <m:oMath xmlns:m="http://schemas.openxmlformats.org/officeDocument/2006/math">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r>
                          <a:rPr lang="pt-BR" b="1" i="1" smtClean="0">
                            <a:latin typeface="Cambria Math" panose="02040503050406030204" pitchFamily="18" charset="0"/>
                          </a:rPr>
                          <m:t>=</m:t>
                        </m:r>
                      </m:e>
                    </m:func>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a:t>
                </a:r>
              </a:p>
              <a:p>
                <a:r>
                  <a:rPr lang="pt-BR" dirty="0" smtClean="0"/>
                  <a:t>Desta forma, a </a:t>
                </a:r>
                <a:r>
                  <a:rPr lang="pt-BR" b="1" i="1" dirty="0" smtClean="0"/>
                  <a:t>função de erro médio </a:t>
                </a:r>
                <a:r>
                  <a:rPr lang="pt-BR" dirty="0" smtClean="0"/>
                  <a:t>se torna</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nary>
                  </m:oMath>
                </a14:m>
                <a:r>
                  <a:rPr lang="pt-BR" dirty="0" smtClean="0"/>
                  <a:t>.</a:t>
                </a:r>
              </a:p>
              <a:p>
                <a:r>
                  <a:rPr lang="pt-BR" dirty="0" smtClean="0"/>
                  <a:t>Em seguida, encontramos o </a:t>
                </a:r>
                <a:r>
                  <a:rPr lang="pt-BR" b="1" i="1" dirty="0" smtClean="0"/>
                  <a:t>vetor gradiente </a:t>
                </a:r>
                <a:r>
                  <a:rPr lang="pt-BR" dirty="0" smtClean="0"/>
                  <a:t>de cada termo da equação acima.</a:t>
                </a:r>
              </a:p>
              <a:p>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5694" cy="4855094"/>
              </a:xfrm>
              <a:blipFill rotWithShape="0">
                <a:blip r:embed="rId2"/>
                <a:stretch>
                  <a:fillRect l="-1002" t="-753" b="-502"/>
                </a:stretch>
              </a:blipFill>
            </p:spPr>
            <p:txBody>
              <a:bodyPr/>
              <a:lstStyle/>
              <a:p>
                <a:r>
                  <a:rPr lang="pt-BR">
                    <a:noFill/>
                  </a:rPr>
                  <a:t> </a:t>
                </a:r>
              </a:p>
            </p:txBody>
          </p:sp>
        </mc:Fallback>
      </mc:AlternateContent>
    </p:spTree>
    <p:extLst>
      <p:ext uri="{BB962C8B-B14F-4D97-AF65-F5344CB8AC3E}">
        <p14:creationId xmlns:p14="http://schemas.microsoft.com/office/powerpoint/2010/main" val="27809173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1097915"/>
          </a:xfrm>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186160" cy="5167312"/>
              </a:xfrm>
            </p:spPr>
            <p:txBody>
              <a:bodyPr>
                <a:normAutofit lnSpcReduction="10000"/>
              </a:bodyPr>
              <a:lstStyle/>
              <a:p>
                <a:r>
                  <a:rPr lang="pt-BR" dirty="0" smtClean="0"/>
                  <a:t>Assim, o </a:t>
                </a:r>
                <a:r>
                  <a:rPr lang="pt-BR" b="1" i="1" dirty="0"/>
                  <a:t>vetor gradiente </a:t>
                </a:r>
                <a:r>
                  <a:rPr lang="pt-BR" dirty="0"/>
                  <a:t>do primeiro termo da equação anterior é dado por</a:t>
                </a: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dirty="0"/>
              </a:p>
              <a:p>
                <a:r>
                  <a:rPr lang="pt-BR" dirty="0"/>
                  <a:t>O </a:t>
                </a:r>
                <a:r>
                  <a:rPr lang="pt-BR" b="1" i="1" dirty="0"/>
                  <a:t>vetor gradiente </a:t>
                </a:r>
                <a:r>
                  <a:rPr lang="pt-BR" dirty="0"/>
                  <a:t>do segundo termo da equação anterior </a:t>
                </a:r>
                <a:r>
                  <a:rPr lang="pt-BR" dirty="0" smtClean="0"/>
                  <a:t>é </a:t>
                </a:r>
                <a:r>
                  <a:rPr lang="pt-BR" dirty="0"/>
                  <a:t>dado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d>
                            <m:dPr>
                              <m:begChr m:val="["/>
                              <m:endChr m:val="]"/>
                              <m:ctrlPr>
                                <a:rPr lang="pt-BR" i="1">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i="1" dirty="0" smtClean="0">
                  <a:latin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a14:m>
                <a:r>
                  <a:rPr lang="pt-BR" dirty="0" smtClean="0"/>
                  <a:t>.</a:t>
                </a:r>
              </a:p>
              <a:p>
                <a:r>
                  <a:rPr lang="pt-BR" dirty="0"/>
                  <a:t>Usamos a </a:t>
                </a:r>
                <a:r>
                  <a:rPr lang="pt-BR" b="1" i="1" dirty="0"/>
                  <a:t>regra da </a:t>
                </a:r>
                <a:r>
                  <a:rPr lang="pt-BR" b="1" i="1" dirty="0" smtClean="0"/>
                  <a:t>cadeia</a:t>
                </a:r>
                <a:r>
                  <a:rPr lang="pt-BR" b="1" i="1" dirty="0"/>
                  <a:t> </a:t>
                </a:r>
                <a:r>
                  <a:rPr lang="pt-BR" dirty="0" smtClean="0"/>
                  <a:t>para encontrar o vetor gradiente do segundo termo.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186160" cy="5167312"/>
              </a:xfrm>
              <a:blipFill rotWithShape="0">
                <a:blip r:embed="rId2"/>
                <a:stretch>
                  <a:fillRect l="-981" t="-2594" b="-1061"/>
                </a:stretch>
              </a:blipFill>
            </p:spPr>
            <p:txBody>
              <a:bodyPr/>
              <a:lstStyle/>
              <a:p>
                <a:r>
                  <a:rPr lang="pt-BR">
                    <a:noFill/>
                  </a:rPr>
                  <a:t> </a:t>
                </a:r>
              </a:p>
            </p:txBody>
          </p:sp>
        </mc:Fallback>
      </mc:AlternateContent>
      <p:cxnSp>
        <p:nvCxnSpPr>
          <p:cNvPr id="5" name="Straight Arrow Connector 4"/>
          <p:cNvCxnSpPr/>
          <p:nvPr/>
        </p:nvCxnSpPr>
        <p:spPr>
          <a:xfrm flipH="1" flipV="1">
            <a:off x="3230880" y="4389120"/>
            <a:ext cx="356002" cy="1565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659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201400" cy="5032376"/>
              </a:xfrm>
            </p:spPr>
            <p:txBody>
              <a:bodyPr>
                <a:normAutofit fontScale="92500" lnSpcReduction="20000"/>
              </a:bodyPr>
              <a:lstStyle/>
              <a:p>
                <a:r>
                  <a:rPr lang="pt-BR" dirty="0"/>
                  <a:t>Portanto, combinando os 2 resultados </a:t>
                </a:r>
                <a:r>
                  <a:rPr lang="pt-BR" dirty="0" smtClean="0"/>
                  <a:t>anteriores, </a:t>
                </a:r>
                <a:r>
                  <a:rPr lang="pt-BR" dirty="0"/>
                  <a:t>temos que o </a:t>
                </a:r>
                <a:r>
                  <a:rPr lang="pt-BR" b="1" i="1" dirty="0"/>
                  <a:t>vetor gradiente </a:t>
                </a:r>
                <a:r>
                  <a:rPr lang="pt-BR" dirty="0"/>
                  <a:t>da</a:t>
                </a:r>
                <a:r>
                  <a:rPr lang="pt-BR" b="1" i="1" dirty="0"/>
                  <a:t> função de erro médio </a:t>
                </a:r>
                <a:r>
                  <a:rPr lang="pt-BR" dirty="0"/>
                  <a:t>é dado por</a:t>
                </a:r>
              </a:p>
              <a:p>
                <a:pPr marL="0" indent="0">
                  <a:buNone/>
                </a:pPr>
                <a14:m>
                  <m:oMathPara xmlns:m="http://schemas.openxmlformats.org/officeDocument/2006/math">
                    <m:oMathParaPr>
                      <m:jc m:val="center"/>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r>
                        <a:rPr lang="pt-BR">
                          <a:latin typeface="Cambria Math" panose="02040503050406030204" pitchFamily="18" charset="0"/>
                        </a:rPr>
                        <m:t>.</m:t>
                      </m:r>
                    </m:oMath>
                  </m:oMathPara>
                </a14:m>
                <a:endParaRPr lang="pt-BR" dirty="0"/>
              </a:p>
              <a:p>
                <a:r>
                  <a:rPr lang="pt-BR" dirty="0" smtClean="0"/>
                  <a:t>O </a:t>
                </a:r>
                <a:r>
                  <a:rPr lang="pt-BR" b="1" i="1" dirty="0"/>
                  <a:t>vetor gradiente </a:t>
                </a:r>
                <a:r>
                  <a:rPr lang="pt-BR" dirty="0"/>
                  <a:t>da </a:t>
                </a:r>
                <a:r>
                  <a:rPr lang="pt-BR" b="1" i="1" dirty="0"/>
                  <a:t>função de erro médio</a:t>
                </a:r>
                <a:r>
                  <a:rPr lang="pt-BR" dirty="0"/>
                  <a:t> para a </a:t>
                </a:r>
                <a:r>
                  <a:rPr lang="pt-BR" b="1" i="1" dirty="0"/>
                  <a:t>regressão logística </a:t>
                </a:r>
                <a:r>
                  <a:rPr lang="pt-BR" dirty="0"/>
                  <a:t>é </a:t>
                </a:r>
                <a:r>
                  <a:rPr lang="pt-BR" dirty="0" smtClean="0"/>
                  <a:t>idêntico àquele </a:t>
                </a:r>
                <a:r>
                  <a:rPr lang="pt-BR" dirty="0"/>
                  <a:t>obtido para a </a:t>
                </a:r>
                <a:r>
                  <a:rPr lang="pt-BR" b="1" i="1" dirty="0"/>
                  <a:t>regressão linear </a:t>
                </a:r>
                <a:r>
                  <a:rPr lang="pt-BR" dirty="0"/>
                  <a:t>com a função de </a:t>
                </a:r>
                <a:r>
                  <a:rPr lang="pt-BR" b="1" i="1" dirty="0"/>
                  <a:t>erro quadrático médio</a:t>
                </a:r>
                <a:r>
                  <a:rPr lang="pt-BR" dirty="0" smtClean="0"/>
                  <a:t>.</a:t>
                </a:r>
              </a:p>
              <a:p>
                <a:r>
                  <a:rPr lang="pt-BR" dirty="0" smtClean="0"/>
                  <a:t>Esse resultado pode ser utilizado com </a:t>
                </a:r>
                <a:r>
                  <a:rPr lang="pt-BR" b="1" i="1" dirty="0" smtClean="0"/>
                  <a:t>funções discriminantes</a:t>
                </a:r>
                <a:r>
                  <a:rPr lang="pt-BR" dirty="0" smtClean="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lineares ou não-lineares.</a:t>
                </a:r>
              </a:p>
              <a:p>
                <a:r>
                  <a:rPr lang="pt-BR" dirty="0" smtClean="0"/>
                  <a:t>De posse do </a:t>
                </a:r>
                <a:r>
                  <a:rPr lang="pt-BR" b="1" i="1" dirty="0"/>
                  <a:t>vetor gradiente</a:t>
                </a:r>
                <a:r>
                  <a:rPr lang="pt-BR" dirty="0"/>
                  <a:t>, podemos usá-lo no algoritmo do </a:t>
                </a:r>
                <a:r>
                  <a:rPr lang="pt-BR" b="1" i="1" dirty="0"/>
                  <a:t>gradiente descendente </a:t>
                </a:r>
                <a:r>
                  <a:rPr lang="pt-BR" dirty="0"/>
                  <a:t>(nas versões em batelada, estocástico ou mini-batch). </a:t>
                </a:r>
              </a:p>
              <a:p>
                <a:r>
                  <a:rPr lang="pt-BR" dirty="0"/>
                  <a:t>Finalmente, a atualização dos pesos é dada por</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201400" cy="5032376"/>
              </a:xfrm>
              <a:blipFill rotWithShape="0">
                <a:blip r:embed="rId3"/>
                <a:stretch>
                  <a:fillRect l="-871" t="-3027" r="-13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0675257" y="2175892"/>
                <a:ext cx="1364343" cy="774443"/>
              </a:xfrm>
              <a:prstGeom prst="rect">
                <a:avLst/>
              </a:prstGeom>
              <a:noFill/>
            </p:spPr>
            <p:txBody>
              <a:bodyPr wrap="square" rtlCol="0">
                <a:spAutoFit/>
              </a:bodyPr>
              <a:lstStyle>
                <a:defPPr>
                  <a:defRPr lang="pt-BR"/>
                </a:defPPr>
                <a:lvl1pPr algn="ctr">
                  <a:defRPr sz="1400"/>
                </a:lvl1pPr>
              </a:lstStyle>
              <a:p>
                <a:r>
                  <a:rPr lang="pt-BR" dirty="0" smtClean="0"/>
                  <a:t>Forma matricial: </a:t>
                </a:r>
                <a14:m>
                  <m:oMath xmlns:m="http://schemas.openxmlformats.org/officeDocument/2006/math">
                    <m:r>
                      <a:rPr lang="pt-BR">
                        <a:latin typeface="Cambria Math" panose="02040503050406030204" pitchFamily="18" charset="0"/>
                      </a:rPr>
                      <m:t>𝑿</m:t>
                    </m:r>
                    <m:r>
                      <a:rPr lang="pt-BR">
                        <a:latin typeface="Cambria Math" panose="02040503050406030204" pitchFamily="18" charset="0"/>
                      </a:rPr>
                      <m:t>∈</m:t>
                    </m:r>
                    <m:sSup>
                      <m:sSupPr>
                        <m:ctrlPr>
                          <a:rPr lang="pt-BR" i="1">
                            <a:latin typeface="Cambria Math" panose="02040503050406030204" pitchFamily="18" charset="0"/>
                          </a:rPr>
                        </m:ctrlPr>
                      </m:sSupPr>
                      <m:e>
                        <m:r>
                          <a:rPr lang="pt-BR">
                            <a:latin typeface="Cambria Math" panose="02040503050406030204" pitchFamily="18" charset="0"/>
                          </a:rPr>
                          <m:t>ℝ</m:t>
                        </m:r>
                      </m:e>
                      <m:sup>
                        <m:r>
                          <m:rPr>
                            <m:sty m:val="p"/>
                          </m:rPr>
                          <a:rPr lang="pt-BR">
                            <a:latin typeface="Cambria Math" panose="02040503050406030204" pitchFamily="18" charset="0"/>
                          </a:rPr>
                          <m:t>N</m:t>
                        </m:r>
                        <m:r>
                          <a:rPr lang="pt-BR">
                            <a:latin typeface="Cambria Math" panose="02040503050406030204" pitchFamily="18" charset="0"/>
                          </a:rPr>
                          <m:t>×</m:t>
                        </m:r>
                        <m:r>
                          <m:rPr>
                            <m:sty m:val="p"/>
                          </m:rPr>
                          <a:rPr lang="pt-BR">
                            <a:latin typeface="Cambria Math" panose="02040503050406030204" pitchFamily="18" charset="0"/>
                          </a:rPr>
                          <m:t>K</m:t>
                        </m:r>
                        <m:r>
                          <a:rPr lang="pt-BR" b="0" i="0" smtClean="0">
                            <a:latin typeface="Cambria Math" panose="02040503050406030204" pitchFamily="18" charset="0"/>
                          </a:rPr>
                          <m:t>+1</m:t>
                        </m:r>
                      </m:sup>
                    </m:sSup>
                  </m:oMath>
                </a14:m>
                <a:r>
                  <a:rPr lang="pt-BR" dirty="0"/>
                  <a:t>, </a:t>
                </a:r>
                <a14:m>
                  <m:oMath xmlns:m="http://schemas.openxmlformats.org/officeDocument/2006/math">
                    <m:r>
                      <a:rPr lang="pt-BR">
                        <a:latin typeface="Cambria Math" panose="02040503050406030204" pitchFamily="18" charset="0"/>
                      </a:rPr>
                      <m:t>𝒚</m:t>
                    </m:r>
                  </m:oMath>
                </a14:m>
                <a:r>
                  <a:rPr lang="pt-BR" dirty="0"/>
                  <a:t> e </a:t>
                </a:r>
                <a14:m>
                  <m:oMath xmlns:m="http://schemas.openxmlformats.org/officeDocument/2006/math">
                    <m:acc>
                      <m:accPr>
                        <m:chr m:val="̂"/>
                        <m:ctrlPr>
                          <a:rPr lang="pt-BR" i="1">
                            <a:latin typeface="Cambria Math" panose="02040503050406030204" pitchFamily="18" charset="0"/>
                          </a:rPr>
                        </m:ctrlPr>
                      </m:accPr>
                      <m:e>
                        <m:r>
                          <a:rPr lang="pt-BR">
                            <a:latin typeface="Cambria Math" panose="02040503050406030204" pitchFamily="18" charset="0"/>
                          </a:rPr>
                          <m:t>𝒚</m:t>
                        </m:r>
                      </m:e>
                    </m:acc>
                  </m:oMath>
                </a14:m>
                <a:r>
                  <a:rPr lang="pt-BR" dirty="0"/>
                  <a:t>  </a:t>
                </a:r>
                <a14:m>
                  <m:oMath xmlns:m="http://schemas.openxmlformats.org/officeDocument/2006/math">
                    <m:r>
                      <a:rPr lang="pt-BR">
                        <a:latin typeface="Cambria Math" panose="02040503050406030204" pitchFamily="18" charset="0"/>
                      </a:rPr>
                      <m:t>∈</m:t>
                    </m:r>
                    <m:sSup>
                      <m:sSupPr>
                        <m:ctrlPr>
                          <a:rPr lang="pt-BR" i="1">
                            <a:latin typeface="Cambria Math" panose="02040503050406030204" pitchFamily="18" charset="0"/>
                          </a:rPr>
                        </m:ctrlPr>
                      </m:sSupPr>
                      <m:e>
                        <m:r>
                          <a:rPr lang="pt-BR">
                            <a:latin typeface="Cambria Math" panose="02040503050406030204" pitchFamily="18" charset="0"/>
                          </a:rPr>
                          <m:t>ℝ</m:t>
                        </m:r>
                      </m:e>
                      <m:sup>
                        <m:r>
                          <m:rPr>
                            <m:sty m:val="p"/>
                          </m:rPr>
                          <a:rPr lang="pt-BR">
                            <a:latin typeface="Cambria Math" panose="02040503050406030204" pitchFamily="18" charset="0"/>
                          </a:rPr>
                          <m:t>N</m:t>
                        </m:r>
                        <m:r>
                          <a:rPr lang="pt-BR">
                            <a:latin typeface="Cambria Math" panose="02040503050406030204" pitchFamily="18" charset="0"/>
                          </a:rPr>
                          <m:t>×</m:t>
                        </m:r>
                        <m:r>
                          <a:rPr lang="pt-BR">
                            <a:latin typeface="Cambria Math" panose="02040503050406030204" pitchFamily="18" charset="0"/>
                          </a:rPr>
                          <m:t>𝟏</m:t>
                        </m:r>
                      </m:sup>
                    </m:sSup>
                  </m:oMath>
                </a14:m>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10675257" y="2175892"/>
                <a:ext cx="1364343" cy="774443"/>
              </a:xfrm>
              <a:prstGeom prst="rect">
                <a:avLst/>
              </a:prstGeom>
              <a:blipFill rotWithShape="0">
                <a:blip r:embed="rId4"/>
                <a:stretch>
                  <a:fillRect l="-1339" t="-1575" r="-4018" b="-3937"/>
                </a:stretch>
              </a:blipFill>
            </p:spPr>
            <p:txBody>
              <a:bodyPr/>
              <a:lstStyle/>
              <a:p>
                <a:r>
                  <a:rPr lang="pt-BR">
                    <a:noFill/>
                  </a:rPr>
                  <a:t> </a:t>
                </a:r>
              </a:p>
            </p:txBody>
          </p:sp>
        </mc:Fallback>
      </mc:AlternateContent>
      <p:cxnSp>
        <p:nvCxnSpPr>
          <p:cNvPr id="6" name="Straight Arrow Connector 5"/>
          <p:cNvCxnSpPr/>
          <p:nvPr/>
        </p:nvCxnSpPr>
        <p:spPr>
          <a:xfrm flipH="1">
            <a:off x="9906000" y="2407920"/>
            <a:ext cx="769257" cy="3657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79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84859" cy="4856530"/>
              </a:xfrm>
            </p:spPr>
            <p:txBody>
              <a:bodyPr>
                <a:normAutofit/>
              </a:bodyPr>
              <a:lstStyle/>
              <a:p>
                <a:r>
                  <a:rPr lang="pt-BR" dirty="0"/>
                  <a:t>Como vocês devem ter percebido, </a:t>
                </a:r>
                <a:r>
                  <a:rPr lang="pt-BR" b="1" i="1" dirty="0"/>
                  <a:t>classificadores</a:t>
                </a:r>
                <a:r>
                  <a:rPr lang="pt-BR" dirty="0"/>
                  <a:t> são algoritmos com </a:t>
                </a:r>
                <a:r>
                  <a:rPr lang="pt-BR" b="1" i="1" dirty="0"/>
                  <a:t>treinamento supervisionado</a:t>
                </a:r>
                <a:r>
                  <a:rPr lang="pt-BR" dirty="0" smtClean="0"/>
                  <a:t>.</a:t>
                </a:r>
              </a:p>
              <a:p>
                <a:r>
                  <a:rPr lang="pt-BR" dirty="0" smtClean="0"/>
                  <a:t>A </a:t>
                </a:r>
                <a:r>
                  <a:rPr lang="pt-BR" dirty="0"/>
                  <a:t>saída desejada para </a:t>
                </a:r>
                <a:r>
                  <a:rPr lang="pt-BR" dirty="0" smtClean="0"/>
                  <a:t>um dado </a:t>
                </a:r>
                <a:r>
                  <a:rPr lang="pt-BR" b="1" i="1" dirty="0" smtClean="0"/>
                  <a:t>exemplo de entrada</a:t>
                </a:r>
                <a:r>
                  <a:rPr lang="pt-BR" dirty="0" smtClean="0"/>
                  <a:t>,</a:t>
                </a:r>
                <a:r>
                  <a:rPr lang="pt-BR" b="1" i="1" dirty="0" smtClean="0"/>
                  <a:t> </a:t>
                </a:r>
                <a14:m>
                  <m:oMath xmlns:m="http://schemas.openxmlformats.org/officeDocument/2006/math">
                    <m:r>
                      <a:rPr lang="pt-BR" b="1" i="1">
                        <a:latin typeface="Cambria Math" panose="02040503050406030204" pitchFamily="18" charset="0"/>
                      </a:rPr>
                      <m:t>𝒙</m:t>
                    </m:r>
                  </m:oMath>
                </a14:m>
                <a:r>
                  <a:rPr lang="pt-BR" dirty="0" smtClean="0"/>
                  <a:t>,</a:t>
                </a:r>
                <a:r>
                  <a:rPr lang="pt-BR" b="1" i="1" dirty="0" smtClean="0"/>
                  <a:t> </a:t>
                </a:r>
                <a:r>
                  <a:rPr lang="pt-BR" dirty="0" smtClean="0"/>
                  <a:t>deve ser </a:t>
                </a:r>
                <a:r>
                  <a:rPr lang="pt-BR" dirty="0"/>
                  <a:t>o </a:t>
                </a:r>
                <a:r>
                  <a:rPr lang="pt-BR" b="1" i="1" dirty="0" smtClean="0"/>
                  <a:t>rótulo</a:t>
                </a:r>
                <a:r>
                  <a:rPr lang="pt-BR" dirty="0" smtClean="0"/>
                  <a:t>,</a:t>
                </a:r>
                <a:r>
                  <a:rPr lang="pt-BR" b="1" i="1" dirty="0" smtClean="0"/>
                  <a:t> </a:t>
                </a:r>
                <a14:m>
                  <m:oMath xmlns:m="http://schemas.openxmlformats.org/officeDocument/2006/math">
                    <m:r>
                      <a:rPr lang="pt-BR" i="1">
                        <a:latin typeface="Cambria Math" panose="02040503050406030204" pitchFamily="18" charset="0"/>
                      </a:rPr>
                      <m:t>𝑦</m:t>
                    </m:r>
                  </m:oMath>
                </a14:m>
                <a:r>
                  <a:rPr lang="pt-BR" dirty="0" smtClean="0"/>
                  <a:t>, </a:t>
                </a:r>
                <a:r>
                  <a:rPr lang="pt-BR" dirty="0"/>
                  <a:t>da classe à qual </a:t>
                </a:r>
                <a:r>
                  <a:rPr lang="pt-BR" dirty="0" smtClean="0"/>
                  <a:t>ele pertence</a:t>
                </a:r>
                <a:r>
                  <a:rPr lang="pt-BR" dirty="0"/>
                  <a:t>. </a:t>
                </a:r>
                <a:endParaRPr lang="pt-BR" dirty="0" smtClean="0"/>
              </a:p>
              <a:p>
                <a:r>
                  <a:rPr lang="pt-BR" dirty="0" smtClean="0"/>
                  <a:t>Sendo </a:t>
                </a:r>
                <a:r>
                  <a:rPr lang="pt-BR" dirty="0"/>
                  <a:t>assim, a saída </a:t>
                </a:r>
                <a14:m>
                  <m:oMath xmlns:m="http://schemas.openxmlformats.org/officeDocument/2006/math">
                    <m:r>
                      <a:rPr lang="pt-BR" i="1">
                        <a:latin typeface="Cambria Math" panose="02040503050406030204" pitchFamily="18" charset="0"/>
                      </a:rPr>
                      <m:t>𝑦</m:t>
                    </m:r>
                  </m:oMath>
                </a14:m>
                <a:r>
                  <a:rPr lang="pt-BR" dirty="0"/>
                  <a:t> de um </a:t>
                </a:r>
                <a:r>
                  <a:rPr lang="pt-BR" b="1" i="1" dirty="0"/>
                  <a:t>classificador</a:t>
                </a:r>
                <a:r>
                  <a:rPr lang="pt-BR" dirty="0"/>
                  <a:t>, </a:t>
                </a:r>
                <a:r>
                  <a:rPr lang="pt-BR" dirty="0" smtClean="0"/>
                  <a:t>é </a:t>
                </a:r>
                <a:r>
                  <a:rPr lang="pt-BR" dirty="0"/>
                  <a:t>uma variável </a:t>
                </a:r>
                <a:r>
                  <a:rPr lang="pt-BR" b="1" i="1" dirty="0"/>
                  <a:t>categórica</a:t>
                </a:r>
                <a:r>
                  <a:rPr lang="pt-BR" dirty="0"/>
                  <a:t> (ou seja, </a:t>
                </a:r>
                <a:r>
                  <a:rPr lang="pt-BR" b="1" i="1" dirty="0"/>
                  <a:t>discreta</a:t>
                </a:r>
                <a:r>
                  <a:rPr lang="pt-BR" dirty="0"/>
                  <a:t>).</a:t>
                </a:r>
              </a:p>
              <a:p>
                <a:r>
                  <a:rPr lang="pt-BR" dirty="0" smtClean="0"/>
                  <a:t>Portanto, </a:t>
                </a:r>
                <a:r>
                  <a:rPr lang="pt-BR" dirty="0"/>
                  <a:t>para </a:t>
                </a:r>
                <a:r>
                  <a:rPr lang="pt-BR" dirty="0" smtClean="0"/>
                  <a:t>realizarmos </a:t>
                </a:r>
                <a:r>
                  <a:rPr lang="pt-BR" dirty="0"/>
                  <a:t>o treinamento do modelo, é </a:t>
                </a:r>
                <a:r>
                  <a:rPr lang="pt-BR" dirty="0" smtClean="0"/>
                  <a:t>necessário escolher </a:t>
                </a:r>
                <a:r>
                  <a:rPr lang="pt-BR" dirty="0"/>
                  <a:t>uma </a:t>
                </a:r>
                <a:r>
                  <a:rPr lang="pt-BR" b="1" i="1" dirty="0"/>
                  <a:t>representação numérica </a:t>
                </a:r>
                <a:r>
                  <a:rPr lang="pt-BR" dirty="0"/>
                  <a:t>para a saída </a:t>
                </a:r>
                <a:r>
                  <a:rPr lang="pt-BR" dirty="0" smtClean="0"/>
                  <a:t>desejada, ou seja, </a:t>
                </a:r>
                <a14:m>
                  <m:oMath xmlns:m="http://schemas.openxmlformats.org/officeDocument/2006/math">
                    <m:r>
                      <a:rPr lang="pt-BR" i="1">
                        <a:latin typeface="Cambria Math" panose="02040503050406030204" pitchFamily="18" charset="0"/>
                      </a:rPr>
                      <m:t>𝑦</m:t>
                    </m:r>
                  </m:oMath>
                </a14:m>
                <a:r>
                  <a:rPr lang="pt-BR" dirty="0" smtClean="0"/>
                  <a:t>. </a:t>
                </a:r>
              </a:p>
              <a:p>
                <a:r>
                  <a:rPr lang="pt-BR" dirty="0" smtClean="0"/>
                  <a:t>Assim, como veremos a seguir, duas </a:t>
                </a:r>
                <a:r>
                  <a:rPr lang="pt-BR" dirty="0"/>
                  <a:t>opções podem ser </a:t>
                </a:r>
                <a:r>
                  <a:rPr lang="pt-BR" dirty="0" smtClean="0"/>
                  <a:t>adotadas, dependendo </a:t>
                </a:r>
                <a:r>
                  <a:rPr lang="pt-BR" dirty="0"/>
                  <a:t>do tipo de classificação a ser </a:t>
                </a:r>
                <a:r>
                  <a:rPr lang="pt-BR" dirty="0" smtClean="0"/>
                  <a:t>feita.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84859" cy="4856530"/>
              </a:xfrm>
              <a:blipFill rotWithShape="0">
                <a:blip r:embed="rId2"/>
                <a:stretch>
                  <a:fillRect l="-935" t="-2008" r="-1154"/>
                </a:stretch>
              </a:blipFill>
            </p:spPr>
            <p:txBody>
              <a:bodyPr/>
              <a:lstStyle/>
              <a:p>
                <a:r>
                  <a:rPr lang="pt-BR">
                    <a:noFill/>
                  </a:rPr>
                  <a:t> </a:t>
                </a:r>
              </a:p>
            </p:txBody>
          </p:sp>
        </mc:Fallback>
      </mc:AlternateContent>
    </p:spTree>
    <p:extLst>
      <p:ext uri="{BB962C8B-B14F-4D97-AF65-F5344CB8AC3E}">
        <p14:creationId xmlns:p14="http://schemas.microsoft.com/office/powerpoint/2010/main" val="22308465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499"/>
            <a:ext cx="10515600" cy="1325563"/>
          </a:xfrm>
        </p:spPr>
        <p:txBody>
          <a:bodyPr/>
          <a:lstStyle/>
          <a:p>
            <a:r>
              <a:rPr lang="pt-BR" dirty="0"/>
              <a:t>Observações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88786"/>
                <a:ext cx="8525421" cy="5169214"/>
              </a:xfrm>
            </p:spPr>
            <p:txBody>
              <a:bodyPr>
                <a:normAutofit fontScale="85000" lnSpcReduction="10000"/>
              </a:bodyPr>
              <a:lstStyle/>
              <a:p>
                <a:r>
                  <a:rPr lang="pt-BR" dirty="0" smtClean="0"/>
                  <a:t>Como vimos, a </a:t>
                </a:r>
                <a:r>
                  <a:rPr lang="pt-BR" b="1" i="1" dirty="0" smtClean="0"/>
                  <a:t>função discriminante</a:t>
                </a:r>
                <a:r>
                  <a:rPr lang="pt-BR" dirty="0" smtClean="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pode também assumir a forma de um </a:t>
                </a:r>
                <a:r>
                  <a:rPr lang="pt-BR" b="1" i="1" dirty="0" smtClean="0"/>
                  <a:t>polinômio</a:t>
                </a:r>
                <a:r>
                  <a:rPr lang="pt-BR" dirty="0" smtClean="0"/>
                  <a:t>, mas, muitas vezes, nós não sabemos qual a melhor ordem para este polinômio.</a:t>
                </a:r>
              </a:p>
              <a:p>
                <a:r>
                  <a:rPr lang="pt-BR" dirty="0" smtClean="0"/>
                  <a:t>Assim, </a:t>
                </a:r>
                <a:r>
                  <a:rPr lang="pt-BR" dirty="0"/>
                  <a:t>como nós discutimos no caso da </a:t>
                </a:r>
                <a:r>
                  <a:rPr lang="pt-BR" b="1" i="1" dirty="0"/>
                  <a:t>regressão linear</a:t>
                </a:r>
                <a:r>
                  <a:rPr lang="pt-BR" dirty="0"/>
                  <a:t>, modelos de </a:t>
                </a:r>
                <a:r>
                  <a:rPr lang="pt-BR" b="1" i="1" dirty="0"/>
                  <a:t>regressão logística </a:t>
                </a:r>
                <a:r>
                  <a:rPr lang="pt-BR" dirty="0" smtClean="0"/>
                  <a:t>usando</a:t>
                </a:r>
                <a:r>
                  <a:rPr lang="pt-BR" b="1" i="1" dirty="0" smtClean="0"/>
                  <a:t> polinômios </a:t>
                </a:r>
                <a:r>
                  <a:rPr lang="pt-BR" dirty="0" smtClean="0"/>
                  <a:t>também</a:t>
                </a:r>
                <a:r>
                  <a:rPr lang="pt-BR" b="1" i="1" dirty="0" smtClean="0"/>
                  <a:t> </a:t>
                </a:r>
                <a:r>
                  <a:rPr lang="pt-BR" dirty="0"/>
                  <a:t>estão sujeitos à ocorrência de </a:t>
                </a:r>
                <a:r>
                  <a:rPr lang="pt-BR" b="1" i="1" dirty="0"/>
                  <a:t>sobreajuste</a:t>
                </a:r>
                <a:r>
                  <a:rPr lang="pt-BR" dirty="0"/>
                  <a:t> e </a:t>
                </a:r>
                <a:r>
                  <a:rPr lang="pt-BR" b="1" i="1" dirty="0"/>
                  <a:t>subajuste</a:t>
                </a:r>
                <a:r>
                  <a:rPr lang="pt-BR" dirty="0"/>
                  <a:t>. </a:t>
                </a:r>
              </a:p>
              <a:p>
                <a:pPr lvl="1">
                  <a:buFont typeface="Wingdings" panose="05000000000000000000" pitchFamily="2" charset="2"/>
                  <a:buChar char="§"/>
                </a:pPr>
                <a:r>
                  <a:rPr lang="pt-BR" dirty="0"/>
                  <a:t>Na primeira figura, a </a:t>
                </a:r>
                <a:r>
                  <a:rPr lang="pt-BR" b="1" i="1" dirty="0"/>
                  <a:t>falta de flexibilidade </a:t>
                </a:r>
                <a:r>
                  <a:rPr lang="pt-BR" dirty="0"/>
                  <a:t>da reta usada faz com que o erro de classificação seja alto.</a:t>
                </a:r>
              </a:p>
              <a:p>
                <a:pPr lvl="1">
                  <a:buFont typeface="Wingdings" panose="05000000000000000000" pitchFamily="2" charset="2"/>
                  <a:buChar char="§"/>
                </a:pPr>
                <a:r>
                  <a:rPr lang="pt-BR" dirty="0"/>
                  <a:t>Na última figura, a </a:t>
                </a:r>
                <a:r>
                  <a:rPr lang="pt-BR" b="1" i="1" dirty="0"/>
                  <a:t>flexibilidade excessiva </a:t>
                </a:r>
                <a:r>
                  <a:rPr lang="pt-BR" dirty="0"/>
                  <a:t>do modelo (explorando um polinômio de ordem elevada) dá origem a contorções na </a:t>
                </a:r>
                <a:r>
                  <a:rPr lang="pt-BR" b="1" i="1" dirty="0"/>
                  <a:t>fronteira de decisão </a:t>
                </a:r>
                <a:r>
                  <a:rPr lang="pt-BR" dirty="0"/>
                  <a:t>na tentativa de minimizar o erro de classificação junto aos dados de treinamento. Porém, o modelo ficou mais susceptível a erros de classificação para novos dados, ou seja, não irá generalizar bem.</a:t>
                </a:r>
              </a:p>
              <a:p>
                <a:pPr lvl="1">
                  <a:buFont typeface="Wingdings" panose="05000000000000000000" pitchFamily="2" charset="2"/>
                  <a:buChar char="§"/>
                </a:pPr>
                <a:r>
                  <a:rPr lang="pt-BR" dirty="0"/>
                  <a:t>Já a figura do meio mostra o que seria uma boa </a:t>
                </a:r>
                <a:r>
                  <a:rPr lang="pt-BR" b="1" i="1" dirty="0"/>
                  <a:t>hipótese de classificação</a:t>
                </a:r>
                <a:r>
                  <a:rPr lang="pt-BR" dirty="0"/>
                  <a:t>.</a:t>
                </a:r>
              </a:p>
              <a:p>
                <a:r>
                  <a:rPr lang="pt-BR" dirty="0"/>
                  <a:t>Por isso, </a:t>
                </a:r>
                <a:r>
                  <a:rPr lang="pt-BR" b="1" i="1" dirty="0"/>
                  <a:t>técnicas de </a:t>
                </a:r>
                <a:r>
                  <a:rPr lang="pt-BR" b="1" i="1" dirty="0" smtClean="0"/>
                  <a:t>regularização </a:t>
                </a:r>
                <a:r>
                  <a:rPr lang="pt-BR" dirty="0" smtClean="0"/>
                  <a:t>(e.g., LASSO, Ridge, Elastic-Net, </a:t>
                </a:r>
                <a:r>
                  <a:rPr lang="pt-BR" dirty="0"/>
                  <a:t>E</a:t>
                </a:r>
                <a:r>
                  <a:rPr lang="pt-BR" dirty="0" smtClean="0"/>
                  <a:t>arly-stop) também</a:t>
                </a:r>
                <a:r>
                  <a:rPr lang="pt-BR" b="1" i="1" dirty="0" smtClean="0"/>
                  <a:t> </a:t>
                </a:r>
                <a:r>
                  <a:rPr lang="pt-BR" dirty="0" smtClean="0"/>
                  <a:t>podem </a:t>
                </a:r>
                <a:r>
                  <a:rPr lang="pt-BR" dirty="0"/>
                  <a:t>ser empregadas em seu treinamento, assim como </a:t>
                </a:r>
                <a:r>
                  <a:rPr lang="pt-BR" b="1" i="1" dirty="0"/>
                  <a:t>validação </a:t>
                </a:r>
                <a:r>
                  <a:rPr lang="pt-BR" b="1" i="1" dirty="0" smtClean="0"/>
                  <a:t>cruzada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88786"/>
                <a:ext cx="8525421" cy="5169214"/>
              </a:xfrm>
              <a:blipFill rotWithShape="0">
                <a:blip r:embed="rId2"/>
                <a:stretch>
                  <a:fillRect l="-929" t="-2241" b="-1887"/>
                </a:stretch>
              </a:blipFill>
            </p:spPr>
            <p:txBody>
              <a:bodyPr/>
              <a:lstStyle/>
              <a:p>
                <a:r>
                  <a:rPr lang="pt-BR">
                    <a:noFill/>
                  </a:rPr>
                  <a:t> </a:t>
                </a:r>
              </a:p>
            </p:txBody>
          </p:sp>
        </mc:Fallback>
      </mc:AlternateContent>
      <p:grpSp>
        <p:nvGrpSpPr>
          <p:cNvPr id="4" name="Group 3"/>
          <p:cNvGrpSpPr/>
          <p:nvPr/>
        </p:nvGrpSpPr>
        <p:grpSpPr>
          <a:xfrm>
            <a:off x="9446249" y="2416097"/>
            <a:ext cx="2614572" cy="2059728"/>
            <a:chOff x="12672659" y="1187117"/>
            <a:chExt cx="2796787" cy="2109915"/>
          </a:xfrm>
        </p:grpSpPr>
        <p:cxnSp>
          <p:nvCxnSpPr>
            <p:cNvPr id="5" name="Straight Connector 4"/>
            <p:cNvCxnSpPr/>
            <p:nvPr/>
          </p:nvCxnSpPr>
          <p:spPr>
            <a:xfrm>
              <a:off x="12835767"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3909339"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12835767" y="1187117"/>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12835767" y="1187117"/>
                  <a:ext cx="380827" cy="257896"/>
                </a:xfrm>
                <a:prstGeom prst="rect">
                  <a:avLst/>
                </a:prstGeom>
                <a:blipFill rotWithShape="0">
                  <a:blip r:embed="rId3"/>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088619"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15088619" y="3030229"/>
                  <a:ext cx="380827" cy="257896"/>
                </a:xfrm>
                <a:prstGeom prst="rect">
                  <a:avLst/>
                </a:prstGeom>
                <a:blipFill rotWithShape="0">
                  <a:blip r:embed="rId4"/>
                  <a:stretch>
                    <a:fillRect b="-42857"/>
                  </a:stretch>
                </a:blipFill>
              </p:spPr>
              <p:txBody>
                <a:bodyPr/>
                <a:lstStyle/>
                <a:p>
                  <a:r>
                    <a:rPr lang="pt-BR">
                      <a:noFill/>
                    </a:rPr>
                    <a:t> </a:t>
                  </a:r>
                </a:p>
              </p:txBody>
            </p:sp>
          </mc:Fallback>
        </mc:AlternateContent>
        <p:sp>
          <p:nvSpPr>
            <p:cNvPr id="9" name="Oval 8"/>
            <p:cNvSpPr/>
            <p:nvPr/>
          </p:nvSpPr>
          <p:spPr>
            <a:xfrm>
              <a:off x="13553334"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13561681"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13295320"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13414187"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13816131"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13839512"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14066354"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13829460"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13345007"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13909339"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p:cNvSpPr/>
            <p:nvPr/>
          </p:nvSpPr>
          <p:spPr>
            <a:xfrm>
              <a:off x="13669702"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14059696"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14308370"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14507886"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13674403"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4616909"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14276702"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14101561"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14078959"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14308370"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Multiply 28"/>
            <p:cNvSpPr/>
            <p:nvPr/>
          </p:nvSpPr>
          <p:spPr>
            <a:xfrm>
              <a:off x="13999936"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211391"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3083425"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2887780"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2864580"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Multiply 33"/>
            <p:cNvSpPr/>
            <p:nvPr/>
          </p:nvSpPr>
          <p:spPr>
            <a:xfrm>
              <a:off x="14518766"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p:nvPr/>
          </p:nvSpPr>
          <p:spPr>
            <a:xfrm>
              <a:off x="12953812"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14283730"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36"/>
            <p:cNvSpPr/>
            <p:nvPr/>
          </p:nvSpPr>
          <p:spPr>
            <a:xfrm>
              <a:off x="14410280"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14491843"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Multiply 38"/>
            <p:cNvSpPr/>
            <p:nvPr/>
          </p:nvSpPr>
          <p:spPr>
            <a:xfrm>
              <a:off x="13078193"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Multiply 39"/>
            <p:cNvSpPr/>
            <p:nvPr/>
          </p:nvSpPr>
          <p:spPr>
            <a:xfrm>
              <a:off x="13323864"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Multiply 40"/>
            <p:cNvSpPr/>
            <p:nvPr/>
          </p:nvSpPr>
          <p:spPr>
            <a:xfrm>
              <a:off x="13749168"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Multiply 41"/>
            <p:cNvSpPr/>
            <p:nvPr/>
          </p:nvSpPr>
          <p:spPr>
            <a:xfrm>
              <a:off x="13507181"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Multiply 42"/>
            <p:cNvSpPr/>
            <p:nvPr/>
          </p:nvSpPr>
          <p:spPr>
            <a:xfrm>
              <a:off x="12998875"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ultiply 43"/>
            <p:cNvSpPr/>
            <p:nvPr/>
          </p:nvSpPr>
          <p:spPr>
            <a:xfrm>
              <a:off x="14136782"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Multiply 44"/>
            <p:cNvSpPr/>
            <p:nvPr/>
          </p:nvSpPr>
          <p:spPr>
            <a:xfrm>
              <a:off x="14476369"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Multiply 45"/>
            <p:cNvSpPr/>
            <p:nvPr/>
          </p:nvSpPr>
          <p:spPr>
            <a:xfrm>
              <a:off x="13134348"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Multiply 46"/>
            <p:cNvSpPr/>
            <p:nvPr/>
          </p:nvSpPr>
          <p:spPr>
            <a:xfrm>
              <a:off x="13496384"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p:nvPr/>
          </p:nvSpPr>
          <p:spPr>
            <a:xfrm>
              <a:off x="12841249"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Multiply 48"/>
            <p:cNvSpPr/>
            <p:nvPr/>
          </p:nvSpPr>
          <p:spPr>
            <a:xfrm>
              <a:off x="13871464"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Freeform 49"/>
            <p:cNvSpPr/>
            <p:nvPr/>
          </p:nvSpPr>
          <p:spPr>
            <a:xfrm>
              <a:off x="13195406" y="1351116"/>
              <a:ext cx="1903847" cy="1403682"/>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1" name="Group 50"/>
          <p:cNvGrpSpPr/>
          <p:nvPr/>
        </p:nvGrpSpPr>
        <p:grpSpPr>
          <a:xfrm>
            <a:off x="9438342" y="367002"/>
            <a:ext cx="2614571" cy="2044068"/>
            <a:chOff x="9561094" y="1203158"/>
            <a:chExt cx="2796786" cy="2093874"/>
          </a:xfrm>
        </p:grpSpPr>
        <p:cxnSp>
          <p:nvCxnSpPr>
            <p:cNvPr id="52" name="Straight Connector 51"/>
            <p:cNvCxnSpPr/>
            <p:nvPr/>
          </p:nvCxnSpPr>
          <p:spPr>
            <a:xfrm>
              <a:off x="9724202"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a:off x="10797774"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9724202" y="1203158"/>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2" name="TextBox 51"/>
                <p:cNvSpPr txBox="1">
                  <a:spLocks noRot="1" noChangeAspect="1" noMove="1" noResize="1" noEditPoints="1" noAdjustHandles="1" noChangeArrowheads="1" noChangeShapeType="1" noTextEdit="1"/>
                </p:cNvSpPr>
                <p:nvPr/>
              </p:nvSpPr>
              <p:spPr>
                <a:xfrm>
                  <a:off x="9724202" y="1203158"/>
                  <a:ext cx="380827" cy="257896"/>
                </a:xfrm>
                <a:prstGeom prst="rect">
                  <a:avLst/>
                </a:prstGeom>
                <a:blipFill rotWithShape="0">
                  <a:blip r:embed="rId5"/>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1977053"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11977053" y="3030229"/>
                  <a:ext cx="380827" cy="257896"/>
                </a:xfrm>
                <a:prstGeom prst="rect">
                  <a:avLst/>
                </a:prstGeom>
                <a:blipFill rotWithShape="0">
                  <a:blip r:embed="rId6"/>
                  <a:stretch>
                    <a:fillRect b="-42857"/>
                  </a:stretch>
                </a:blipFill>
              </p:spPr>
              <p:txBody>
                <a:bodyPr/>
                <a:lstStyle/>
                <a:p>
                  <a:r>
                    <a:rPr lang="pt-BR">
                      <a:noFill/>
                    </a:rPr>
                    <a:t> </a:t>
                  </a:r>
                </a:p>
              </p:txBody>
            </p:sp>
          </mc:Fallback>
        </mc:AlternateContent>
        <p:sp>
          <p:nvSpPr>
            <p:cNvPr id="56" name="Oval 55"/>
            <p:cNvSpPr/>
            <p:nvPr/>
          </p:nvSpPr>
          <p:spPr>
            <a:xfrm>
              <a:off x="10441769"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p:cNvSpPr/>
            <p:nvPr/>
          </p:nvSpPr>
          <p:spPr>
            <a:xfrm>
              <a:off x="10450116"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p:cNvSpPr/>
            <p:nvPr/>
          </p:nvSpPr>
          <p:spPr>
            <a:xfrm>
              <a:off x="10183755"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p:cNvSpPr/>
            <p:nvPr/>
          </p:nvSpPr>
          <p:spPr>
            <a:xfrm>
              <a:off x="10302622"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p:cNvSpPr/>
            <p:nvPr/>
          </p:nvSpPr>
          <p:spPr>
            <a:xfrm>
              <a:off x="10704566"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p:cNvSpPr/>
            <p:nvPr/>
          </p:nvSpPr>
          <p:spPr>
            <a:xfrm>
              <a:off x="10727947"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p:cNvSpPr/>
            <p:nvPr/>
          </p:nvSpPr>
          <p:spPr>
            <a:xfrm>
              <a:off x="10954789"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62"/>
            <p:cNvSpPr/>
            <p:nvPr/>
          </p:nvSpPr>
          <p:spPr>
            <a:xfrm>
              <a:off x="10717895"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63"/>
            <p:cNvSpPr/>
            <p:nvPr/>
          </p:nvSpPr>
          <p:spPr>
            <a:xfrm>
              <a:off x="10233441"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64"/>
            <p:cNvSpPr/>
            <p:nvPr/>
          </p:nvSpPr>
          <p:spPr>
            <a:xfrm>
              <a:off x="10797774"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10558137"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10948131"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11196805"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11396321"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10562838"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11505344"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11165137"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10989996"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Oval 73"/>
            <p:cNvSpPr/>
            <p:nvPr/>
          </p:nvSpPr>
          <p:spPr>
            <a:xfrm>
              <a:off x="10967394"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Oval 74"/>
            <p:cNvSpPr/>
            <p:nvPr/>
          </p:nvSpPr>
          <p:spPr>
            <a:xfrm>
              <a:off x="11196805"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10888371"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10099826"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9971860"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Multiply 78"/>
            <p:cNvSpPr/>
            <p:nvPr/>
          </p:nvSpPr>
          <p:spPr>
            <a:xfrm>
              <a:off x="9776215"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Multiply 79"/>
            <p:cNvSpPr/>
            <p:nvPr/>
          </p:nvSpPr>
          <p:spPr>
            <a:xfrm>
              <a:off x="9753015"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Multiply 80"/>
            <p:cNvSpPr/>
            <p:nvPr/>
          </p:nvSpPr>
          <p:spPr>
            <a:xfrm>
              <a:off x="11407201"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Multiply 81"/>
            <p:cNvSpPr/>
            <p:nvPr/>
          </p:nvSpPr>
          <p:spPr>
            <a:xfrm>
              <a:off x="9842247"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Oval 82"/>
            <p:cNvSpPr/>
            <p:nvPr/>
          </p:nvSpPr>
          <p:spPr>
            <a:xfrm>
              <a:off x="11172165"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Oval 83"/>
            <p:cNvSpPr/>
            <p:nvPr/>
          </p:nvSpPr>
          <p:spPr>
            <a:xfrm>
              <a:off x="11298715"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Oval 84"/>
            <p:cNvSpPr/>
            <p:nvPr/>
          </p:nvSpPr>
          <p:spPr>
            <a:xfrm>
              <a:off x="11380278"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Multiply 85"/>
            <p:cNvSpPr/>
            <p:nvPr/>
          </p:nvSpPr>
          <p:spPr>
            <a:xfrm>
              <a:off x="9966628"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Multiply 86"/>
            <p:cNvSpPr/>
            <p:nvPr/>
          </p:nvSpPr>
          <p:spPr>
            <a:xfrm>
              <a:off x="10212299"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Multiply 87"/>
            <p:cNvSpPr/>
            <p:nvPr/>
          </p:nvSpPr>
          <p:spPr>
            <a:xfrm>
              <a:off x="10637603"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Multiply 88"/>
            <p:cNvSpPr/>
            <p:nvPr/>
          </p:nvSpPr>
          <p:spPr>
            <a:xfrm>
              <a:off x="10395616"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Multiply 89"/>
            <p:cNvSpPr/>
            <p:nvPr/>
          </p:nvSpPr>
          <p:spPr>
            <a:xfrm>
              <a:off x="9887310"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Multiply 90"/>
            <p:cNvSpPr/>
            <p:nvPr/>
          </p:nvSpPr>
          <p:spPr>
            <a:xfrm>
              <a:off x="11025217"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Multiply 91"/>
            <p:cNvSpPr/>
            <p:nvPr/>
          </p:nvSpPr>
          <p:spPr>
            <a:xfrm>
              <a:off x="11364804"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Multiply 92"/>
            <p:cNvSpPr/>
            <p:nvPr/>
          </p:nvSpPr>
          <p:spPr>
            <a:xfrm>
              <a:off x="10022783"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Multiply 93"/>
            <p:cNvSpPr/>
            <p:nvPr/>
          </p:nvSpPr>
          <p:spPr>
            <a:xfrm>
              <a:off x="10384819"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Multiply 94"/>
            <p:cNvSpPr/>
            <p:nvPr/>
          </p:nvSpPr>
          <p:spPr>
            <a:xfrm>
              <a:off x="9729684"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Multiply 95"/>
            <p:cNvSpPr/>
            <p:nvPr/>
          </p:nvSpPr>
          <p:spPr>
            <a:xfrm>
              <a:off x="10759899"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7" name="Straight Connector 96"/>
            <p:cNvCxnSpPr/>
            <p:nvPr/>
          </p:nvCxnSpPr>
          <p:spPr>
            <a:xfrm>
              <a:off x="9710234" y="1706871"/>
              <a:ext cx="1903794" cy="14523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9468851" y="4502836"/>
            <a:ext cx="2614572" cy="2075388"/>
            <a:chOff x="15842602" y="1171075"/>
            <a:chExt cx="2796787" cy="2125957"/>
          </a:xfrm>
        </p:grpSpPr>
        <p:cxnSp>
          <p:nvCxnSpPr>
            <p:cNvPr id="99" name="Straight Connector 98"/>
            <p:cNvCxnSpPr/>
            <p:nvPr/>
          </p:nvCxnSpPr>
          <p:spPr>
            <a:xfrm>
              <a:off x="16005710"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6200000">
              <a:off x="17079282"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p:cNvSpPr txBox="1"/>
                <p:nvPr/>
              </p:nvSpPr>
              <p:spPr>
                <a:xfrm>
                  <a:off x="16005710" y="1171075"/>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98" name="TextBox 97"/>
                <p:cNvSpPr txBox="1">
                  <a:spLocks noRot="1" noChangeAspect="1" noMove="1" noResize="1" noEditPoints="1" noAdjustHandles="1" noChangeArrowheads="1" noChangeShapeType="1" noTextEdit="1"/>
                </p:cNvSpPr>
                <p:nvPr/>
              </p:nvSpPr>
              <p:spPr>
                <a:xfrm>
                  <a:off x="16005710" y="1171075"/>
                  <a:ext cx="380827" cy="257896"/>
                </a:xfrm>
                <a:prstGeom prst="rect">
                  <a:avLst/>
                </a:prstGeom>
                <a:blipFill rotWithShape="0">
                  <a:blip r:embed="rId7"/>
                  <a:stretch>
                    <a:fillRect b="-428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18258562"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9" name="TextBox 98"/>
                <p:cNvSpPr txBox="1">
                  <a:spLocks noRot="1" noChangeAspect="1" noMove="1" noResize="1" noEditPoints="1" noAdjustHandles="1" noChangeArrowheads="1" noChangeShapeType="1" noTextEdit="1"/>
                </p:cNvSpPr>
                <p:nvPr/>
              </p:nvSpPr>
              <p:spPr>
                <a:xfrm>
                  <a:off x="18258562" y="3030229"/>
                  <a:ext cx="380827" cy="257896"/>
                </a:xfrm>
                <a:prstGeom prst="rect">
                  <a:avLst/>
                </a:prstGeom>
                <a:blipFill rotWithShape="0">
                  <a:blip r:embed="rId8"/>
                  <a:stretch>
                    <a:fillRect b="-42857"/>
                  </a:stretch>
                </a:blipFill>
              </p:spPr>
              <p:txBody>
                <a:bodyPr/>
                <a:lstStyle/>
                <a:p>
                  <a:r>
                    <a:rPr lang="pt-BR">
                      <a:noFill/>
                    </a:rPr>
                    <a:t> </a:t>
                  </a:r>
                </a:p>
              </p:txBody>
            </p:sp>
          </mc:Fallback>
        </mc:AlternateContent>
        <p:sp>
          <p:nvSpPr>
            <p:cNvPr id="103" name="Oval 102"/>
            <p:cNvSpPr/>
            <p:nvPr/>
          </p:nvSpPr>
          <p:spPr>
            <a:xfrm>
              <a:off x="16723277"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p:nvPr/>
          </p:nvSpPr>
          <p:spPr>
            <a:xfrm>
              <a:off x="16731625"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Oval 104"/>
            <p:cNvSpPr/>
            <p:nvPr/>
          </p:nvSpPr>
          <p:spPr>
            <a:xfrm>
              <a:off x="16465263"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Oval 105"/>
            <p:cNvSpPr/>
            <p:nvPr/>
          </p:nvSpPr>
          <p:spPr>
            <a:xfrm>
              <a:off x="16584131"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Oval 106"/>
            <p:cNvSpPr/>
            <p:nvPr/>
          </p:nvSpPr>
          <p:spPr>
            <a:xfrm>
              <a:off x="16986074"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Oval 107"/>
            <p:cNvSpPr/>
            <p:nvPr/>
          </p:nvSpPr>
          <p:spPr>
            <a:xfrm>
              <a:off x="17009456"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17236297"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16976321" y="2218662"/>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16514950"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17079282"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16839645"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17229640"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17478314"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17677830"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16844346"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17792855" y="2385644"/>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17446645"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Oval 119"/>
            <p:cNvSpPr/>
            <p:nvPr/>
          </p:nvSpPr>
          <p:spPr>
            <a:xfrm>
              <a:off x="17271504"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Oval 120"/>
            <p:cNvSpPr/>
            <p:nvPr/>
          </p:nvSpPr>
          <p:spPr>
            <a:xfrm>
              <a:off x="17261076" y="25495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Oval 121"/>
            <p:cNvSpPr/>
            <p:nvPr/>
          </p:nvSpPr>
          <p:spPr>
            <a:xfrm>
              <a:off x="17478314"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Multiply 122"/>
            <p:cNvSpPr/>
            <p:nvPr/>
          </p:nvSpPr>
          <p:spPr>
            <a:xfrm>
              <a:off x="17169879"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Multiply 123"/>
            <p:cNvSpPr/>
            <p:nvPr/>
          </p:nvSpPr>
          <p:spPr>
            <a:xfrm>
              <a:off x="16381334"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Multiply 124"/>
            <p:cNvSpPr/>
            <p:nvPr/>
          </p:nvSpPr>
          <p:spPr>
            <a:xfrm>
              <a:off x="16253368"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Multiply 125"/>
            <p:cNvSpPr/>
            <p:nvPr/>
          </p:nvSpPr>
          <p:spPr>
            <a:xfrm>
              <a:off x="16057723"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Multiply 126"/>
            <p:cNvSpPr/>
            <p:nvPr/>
          </p:nvSpPr>
          <p:spPr>
            <a:xfrm>
              <a:off x="16034523"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Multiply 127"/>
            <p:cNvSpPr/>
            <p:nvPr/>
          </p:nvSpPr>
          <p:spPr>
            <a:xfrm>
              <a:off x="17744928" y="2170446"/>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Multiply 128"/>
            <p:cNvSpPr/>
            <p:nvPr/>
          </p:nvSpPr>
          <p:spPr>
            <a:xfrm>
              <a:off x="16123756"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Oval 129"/>
            <p:cNvSpPr/>
            <p:nvPr/>
          </p:nvSpPr>
          <p:spPr>
            <a:xfrm>
              <a:off x="17453674"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Oval 130"/>
            <p:cNvSpPr/>
            <p:nvPr/>
          </p:nvSpPr>
          <p:spPr>
            <a:xfrm>
              <a:off x="17614361"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Oval 131"/>
            <p:cNvSpPr/>
            <p:nvPr/>
          </p:nvSpPr>
          <p:spPr>
            <a:xfrm>
              <a:off x="17661786"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p:nvPr/>
          </p:nvSpPr>
          <p:spPr>
            <a:xfrm>
              <a:off x="16248136"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p:nvPr/>
          </p:nvSpPr>
          <p:spPr>
            <a:xfrm>
              <a:off x="16493808"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p:nvPr/>
          </p:nvSpPr>
          <p:spPr>
            <a:xfrm>
              <a:off x="16919111"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16677124"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16168819"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17306726"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17646313"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16304291"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p:nvPr/>
          </p:nvSpPr>
          <p:spPr>
            <a:xfrm>
              <a:off x="16666327"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p:nvPr/>
          </p:nvSpPr>
          <p:spPr>
            <a:xfrm>
              <a:off x="16011193"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p:nvPr/>
          </p:nvSpPr>
          <p:spPr>
            <a:xfrm>
              <a:off x="17041407"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Freeform 143"/>
            <p:cNvSpPr/>
            <p:nvPr/>
          </p:nvSpPr>
          <p:spPr>
            <a:xfrm>
              <a:off x="16413706" y="1401750"/>
              <a:ext cx="1998621" cy="13346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98661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3008"/>
          </a:xfrm>
        </p:spPr>
        <p:txBody>
          <a:bodyPr>
            <a:normAutofit/>
          </a:bodyPr>
          <a:lstStyle/>
          <a:p>
            <a:r>
              <a:rPr lang="pt-BR" sz="4200" dirty="0" smtClean="0"/>
              <a:t>Exemplo: Regressão Logistica com SciKit-Learn</a:t>
            </a:r>
            <a:endParaRPr lang="pt-BR" sz="4200" dirty="0"/>
          </a:p>
        </p:txBody>
      </p:sp>
      <p:sp>
        <p:nvSpPr>
          <p:cNvPr id="4" name="Rectangle 3"/>
          <p:cNvSpPr/>
          <p:nvPr/>
        </p:nvSpPr>
        <p:spPr>
          <a:xfrm>
            <a:off x="836413" y="1154559"/>
            <a:ext cx="5676900" cy="4662815"/>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'https://raw.githubusercontent.com/justmarkham/pycon-2016-tutorial/master/data/sms.tsv'</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 for the training set.</a:t>
            </a:r>
            <a:endParaRPr lang="en-US" sz="1100" dirty="0">
              <a:solidFill>
                <a:srgbClr val="000000"/>
              </a:solidFill>
              <a:highlight>
                <a:srgbClr val="FFFFFF"/>
              </a:highlight>
            </a:endParaRPr>
          </a:p>
          <a:p>
            <a:r>
              <a:rPr lang="pt-BR" sz="1100" dirty="0">
                <a:solidFill>
                  <a:srgbClr val="000000"/>
                </a:solidFill>
                <a:highlight>
                  <a:srgbClr val="FFFFFF"/>
                </a:highlight>
              </a:rPr>
              <a:t>x_train_dtm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Transform validation set into document-term matrix.</a:t>
            </a:r>
            <a:endParaRPr lang="en-US" sz="1100" dirty="0">
              <a:solidFill>
                <a:srgbClr val="000000"/>
              </a:solidFill>
              <a:highlight>
                <a:srgbClr val="FFFFFF"/>
              </a:highlight>
            </a:endParaRPr>
          </a:p>
          <a:p>
            <a:r>
              <a:rPr lang="pt-BR" sz="1100" dirty="0">
                <a:solidFill>
                  <a:srgbClr val="000000"/>
                </a:solidFill>
                <a:highlight>
                  <a:srgbClr val="FFFFFF"/>
                </a:highlight>
              </a:rPr>
              <a:t>x_test_dtm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 classifier.</a:t>
            </a:r>
            <a:endParaRPr lang="pt-BR" sz="1100" dirty="0">
              <a:solidFill>
                <a:srgbClr val="000000"/>
              </a:solidFill>
              <a:highlight>
                <a:srgbClr val="FFFFFF"/>
              </a:highlight>
            </a:endParaRPr>
          </a:p>
          <a:p>
            <a:r>
              <a:rPr lang="pt-BR" sz="1100" dirty="0">
                <a:solidFill>
                  <a:srgbClr val="000000"/>
                </a:solidFill>
                <a:highlight>
                  <a:srgbClr val="FFFFFF"/>
                </a:highlight>
              </a:rPr>
              <a:t>classifier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LogisticRegression</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model.</a:t>
            </a:r>
            <a:endParaRPr lang="pt-BR" sz="1100" dirty="0">
              <a:solidFill>
                <a:srgbClr val="000000"/>
              </a:solidFill>
              <a:highlight>
                <a:srgbClr val="FFFFFF"/>
              </a:highlight>
            </a:endParaRPr>
          </a:p>
          <a:p>
            <a:r>
              <a:rPr lang="pt-BR" sz="1100" dirty="0">
                <a:solidFill>
                  <a:srgbClr val="000000"/>
                </a:solidFill>
                <a:highlight>
                  <a:srgbClr val="FFFFFF"/>
                </a:highlight>
              </a:rPr>
              <a:t>classifier</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x_train_dtm</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r>
              <a:rPr lang="pt-BR" sz="1100" dirty="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classifier</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x_test_dtm</a:t>
            </a:r>
            <a:r>
              <a:rPr lang="pt-BR" sz="1100" b="1" dirty="0">
                <a:solidFill>
                  <a:srgbClr val="000080"/>
                </a:solidFill>
                <a:highlight>
                  <a:srgbClr val="FFFFFF"/>
                </a:highlight>
              </a:rPr>
              <a:t>)</a:t>
            </a:r>
            <a:endParaRPr lang="pt-BR" sz="11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618" t="11429" r="10000" b="2143"/>
          <a:stretch/>
        </p:blipFill>
        <p:spPr>
          <a:xfrm>
            <a:off x="8218580" y="3423833"/>
            <a:ext cx="2911720" cy="2880000"/>
          </a:xfrm>
          <a:prstGeom prst="rect">
            <a:avLst/>
          </a:prstGeom>
        </p:spPr>
      </p:pic>
      <p:sp>
        <p:nvSpPr>
          <p:cNvPr id="8" name="TextBox 7"/>
          <p:cNvSpPr txBox="1"/>
          <p:nvPr/>
        </p:nvSpPr>
        <p:spPr>
          <a:xfrm>
            <a:off x="6972050" y="379870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9" name="Straight Arrow Connector 8"/>
          <p:cNvCxnSpPr/>
          <p:nvPr/>
        </p:nvCxnSpPr>
        <p:spPr>
          <a:xfrm>
            <a:off x="7867969" y="3980268"/>
            <a:ext cx="1089710" cy="11367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30300" y="4863833"/>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11" name="Straight Arrow Connector 10"/>
          <p:cNvCxnSpPr/>
          <p:nvPr/>
        </p:nvCxnSpPr>
        <p:spPr>
          <a:xfrm flipH="1" flipV="1">
            <a:off x="10763806" y="5334000"/>
            <a:ext cx="503539" cy="44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2050" y="5135725"/>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13" name="Straight Arrow Connector 12"/>
          <p:cNvCxnSpPr/>
          <p:nvPr/>
        </p:nvCxnSpPr>
        <p:spPr>
          <a:xfrm flipV="1">
            <a:off x="7708611" y="5334000"/>
            <a:ext cx="1394109" cy="3217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130300" y="3616887"/>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15" name="Straight Arrow Connector 14"/>
          <p:cNvCxnSpPr/>
          <p:nvPr/>
        </p:nvCxnSpPr>
        <p:spPr>
          <a:xfrm flipH="1">
            <a:off x="10729913" y="3967483"/>
            <a:ext cx="548575" cy="12645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447149" y="6374158"/>
            <a:ext cx="5656292" cy="369332"/>
          </a:xfrm>
          <a:prstGeom prst="rect">
            <a:avLst/>
          </a:prstGeom>
        </p:spPr>
        <p:txBody>
          <a:bodyPr wrap="none">
            <a:spAutoFit/>
          </a:bodyPr>
          <a:lstStyle/>
          <a:p>
            <a:r>
              <a:rPr lang="pt-BR" dirty="0">
                <a:solidFill>
                  <a:srgbClr val="00B0F0"/>
                </a:solidFill>
              </a:rPr>
              <a:t>Exemplo: SPAMClassificationLogisticRegressionSciKit.ipynb</a:t>
            </a:r>
          </a:p>
        </p:txBody>
      </p:sp>
      <p:sp>
        <p:nvSpPr>
          <p:cNvPr id="21" name="TextBox 20"/>
          <p:cNvSpPr txBox="1"/>
          <p:nvPr/>
        </p:nvSpPr>
        <p:spPr>
          <a:xfrm>
            <a:off x="6447149" y="1154559"/>
            <a:ext cx="5578018" cy="1815882"/>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a:t>
            </a:r>
          </a:p>
          <a:p>
            <a:pPr marL="285750" indent="-285750">
              <a:buFont typeface="Arial" panose="020B0604020202020204" pitchFamily="34" charset="0"/>
              <a:buChar char="•"/>
            </a:pPr>
            <a:r>
              <a:rPr lang="pt-BR" sz="1600" dirty="0"/>
              <a:t>E</a:t>
            </a:r>
            <a:r>
              <a:rPr lang="pt-BR" sz="1600" dirty="0" smtClean="0"/>
              <a:t>xemplo usa uma base de dados baixada do GitHub.</a:t>
            </a:r>
          </a:p>
          <a:p>
            <a:pPr marL="285750" indent="-285750">
              <a:buFont typeface="Arial" panose="020B0604020202020204" pitchFamily="34" charset="0"/>
              <a:buChar char="•"/>
            </a:pPr>
            <a:r>
              <a:rPr lang="pt-BR" sz="1600" dirty="0" smtClean="0"/>
              <a:t>Classifica as mensagens em 2 classes: ‘SPAM’ e ‘HAM’.</a:t>
            </a:r>
          </a:p>
          <a:p>
            <a:pPr marL="285750" indent="-285750">
              <a:buFont typeface="Arial" panose="020B0604020202020204" pitchFamily="34" charset="0"/>
              <a:buChar char="•"/>
            </a:pPr>
            <a:r>
              <a:rPr lang="pt-BR" sz="1600" dirty="0">
                <a:solidFill>
                  <a:srgbClr val="000000"/>
                </a:solidFill>
                <a:highlight>
                  <a:srgbClr val="FFFFFF"/>
                </a:highlight>
              </a:rPr>
              <a:t>O  objeto da classe </a:t>
            </a:r>
            <a:r>
              <a:rPr lang="pt-BR" sz="1600" b="1" i="1" dirty="0">
                <a:solidFill>
                  <a:srgbClr val="000000"/>
                </a:solidFill>
                <a:highlight>
                  <a:srgbClr val="FFFFFF"/>
                </a:highlight>
              </a:rPr>
              <a:t>CountVectorizer</a:t>
            </a:r>
            <a:r>
              <a:rPr lang="pt-BR" sz="1600" dirty="0">
                <a:solidFill>
                  <a:srgbClr val="000000"/>
                </a:solidFill>
                <a:highlight>
                  <a:srgbClr val="FFFFFF"/>
                </a:highlight>
              </a:rPr>
              <a:t> </a:t>
            </a:r>
            <a:r>
              <a:rPr lang="pt-BR" sz="1600" dirty="0" smtClean="0">
                <a:solidFill>
                  <a:srgbClr val="000000"/>
                </a:solidFill>
                <a:highlight>
                  <a:srgbClr val="FFFFFF"/>
                </a:highlight>
              </a:rPr>
              <a:t>cria uma </a:t>
            </a:r>
            <a:r>
              <a:rPr lang="pt-BR" sz="1600" dirty="0" smtClean="0"/>
              <a:t>matriz </a:t>
            </a:r>
            <a:r>
              <a:rPr lang="pt-BR" sz="1600" dirty="0"/>
              <a:t>registrando o número de </a:t>
            </a:r>
            <a:r>
              <a:rPr lang="pt-BR" sz="1600" dirty="0" smtClean="0"/>
              <a:t>vezes (frequência) com que </a:t>
            </a:r>
            <a:r>
              <a:rPr lang="pt-BR" sz="1600" dirty="0"/>
              <a:t>cada palavra </a:t>
            </a:r>
            <a:r>
              <a:rPr lang="pt-BR" sz="1600" dirty="0" smtClean="0"/>
              <a:t>aparece na mensagem. </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sp>
        <p:nvSpPr>
          <p:cNvPr id="22" name="TextBox 21"/>
          <p:cNvSpPr txBox="1"/>
          <p:nvPr/>
        </p:nvSpPr>
        <p:spPr>
          <a:xfrm>
            <a:off x="4387268" y="2080568"/>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23" name="Straight Arrow Connector 22"/>
          <p:cNvCxnSpPr/>
          <p:nvPr/>
        </p:nvCxnSpPr>
        <p:spPr>
          <a:xfrm flipH="1">
            <a:off x="3977640" y="2243657"/>
            <a:ext cx="409629"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614482" y="10416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26" name="Straight Arrow Connector 25"/>
          <p:cNvCxnSpPr/>
          <p:nvPr/>
        </p:nvCxnSpPr>
        <p:spPr>
          <a:xfrm flipH="1">
            <a:off x="4307527" y="12995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87601" y="2520656"/>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29" name="Straight Arrow Connector 28"/>
          <p:cNvCxnSpPr/>
          <p:nvPr/>
        </p:nvCxnSpPr>
        <p:spPr>
          <a:xfrm flipH="1">
            <a:off x="4106293" y="2810288"/>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114000" y="3237483"/>
            <a:ext cx="2357951" cy="646331"/>
          </a:xfrm>
          <a:prstGeom prst="rect">
            <a:avLst/>
          </a:prstGeom>
        </p:spPr>
        <p:txBody>
          <a:bodyPr wrap="square">
            <a:spAutoFit/>
          </a:bodyPr>
          <a:lstStyle/>
          <a:p>
            <a:r>
              <a:rPr lang="pt-BR" sz="1200" b="1" dirty="0" smtClean="0"/>
              <a:t>Converte as mensagens de treinamento em uma matriz com a frequência de cada palavra. </a:t>
            </a:r>
            <a:endParaRPr lang="pt-BR" sz="1200" b="1" dirty="0"/>
          </a:p>
        </p:txBody>
      </p:sp>
      <p:cxnSp>
        <p:nvCxnSpPr>
          <p:cNvPr id="32" name="Straight Arrow Connector 31"/>
          <p:cNvCxnSpPr/>
          <p:nvPr/>
        </p:nvCxnSpPr>
        <p:spPr>
          <a:xfrm flipH="1">
            <a:off x="3305809" y="3591866"/>
            <a:ext cx="1808191" cy="567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589239" y="4139946"/>
            <a:ext cx="2357951" cy="1015663"/>
          </a:xfrm>
          <a:prstGeom prst="rect">
            <a:avLst/>
          </a:prstGeom>
        </p:spPr>
        <p:txBody>
          <a:bodyPr wrap="square">
            <a:spAutoFit/>
          </a:bodyPr>
          <a:lstStyle/>
          <a:p>
            <a:r>
              <a:rPr lang="pt-BR" sz="1200" b="1" dirty="0" smtClean="0"/>
              <a:t>Converte as mensagens de validação em uma matriz com a frequência de cada palavra, baseado no vocabulário criado com o conjunto de treinamento. </a:t>
            </a:r>
            <a:endParaRPr lang="pt-BR" sz="1200" b="1" dirty="0"/>
          </a:p>
        </p:txBody>
      </p:sp>
      <p:cxnSp>
        <p:nvCxnSpPr>
          <p:cNvPr id="38" name="Straight Arrow Connector 37"/>
          <p:cNvCxnSpPr/>
          <p:nvPr/>
        </p:nvCxnSpPr>
        <p:spPr>
          <a:xfrm flipH="1" flipV="1">
            <a:off x="3043429" y="4514179"/>
            <a:ext cx="1600295" cy="783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19259" y="5334000"/>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41" name="Straight Arrow Connector 40"/>
          <p:cNvCxnSpPr>
            <a:stCxn id="40" idx="1"/>
          </p:cNvCxnSpPr>
          <p:nvPr/>
        </p:nvCxnSpPr>
        <p:spPr>
          <a:xfrm flipH="1" flipV="1">
            <a:off x="3282063" y="5336113"/>
            <a:ext cx="637196" cy="136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508247" y="5494853"/>
            <a:ext cx="411012" cy="160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209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Casos multi-classe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84680"/>
                <a:ext cx="11171831" cy="5032376"/>
              </a:xfrm>
            </p:spPr>
            <p:txBody>
              <a:bodyPr>
                <a:normAutofit fontScale="92500" lnSpcReduction="10000"/>
              </a:bodyPr>
              <a:lstStyle/>
              <a:p>
                <a:r>
                  <a:rPr lang="pt-BR" dirty="0"/>
                  <a:t>Até </a:t>
                </a:r>
                <a:r>
                  <a:rPr lang="pt-BR" dirty="0" smtClean="0"/>
                  <a:t>agora, nós </a:t>
                </a:r>
                <a:r>
                  <a:rPr lang="pt-BR" dirty="0"/>
                  <a:t>vimos como classificar </a:t>
                </a:r>
                <a:r>
                  <a:rPr lang="pt-BR" dirty="0" smtClean="0"/>
                  <a:t>utilizando </a:t>
                </a:r>
                <a:r>
                  <a:rPr lang="pt-BR" b="1" i="1" dirty="0"/>
                  <a:t>regressão logística </a:t>
                </a:r>
                <a:r>
                  <a:rPr lang="pt-BR" dirty="0" smtClean="0"/>
                  <a:t>quando </a:t>
                </a:r>
                <a:r>
                  <a:rPr lang="pt-BR" dirty="0"/>
                  <a:t>os dados pertencem a apenas 2 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 mas e quando existem mais de 2 classes (i.e.,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&gt;</m:t>
                    </m:r>
                    <m:r>
                      <a:rPr lang="pt-BR" i="1">
                        <a:latin typeface="Cambria Math" panose="02040503050406030204" pitchFamily="18" charset="0"/>
                      </a:rPr>
                      <m:t>2</m:t>
                    </m:r>
                  </m:oMath>
                </a14:m>
                <a:r>
                  <a:rPr lang="pt-BR" dirty="0" smtClean="0"/>
                  <a:t>)? Por exemplo</a:t>
                </a:r>
              </a:p>
              <a:p>
                <a:pPr lvl="1">
                  <a:buFont typeface="Wingdings" panose="05000000000000000000" pitchFamily="2" charset="2"/>
                  <a:buChar char="§"/>
                </a:pPr>
                <a:r>
                  <a:rPr lang="pt-BR" dirty="0"/>
                  <a:t>Reconhecimento de dígitos escritos </a:t>
                </a:r>
                <a:r>
                  <a:rPr lang="nl-BE" dirty="0"/>
                  <a:t>à</a:t>
                </a:r>
                <a:r>
                  <a:rPr lang="pt-BR" dirty="0"/>
                  <a:t> </a:t>
                </a:r>
                <a:r>
                  <a:rPr lang="pt-BR" dirty="0" smtClean="0"/>
                  <a:t>mão: 10 dígitos.</a:t>
                </a:r>
                <a:endParaRPr lang="pt-BR" dirty="0"/>
              </a:p>
              <a:p>
                <a:pPr lvl="1">
                  <a:buFont typeface="Wingdings" panose="05000000000000000000" pitchFamily="2" charset="2"/>
                  <a:buChar char="§"/>
                </a:pPr>
                <a:r>
                  <a:rPr lang="pt-BR" dirty="0"/>
                  <a:t>Classificação de </a:t>
                </a:r>
                <a:r>
                  <a:rPr lang="pt-BR" dirty="0" smtClean="0"/>
                  <a:t>texto: Esportes, Economia, Política, Entretenimento, etc.</a:t>
                </a:r>
                <a:endParaRPr lang="pt-BR" dirty="0"/>
              </a:p>
              <a:p>
                <a:pPr lvl="1">
                  <a:buFont typeface="Wingdings" panose="05000000000000000000" pitchFamily="2" charset="2"/>
                  <a:buChar char="§"/>
                </a:pPr>
                <a:r>
                  <a:rPr lang="pt-BR" dirty="0"/>
                  <a:t>Classificação de </a:t>
                </a:r>
                <a:r>
                  <a:rPr lang="pt-BR" dirty="0" smtClean="0"/>
                  <a:t>sentimentos: Neutro, Positivo, Negativo.</a:t>
                </a:r>
              </a:p>
              <a:p>
                <a:r>
                  <a:rPr lang="pt-BR" dirty="0" smtClean="0"/>
                  <a:t>Existem algumas abordagens </a:t>
                </a:r>
                <a:r>
                  <a:rPr lang="pt-BR" dirty="0"/>
                  <a:t>para </a:t>
                </a:r>
                <a:r>
                  <a:rPr lang="pt-BR" dirty="0" smtClean="0"/>
                  <a:t>a </a:t>
                </a:r>
                <a:r>
                  <a:rPr lang="pt-BR" b="1" i="1" dirty="0" smtClean="0"/>
                  <a:t>classificação multi-classe</a:t>
                </a:r>
                <a:r>
                  <a:rPr lang="pt-BR" dirty="0" smtClean="0"/>
                  <a:t>:</a:t>
                </a:r>
              </a:p>
              <a:p>
                <a:pPr lvl="1">
                  <a:buFont typeface="Wingdings" panose="05000000000000000000" pitchFamily="2" charset="2"/>
                  <a:buChar char="§"/>
                </a:pPr>
                <a:r>
                  <a:rPr lang="pt-BR" dirty="0" smtClean="0"/>
                  <a:t>Um-Contra-o-Resto</a:t>
                </a:r>
              </a:p>
              <a:p>
                <a:pPr lvl="1">
                  <a:buFont typeface="Wingdings" panose="05000000000000000000" pitchFamily="2" charset="2"/>
                  <a:buChar char="§"/>
                </a:pPr>
                <a:r>
                  <a:rPr lang="pt-BR" dirty="0" smtClean="0"/>
                  <a:t>Um-Contra-Um</a:t>
                </a:r>
              </a:p>
              <a:p>
                <a:pPr lvl="1">
                  <a:buFont typeface="Wingdings" panose="05000000000000000000" pitchFamily="2" charset="2"/>
                  <a:buChar char="§"/>
                </a:pPr>
                <a:r>
                  <a:rPr lang="pt-BR" dirty="0" smtClean="0"/>
                  <a:t>Regressão Softmax</a:t>
                </a:r>
              </a:p>
              <a:p>
                <a:r>
                  <a:rPr lang="pt-BR" dirty="0" smtClean="0"/>
                  <a:t>As duas primeiras podem ser aplicadas a qualquer tipo de </a:t>
                </a:r>
                <a:r>
                  <a:rPr lang="pt-BR" b="1" i="1" dirty="0" smtClean="0"/>
                  <a:t>classificador binário</a:t>
                </a:r>
                <a:r>
                  <a:rPr lang="pt-BR" dirty="0" smtClean="0"/>
                  <a:t> e não apenas ao </a:t>
                </a:r>
                <a:r>
                  <a:rPr lang="pt-BR" b="1" i="1" dirty="0" smtClean="0"/>
                  <a:t>regressor logístico</a:t>
                </a:r>
                <a:r>
                  <a:rPr lang="pt-BR" dirty="0" smtClean="0"/>
                  <a:t>.</a:t>
                </a:r>
              </a:p>
              <a:p>
                <a:r>
                  <a:rPr lang="pt-BR" dirty="0" smtClean="0"/>
                  <a:t>A terceira abordagem é uma generalização do </a:t>
                </a:r>
                <a:r>
                  <a:rPr lang="pt-BR" b="1" i="1" dirty="0" smtClean="0"/>
                  <a:t>classificador logístico </a:t>
                </a:r>
                <a:r>
                  <a:rPr lang="pt-BR" dirty="0" smtClean="0"/>
                  <a:t>para problemas multi-classe.</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84680"/>
                <a:ext cx="11171831" cy="5032376"/>
              </a:xfrm>
              <a:blipFill rotWithShape="0">
                <a:blip r:embed="rId2"/>
                <a:stretch>
                  <a:fillRect l="-818" t="-2424" b="-2667"/>
                </a:stretch>
              </a:blipFill>
            </p:spPr>
            <p:txBody>
              <a:bodyPr/>
              <a:lstStyle/>
              <a:p>
                <a:r>
                  <a:rPr lang="pt-BR">
                    <a:noFill/>
                  </a:rPr>
                  <a:t> </a:t>
                </a:r>
              </a:p>
            </p:txBody>
          </p:sp>
        </mc:Fallback>
      </mc:AlternateContent>
    </p:spTree>
    <p:extLst>
      <p:ext uri="{BB962C8B-B14F-4D97-AF65-F5344CB8AC3E}">
        <p14:creationId xmlns:p14="http://schemas.microsoft.com/office/powerpoint/2010/main" val="3711211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293"/>
            <a:ext cx="10515600" cy="1013299"/>
          </a:xfrm>
        </p:spPr>
        <p:txBody>
          <a:bodyPr/>
          <a:lstStyle/>
          <a:p>
            <a:r>
              <a:rPr lang="pt-BR" dirty="0" smtClean="0"/>
              <a:t>Um-Contra-o-Resto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13309"/>
                <a:ext cx="11216640" cy="5329451"/>
              </a:xfrm>
            </p:spPr>
            <p:txBody>
              <a:bodyPr>
                <a:normAutofit fontScale="92500" lnSpcReduction="20000"/>
              </a:bodyPr>
              <a:lstStyle/>
              <a:p>
                <a:r>
                  <a:rPr lang="pt-BR" dirty="0" smtClean="0"/>
                  <a:t>Nesta abordagem, treina-se um </a:t>
                </a:r>
                <a:r>
                  <a:rPr lang="pt-BR" b="1" i="1" dirty="0" smtClean="0"/>
                  <a:t>classificador</a:t>
                </a:r>
                <a:r>
                  <a:rPr lang="pt-BR" dirty="0" smtClean="0"/>
                  <a:t> </a:t>
                </a:r>
                <a:r>
                  <a:rPr lang="pt-BR" b="1" i="1" dirty="0" smtClean="0"/>
                  <a:t>binário</a:t>
                </a:r>
                <a:r>
                  <a:rPr lang="pt-BR" dirty="0"/>
                  <a:t> </a:t>
                </a:r>
                <a:r>
                  <a:rPr lang="pt-BR" dirty="0" smtClean="0"/>
                  <a:t>(e.g., </a:t>
                </a:r>
                <a:r>
                  <a:rPr lang="pt-BR" b="1" i="1" dirty="0" smtClean="0"/>
                  <a:t>regressor logístico</a:t>
                </a:r>
                <a:r>
                  <a:rPr lang="pt-BR" dirty="0" smtClean="0"/>
                  <a:t>) para cada uma das </a:t>
                </a:r>
                <a14:m>
                  <m:oMath xmlns:m="http://schemas.openxmlformats.org/officeDocument/2006/math">
                    <m:r>
                      <a:rPr lang="pt-BR" b="0" i="1" smtClean="0">
                        <a:latin typeface="Cambria Math" panose="02040503050406030204" pitchFamily="18" charset="0"/>
                      </a:rPr>
                      <m:t>𝑄</m:t>
                    </m:r>
                  </m:oMath>
                </a14:m>
                <a:r>
                  <a:rPr lang="pt-BR" dirty="0" smtClean="0"/>
                  <a:t> classes para predizer a probabilidade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𝑞</m:t>
                        </m:r>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a:t>
                </a:r>
                <a:endParaRPr lang="pt-BR" b="0" dirty="0" smtClean="0"/>
              </a:p>
              <a:p>
                <a:r>
                  <a:rPr lang="pt-BR" dirty="0" smtClean="0"/>
                  <a:t>Em outras palavras, cria-se </a:t>
                </a:r>
                <a14:m>
                  <m:oMath xmlns:m="http://schemas.openxmlformats.org/officeDocument/2006/math">
                    <m:r>
                      <a:rPr lang="pt-BR" b="0" i="1" smtClean="0">
                        <a:latin typeface="Cambria Math" panose="02040503050406030204" pitchFamily="18" charset="0"/>
                      </a:rPr>
                      <m:t>𝑄</m:t>
                    </m:r>
                  </m:oMath>
                </a14:m>
                <a:r>
                  <a:rPr lang="pt-BR" b="0" dirty="0" smtClean="0"/>
                  <a:t> </a:t>
                </a:r>
                <a:r>
                  <a:rPr lang="pt-BR" b="1" i="1" dirty="0" smtClean="0"/>
                  <a:t>classificadores binários</a:t>
                </a:r>
                <a:r>
                  <a:rPr lang="pt-BR" dirty="0" smtClean="0"/>
                  <a:t>,</a:t>
                </a:r>
                <a:r>
                  <a:rPr lang="pt-BR" b="1" i="1" dirty="0" smtClean="0"/>
                  <a:t> </a:t>
                </a:r>
                <a:r>
                  <a:rPr lang="pt-BR" b="0" dirty="0" smtClean="0"/>
                  <a:t>onde para cada classificador, 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b="0" dirty="0" smtClean="0"/>
                  <a:t> é a classe </a:t>
                </a:r>
                <a14:m>
                  <m:oMath xmlns:m="http://schemas.openxmlformats.org/officeDocument/2006/math">
                    <m:r>
                      <a:rPr lang="pt-BR" i="1">
                        <a:latin typeface="Cambria Math" panose="02040503050406030204" pitchFamily="18" charset="0"/>
                      </a:rPr>
                      <m:t>𝑞</m:t>
                    </m:r>
                    <m:r>
                      <a:rPr lang="pt-BR" i="1">
                        <a:latin typeface="Cambria Math" panose="02040503050406030204" pitchFamily="18" charset="0"/>
                      </a:rPr>
                      <m:t> </m:t>
                    </m:r>
                  </m:oMath>
                </a14:m>
                <a:r>
                  <a:rPr lang="pt-BR" b="0" dirty="0" smtClean="0"/>
                  <a:t>e 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b="0" dirty="0" smtClean="0"/>
                  <a:t> é a junção de todas as outras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m:t>
                    </m:r>
                  </m:oMath>
                </a14:m>
                <a:r>
                  <a:rPr lang="pt-BR" b="0" dirty="0" smtClean="0"/>
                  <a:t> classes.</a:t>
                </a:r>
              </a:p>
              <a:p>
                <a:r>
                  <a:rPr lang="pt-BR" dirty="0" smtClean="0"/>
                  <a:t>Portanto, o </a:t>
                </a:r>
                <a:r>
                  <a:rPr lang="pt-BR" b="1" i="1" dirty="0" smtClean="0"/>
                  <a:t>classificador</a:t>
                </a:r>
                <a:r>
                  <a:rPr lang="pt-BR" dirty="0" smtClean="0"/>
                  <a:t> deve indicar a classe positiva caso o exemplo pertença à classe </a:t>
                </a:r>
                <a14:m>
                  <m:oMath xmlns:m="http://schemas.openxmlformats.org/officeDocument/2006/math">
                    <m:r>
                      <a:rPr lang="pt-BR" i="1">
                        <a:latin typeface="Cambria Math" panose="02040503050406030204" pitchFamily="18" charset="0"/>
                      </a:rPr>
                      <m:t>𝑞</m:t>
                    </m:r>
                  </m:oMath>
                </a14:m>
                <a:r>
                  <a:rPr lang="pt-BR" dirty="0" smtClean="0"/>
                  <a:t>, ou a classe negativa caso o exemplo pertença a qualquer outra classe.</a:t>
                </a:r>
                <a:endParaRPr lang="pt-BR" b="0" dirty="0" smtClean="0"/>
              </a:p>
              <a:p>
                <a:r>
                  <a:rPr lang="pt-BR" dirty="0" smtClean="0"/>
                  <a:t>Para cada novo exemplo de entrada,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oMath>
                </a14:m>
                <a:r>
                  <a:rPr lang="pt-BR" dirty="0" smtClean="0"/>
                  <a:t>, realiza-se as predições e escolhe-se a classe que maximize</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max</m:t>
                            </m:r>
                          </m:e>
                          <m:lim>
                            <m:r>
                              <a:rPr lang="pt-BR" b="0" i="1" smtClean="0">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oMath>
                </a14:m>
                <a:r>
                  <a:rPr lang="pt-BR" dirty="0" smtClean="0"/>
                  <a:t>.</a:t>
                </a:r>
              </a:p>
              <a:p>
                <a:r>
                  <a:rPr lang="pt-BR" dirty="0" smtClean="0"/>
                  <a:t>A vantagem desta abordagem é que se treina apenas </a:t>
                </a:r>
                <a14:m>
                  <m:oMath xmlns:m="http://schemas.openxmlformats.org/officeDocument/2006/math">
                    <m:r>
                      <a:rPr lang="pt-BR" i="1">
                        <a:latin typeface="Cambria Math" panose="02040503050406030204" pitchFamily="18" charset="0"/>
                      </a:rPr>
                      <m:t>𝑄</m:t>
                    </m:r>
                  </m:oMath>
                </a14:m>
                <a:r>
                  <a:rPr lang="pt-BR" dirty="0" smtClean="0"/>
                  <a:t> </a:t>
                </a:r>
                <a:r>
                  <a:rPr lang="pt-BR" b="1" i="1" dirty="0" smtClean="0"/>
                  <a:t>classificadores</a:t>
                </a:r>
                <a:r>
                  <a:rPr lang="pt-BR" dirty="0" smtClean="0"/>
                  <a:t>.</a:t>
                </a:r>
              </a:p>
              <a:p>
                <a:r>
                  <a:rPr lang="pt-BR" dirty="0" smtClean="0"/>
                  <a:t>A desvantagem é que cada </a:t>
                </a:r>
                <a:r>
                  <a:rPr lang="pt-BR" b="1" i="1" dirty="0" smtClean="0"/>
                  <a:t>classificador binário </a:t>
                </a:r>
                <a:r>
                  <a:rPr lang="pt-BR" dirty="0" smtClean="0"/>
                  <a:t>precisa ser treinado com um conjunto negativo que é </a:t>
                </a:r>
                <a14:m>
                  <m:oMath xmlns:m="http://schemas.openxmlformats.org/officeDocument/2006/math">
                    <m:r>
                      <a:rPr lang="pt-BR" i="1">
                        <a:latin typeface="Cambria Math" panose="02040503050406030204" pitchFamily="18" charset="0"/>
                      </a:rPr>
                      <m:t>𝑄</m:t>
                    </m:r>
                  </m:oMath>
                </a14:m>
                <a:r>
                  <a:rPr lang="pt-BR" dirty="0" smtClean="0"/>
                  <a:t>-1 vezes maior, o que pode aumentar o tempo de treinamento.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13309"/>
                <a:ext cx="11216640" cy="5329451"/>
              </a:xfrm>
              <a:blipFill rotWithShape="0">
                <a:blip r:embed="rId3"/>
                <a:stretch>
                  <a:fillRect l="-870" t="-2857" r="-924"/>
                </a:stretch>
              </a:blipFill>
            </p:spPr>
            <p:txBody>
              <a:bodyPr/>
              <a:lstStyle/>
              <a:p>
                <a:r>
                  <a:rPr lang="pt-BR">
                    <a:noFill/>
                  </a:rPr>
                  <a:t> </a:t>
                </a:r>
              </a:p>
            </p:txBody>
          </p:sp>
        </mc:Fallback>
      </mc:AlternateContent>
    </p:spTree>
    <p:extLst>
      <p:ext uri="{BB962C8B-B14F-4D97-AF65-F5344CB8AC3E}">
        <p14:creationId xmlns:p14="http://schemas.microsoft.com/office/powerpoint/2010/main" val="2438240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a:spLocks noGrp="1"/>
          </p:cNvSpPr>
          <p:nvPr>
            <p:ph type="title"/>
          </p:nvPr>
        </p:nvSpPr>
        <p:spPr>
          <a:xfrm>
            <a:off x="838200" y="365125"/>
            <a:ext cx="10515600" cy="1325563"/>
          </a:xfrm>
        </p:spPr>
        <p:txBody>
          <a:bodyPr/>
          <a:lstStyle/>
          <a:p>
            <a:r>
              <a:rPr lang="pt-BR" dirty="0" smtClean="0"/>
              <a:t>Um-Contra-o-Resto</a:t>
            </a:r>
            <a:endParaRPr lang="pt-B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243" y="78961"/>
            <a:ext cx="8053514" cy="6608637"/>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1544466" y="5295625"/>
                <a:ext cx="1470980" cy="646331"/>
              </a:xfrm>
              <a:prstGeom prst="rect">
                <a:avLst/>
              </a:prstGeom>
            </p:spPr>
            <p:txBody>
              <a:bodyPr wrap="none">
                <a:spAutoFit/>
              </a:bodyPr>
              <a:lstStyle/>
              <a:p>
                <a14:m>
                  <m:oMath xmlns:m="http://schemas.openxmlformats.org/officeDocument/2006/math">
                    <m:r>
                      <a:rPr lang="pt-BR" sz="3600" b="0" i="1" smtClean="0">
                        <a:latin typeface="Cambria Math" panose="02040503050406030204" pitchFamily="18" charset="0"/>
                      </a:rPr>
                      <m:t>𝑄</m:t>
                    </m:r>
                    <m:r>
                      <a:rPr lang="pt-BR" sz="3600" i="1">
                        <a:latin typeface="Cambria Math" panose="02040503050406030204" pitchFamily="18" charset="0"/>
                      </a:rPr>
                      <m:t>=3</m:t>
                    </m:r>
                  </m:oMath>
                </a14:m>
                <a:r>
                  <a:rPr lang="pt-BR" sz="3600" dirty="0"/>
                  <a:t> </a:t>
                </a:r>
              </a:p>
            </p:txBody>
          </p:sp>
        </mc:Choice>
        <mc:Fallback xmlns="">
          <p:sp>
            <p:nvSpPr>
              <p:cNvPr id="3" name="Rectangle 2"/>
              <p:cNvSpPr>
                <a:spLocks noRot="1" noChangeAspect="1" noMove="1" noResize="1" noEditPoints="1" noAdjustHandles="1" noChangeArrowheads="1" noChangeShapeType="1" noTextEdit="1"/>
              </p:cNvSpPr>
              <p:nvPr/>
            </p:nvSpPr>
            <p:spPr>
              <a:xfrm>
                <a:off x="1544466" y="5295625"/>
                <a:ext cx="1470980" cy="646331"/>
              </a:xfrm>
              <a:prstGeom prst="rect">
                <a:avLst/>
              </a:prstGeom>
              <a:blipFill rotWithShape="0">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293688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34700" cy="4670425"/>
              </a:xfrm>
            </p:spPr>
            <p:txBody>
              <a:bodyPr>
                <a:normAutofit lnSpcReduction="10000"/>
              </a:bodyPr>
              <a:lstStyle/>
              <a:p>
                <a:r>
                  <a:rPr lang="pt-BR" dirty="0" smtClean="0"/>
                  <a:t>Nesta abordagem, treina-se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r>
                      <a:rPr lang="pt-BR" b="0" i="1" smtClean="0">
                        <a:latin typeface="Cambria Math" panose="02040503050406030204" pitchFamily="18" charset="0"/>
                      </a:rPr>
                      <m:t>𝑄</m:t>
                    </m:r>
                    <m:r>
                      <a:rPr lang="pt-BR" b="0" i="1" smtClean="0">
                        <a:latin typeface="Cambria Math" panose="02040503050406030204" pitchFamily="18" charset="0"/>
                      </a:rPr>
                      <m:t>−1)/2</m:t>
                    </m:r>
                  </m:oMath>
                </a14:m>
                <a:r>
                  <a:rPr lang="pt-BR" dirty="0" smtClean="0"/>
                  <a:t> </a:t>
                </a:r>
                <a:r>
                  <a:rPr lang="pt-BR" b="1" i="1" dirty="0" smtClean="0"/>
                  <a:t>classificadores </a:t>
                </a:r>
                <a:r>
                  <a:rPr lang="pt-BR" b="1" i="1" dirty="0"/>
                  <a:t>binários</a:t>
                </a:r>
                <a:r>
                  <a:rPr lang="pt-BR" dirty="0"/>
                  <a:t>. </a:t>
                </a:r>
                <a:endParaRPr lang="pt-BR" dirty="0" smtClean="0"/>
              </a:p>
              <a:p>
                <a:r>
                  <a:rPr lang="pt-BR" dirty="0" smtClean="0"/>
                  <a:t>Cada </a:t>
                </a:r>
                <a:r>
                  <a:rPr lang="pt-BR" b="1" i="1" dirty="0"/>
                  <a:t>classificador</a:t>
                </a:r>
                <a:r>
                  <a:rPr lang="pt-BR" dirty="0"/>
                  <a:t> é construído para fazer a distinção entre </a:t>
                </a:r>
                <a:r>
                  <a:rPr lang="pt-BR" dirty="0" smtClean="0"/>
                  <a:t>exemplos pertencentes </a:t>
                </a:r>
                <a:r>
                  <a:rPr lang="pt-BR" dirty="0"/>
                  <a:t>a </a:t>
                </a:r>
                <a:r>
                  <a:rPr lang="pt-BR" dirty="0" smtClean="0"/>
                  <a:t>cada um dos possíveis </a:t>
                </a:r>
                <a:r>
                  <a:rPr lang="pt-BR" b="1" i="1" dirty="0" smtClean="0"/>
                  <a:t>pares</a:t>
                </a:r>
                <a:r>
                  <a:rPr lang="pt-BR" dirty="0" smtClean="0"/>
                  <a:t> de classes.</a:t>
                </a:r>
              </a:p>
              <a:p>
                <a:pPr lvl="1">
                  <a:buFont typeface="Wingdings" panose="05000000000000000000" pitchFamily="2" charset="2"/>
                  <a:buChar char="§"/>
                </a:pPr>
                <a:r>
                  <a:rPr lang="pt-BR" dirty="0"/>
                  <a:t>S</a:t>
                </a:r>
                <a:r>
                  <a:rPr lang="pt-BR" dirty="0" smtClean="0"/>
                  <a:t>e </a:t>
                </a:r>
                <a14:m>
                  <m:oMath xmlns:m="http://schemas.openxmlformats.org/officeDocument/2006/math">
                    <m:r>
                      <a:rPr lang="pt-BR" i="1">
                        <a:latin typeface="Cambria Math" panose="02040503050406030204" pitchFamily="18" charset="0"/>
                      </a:rPr>
                      <m:t>𝑄</m:t>
                    </m:r>
                    <m:r>
                      <a:rPr lang="pt-BR" b="0" i="0" smtClean="0">
                        <a:latin typeface="Cambria Math" panose="02040503050406030204" pitchFamily="18" charset="0"/>
                      </a:rPr>
                      <m:t>=4</m:t>
                    </m:r>
                  </m:oMath>
                </a14:m>
                <a:r>
                  <a:rPr lang="pt-BR" dirty="0" smtClean="0"/>
                  <a:t>, então treina-se 6 </a:t>
                </a:r>
                <a:r>
                  <a:rPr lang="pt-BR" b="1" i="1" dirty="0" smtClean="0"/>
                  <a:t>classificadores</a:t>
                </a:r>
                <a:r>
                  <a:rPr lang="pt-BR" dirty="0" smtClean="0"/>
                  <a:t> para classificar entre</a:t>
                </a:r>
                <a14:m>
                  <m:oMath xmlns:m="http://schemas.openxmlformats.org/officeDocument/2006/math">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p>
              <a:p>
                <a:r>
                  <a:rPr lang="pt-BR" dirty="0" smtClean="0"/>
                  <a:t>No </a:t>
                </a:r>
                <a:r>
                  <a:rPr lang="pt-BR" dirty="0"/>
                  <a:t>final, cada </a:t>
                </a:r>
                <a:r>
                  <a:rPr lang="pt-BR" dirty="0" smtClean="0"/>
                  <a:t>exemplo é </a:t>
                </a:r>
                <a:r>
                  <a:rPr lang="pt-BR" dirty="0"/>
                  <a:t>classificado conforme o </a:t>
                </a:r>
                <a:r>
                  <a:rPr lang="pt-BR" b="1" i="1" dirty="0"/>
                  <a:t>voto majoritário </a:t>
                </a:r>
                <a:r>
                  <a:rPr lang="pt-BR" dirty="0" smtClean="0"/>
                  <a:t>entre os </a:t>
                </a:r>
                <a:r>
                  <a:rPr lang="pt-BR" b="1" i="1" dirty="0" smtClean="0"/>
                  <a:t>classificadores</a:t>
                </a:r>
                <a:r>
                  <a:rPr lang="pt-BR" dirty="0" smtClean="0"/>
                  <a:t>.</a:t>
                </a:r>
              </a:p>
              <a:p>
                <a:r>
                  <a:rPr lang="pt-BR" dirty="0"/>
                  <a:t>A principal vantagem </a:t>
                </a:r>
                <a:r>
                  <a:rPr lang="pt-BR" dirty="0" smtClean="0"/>
                  <a:t>da abordagem </a:t>
                </a:r>
                <a:r>
                  <a:rPr lang="pt-BR" b="1" i="1" dirty="0" smtClean="0"/>
                  <a:t>Um-Contra-Um </a:t>
                </a:r>
                <a:r>
                  <a:rPr lang="pt-BR" dirty="0" smtClean="0"/>
                  <a:t>é </a:t>
                </a:r>
                <a:r>
                  <a:rPr lang="pt-BR" dirty="0"/>
                  <a:t>que cada </a:t>
                </a:r>
                <a:r>
                  <a:rPr lang="pt-BR" b="1" i="1" dirty="0"/>
                  <a:t>classificador</a:t>
                </a:r>
                <a:r>
                  <a:rPr lang="pt-BR" dirty="0"/>
                  <a:t> precisa ser treinado apenas </a:t>
                </a:r>
                <a:r>
                  <a:rPr lang="pt-BR" dirty="0" smtClean="0"/>
                  <a:t>com as </a:t>
                </a:r>
                <a:r>
                  <a:rPr lang="pt-BR" dirty="0"/>
                  <a:t>duas classes que ele deve </a:t>
                </a:r>
                <a:r>
                  <a:rPr lang="pt-BR" dirty="0" smtClean="0"/>
                  <a:t>distinguir.</a:t>
                </a:r>
              </a:p>
              <a:p>
                <a:r>
                  <a:rPr lang="pt-BR" dirty="0" smtClean="0"/>
                  <a:t>A desvantagem é que, por exemplo, se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=10</m:t>
                    </m:r>
                  </m:oMath>
                </a14:m>
                <a:r>
                  <a:rPr lang="pt-BR" dirty="0" smtClean="0"/>
                  <a:t>, temos que treinar 45 </a:t>
                </a:r>
                <a:r>
                  <a:rPr lang="pt-BR" b="1" i="1" dirty="0" smtClean="0"/>
                  <a:t>classificadores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34700" cy="4670425"/>
              </a:xfrm>
              <a:blipFill rotWithShape="0">
                <a:blip r:embed="rId3"/>
                <a:stretch>
                  <a:fillRect l="-1004" t="-2868" r="-390" b="-3651"/>
                </a:stretch>
              </a:blipFill>
            </p:spPr>
            <p:txBody>
              <a:bodyPr/>
              <a:lstStyle/>
              <a:p>
                <a:r>
                  <a:rPr lang="pt-BR">
                    <a:noFill/>
                  </a:rPr>
                  <a:t> </a:t>
                </a:r>
              </a:p>
            </p:txBody>
          </p:sp>
        </mc:Fallback>
      </mc:AlternateContent>
    </p:spTree>
    <p:extLst>
      <p:ext uri="{BB962C8B-B14F-4D97-AF65-F5344CB8AC3E}">
        <p14:creationId xmlns:p14="http://schemas.microsoft.com/office/powerpoint/2010/main" val="3589964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733" y="124681"/>
            <a:ext cx="8370533" cy="660863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443110" y="5030931"/>
                <a:ext cx="2354747" cy="914930"/>
              </a:xfrm>
              <a:prstGeom prst="rect">
                <a:avLst/>
              </a:prstGeom>
            </p:spPr>
            <p:txBody>
              <a:bodyPr wrap="none">
                <a:spAutoFit/>
              </a:bodyPr>
              <a:lstStyle/>
              <a:p>
                <a14:m>
                  <m:oMath xmlns:m="http://schemas.openxmlformats.org/officeDocument/2006/math">
                    <m:f>
                      <m:fPr>
                        <m:ctrlPr>
                          <a:rPr lang="pt-BR" sz="3600" i="1" smtClean="0">
                            <a:latin typeface="Cambria Math" panose="02040503050406030204" pitchFamily="18" charset="0"/>
                          </a:rPr>
                        </m:ctrlPr>
                      </m:fPr>
                      <m:num>
                        <m:r>
                          <a:rPr lang="pt-BR" sz="3600" i="1">
                            <a:latin typeface="Cambria Math" panose="02040503050406030204" pitchFamily="18" charset="0"/>
                          </a:rPr>
                          <m:t>𝑄</m:t>
                        </m:r>
                        <m:d>
                          <m:dPr>
                            <m:ctrlPr>
                              <a:rPr lang="pt-BR" sz="3600" i="1">
                                <a:latin typeface="Cambria Math" panose="02040503050406030204" pitchFamily="18" charset="0"/>
                              </a:rPr>
                            </m:ctrlPr>
                          </m:dPr>
                          <m:e>
                            <m:r>
                              <a:rPr lang="pt-BR" sz="3600" i="1">
                                <a:latin typeface="Cambria Math" panose="02040503050406030204" pitchFamily="18" charset="0"/>
                              </a:rPr>
                              <m:t>𝑄</m:t>
                            </m:r>
                            <m:r>
                              <a:rPr lang="pt-BR" sz="3600" i="1">
                                <a:latin typeface="Cambria Math" panose="02040503050406030204" pitchFamily="18" charset="0"/>
                              </a:rPr>
                              <m:t>−1</m:t>
                            </m:r>
                          </m:e>
                        </m:d>
                      </m:num>
                      <m:den>
                        <m:r>
                          <a:rPr lang="pt-BR" sz="3600" i="1">
                            <a:latin typeface="Cambria Math" panose="02040503050406030204" pitchFamily="18" charset="0"/>
                          </a:rPr>
                          <m:t>2</m:t>
                        </m:r>
                      </m:den>
                    </m:f>
                    <m:r>
                      <a:rPr lang="pt-BR" sz="3600" b="0" i="1" smtClean="0">
                        <a:latin typeface="Cambria Math" panose="02040503050406030204" pitchFamily="18" charset="0"/>
                      </a:rPr>
                      <m:t>=3</m:t>
                    </m:r>
                  </m:oMath>
                </a14:m>
                <a:r>
                  <a:rPr lang="pt-BR" sz="3600" dirty="0"/>
                  <a:t> </a:t>
                </a:r>
              </a:p>
            </p:txBody>
          </p:sp>
        </mc:Choice>
        <mc:Fallback xmlns="">
          <p:sp>
            <p:nvSpPr>
              <p:cNvPr id="5" name="Rectangle 4"/>
              <p:cNvSpPr>
                <a:spLocks noRot="1" noChangeAspect="1" noMove="1" noResize="1" noEditPoints="1" noAdjustHandles="1" noChangeArrowheads="1" noChangeShapeType="1" noTextEdit="1"/>
              </p:cNvSpPr>
              <p:nvPr/>
            </p:nvSpPr>
            <p:spPr>
              <a:xfrm>
                <a:off x="1443110" y="5030931"/>
                <a:ext cx="2354747" cy="914930"/>
              </a:xfrm>
              <a:prstGeom prst="rect">
                <a:avLst/>
              </a:prstGeom>
              <a:blipFill rotWithShape="0">
                <a:blip r:embed="rId5"/>
                <a:stretch>
                  <a:fillRect/>
                </a:stretch>
              </a:blipFill>
            </p:spPr>
            <p:txBody>
              <a:bodyPr/>
              <a:lstStyle/>
              <a:p>
                <a:r>
                  <a:rPr lang="pt-BR">
                    <a:noFill/>
                  </a:rPr>
                  <a:t> </a:t>
                </a:r>
              </a:p>
            </p:txBody>
          </p:sp>
        </mc:Fallback>
      </mc:AlternateContent>
      <p:sp>
        <p:nvSpPr>
          <p:cNvPr id="6" name="Rectangle 5"/>
          <p:cNvSpPr/>
          <p:nvPr/>
        </p:nvSpPr>
        <p:spPr>
          <a:xfrm>
            <a:off x="244493" y="6394764"/>
            <a:ext cx="5195781" cy="338554"/>
          </a:xfrm>
          <a:prstGeom prst="rect">
            <a:avLst/>
          </a:prstGeom>
        </p:spPr>
        <p:txBody>
          <a:bodyPr wrap="none">
            <a:spAutoFit/>
          </a:bodyPr>
          <a:lstStyle/>
          <a:p>
            <a:r>
              <a:rPr lang="pt-BR" sz="1600" dirty="0">
                <a:solidFill>
                  <a:srgbClr val="00B0F0"/>
                </a:solidFill>
              </a:rPr>
              <a:t>Exemplo: ClassificationOfFourClassesWithOvAandOvO.ipynb</a:t>
            </a:r>
          </a:p>
        </p:txBody>
      </p:sp>
    </p:spTree>
    <p:extLst>
      <p:ext uri="{BB962C8B-B14F-4D97-AF65-F5344CB8AC3E}">
        <p14:creationId xmlns:p14="http://schemas.microsoft.com/office/powerpoint/2010/main" val="22645130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p:sp>
        <p:nvSpPr>
          <p:cNvPr id="3" name="Content Placeholder 2"/>
          <p:cNvSpPr>
            <a:spLocks noGrp="1"/>
          </p:cNvSpPr>
          <p:nvPr>
            <p:ph idx="1"/>
          </p:nvPr>
        </p:nvSpPr>
        <p:spPr>
          <a:xfrm>
            <a:off x="838200" y="1757384"/>
            <a:ext cx="11185478" cy="5032375"/>
          </a:xfrm>
        </p:spPr>
        <p:txBody>
          <a:bodyPr>
            <a:normAutofit lnSpcReduction="10000"/>
          </a:bodyPr>
          <a:lstStyle/>
          <a:p>
            <a:r>
              <a:rPr lang="pt-BR" dirty="0"/>
              <a:t>Também conhecida como </a:t>
            </a:r>
            <a:r>
              <a:rPr lang="pt-BR" b="1" i="1" dirty="0"/>
              <a:t>regressão logística multinomial</a:t>
            </a:r>
            <a:r>
              <a:rPr lang="pt-BR" dirty="0"/>
              <a:t>. </a:t>
            </a:r>
            <a:endParaRPr lang="pt-BR" dirty="0" smtClean="0"/>
          </a:p>
          <a:p>
            <a:r>
              <a:rPr lang="pt-BR" dirty="0" smtClean="0"/>
              <a:t>A </a:t>
            </a:r>
            <a:r>
              <a:rPr lang="pt-BR" dirty="0"/>
              <a:t>ideia é </a:t>
            </a:r>
            <a:r>
              <a:rPr lang="pt-BR" dirty="0" smtClean="0"/>
              <a:t>treinar </a:t>
            </a:r>
            <a:r>
              <a:rPr lang="pt-BR" dirty="0"/>
              <a:t>um </a:t>
            </a:r>
            <a:r>
              <a:rPr lang="pt-BR" b="1" i="1" dirty="0" smtClean="0"/>
              <a:t>único</a:t>
            </a:r>
            <a:r>
              <a:rPr lang="pt-BR" dirty="0" smtClean="0"/>
              <a:t> classificador </a:t>
            </a:r>
            <a:r>
              <a:rPr lang="pt-BR" dirty="0"/>
              <a:t>que classifique mais de 2 classes</a:t>
            </a:r>
            <a:r>
              <a:rPr lang="pt-BR" dirty="0" smtClean="0"/>
              <a:t>.</a:t>
            </a:r>
          </a:p>
          <a:p>
            <a:pPr lvl="1">
              <a:buFont typeface="Wingdings" panose="05000000000000000000" pitchFamily="2" charset="2"/>
              <a:buChar char="§"/>
            </a:pPr>
            <a:r>
              <a:rPr lang="pt-BR" dirty="0" smtClean="0"/>
              <a:t>Por exemplo, para um problema com 4 classes, teríamos um único classificador, mas com 4 saídas.</a:t>
            </a:r>
            <a:endParaRPr lang="pt-BR" dirty="0"/>
          </a:p>
          <a:p>
            <a:r>
              <a:rPr lang="pt-BR" dirty="0"/>
              <a:t>É importante salientar que ele prediz </a:t>
            </a:r>
            <a:r>
              <a:rPr lang="pt-BR" b="1" i="1" dirty="0"/>
              <a:t>apenas </a:t>
            </a:r>
            <a:r>
              <a:rPr lang="pt-BR" b="1" i="1" dirty="0">
                <a:solidFill>
                  <a:srgbClr val="FF0000"/>
                </a:solidFill>
              </a:rPr>
              <a:t>uma</a:t>
            </a:r>
            <a:r>
              <a:rPr lang="pt-BR" b="1" i="1" dirty="0"/>
              <a:t> classe de cada vez</a:t>
            </a:r>
            <a:r>
              <a:rPr lang="pt-BR" dirty="0"/>
              <a:t>, ou seja, ele é </a:t>
            </a:r>
            <a:r>
              <a:rPr lang="pt-BR" b="1" i="1" dirty="0" smtClean="0"/>
              <a:t>multi-classe</a:t>
            </a:r>
            <a:r>
              <a:rPr lang="pt-BR" dirty="0" smtClean="0"/>
              <a:t> </a:t>
            </a:r>
            <a:r>
              <a:rPr lang="pt-BR" dirty="0"/>
              <a:t>e não </a:t>
            </a:r>
            <a:r>
              <a:rPr lang="pt-BR" b="1" i="1" dirty="0" smtClean="0"/>
              <a:t>multi-label</a:t>
            </a:r>
            <a:r>
              <a:rPr lang="pt-BR" dirty="0" smtClean="0"/>
              <a:t>, </a:t>
            </a:r>
            <a:r>
              <a:rPr lang="pt-BR" dirty="0"/>
              <a:t>portanto, ele deve ser usado apenas com </a:t>
            </a:r>
            <a:r>
              <a:rPr lang="pt-BR" b="1" i="1" dirty="0"/>
              <a:t>classes mutuamente exclusivas</a:t>
            </a:r>
            <a:r>
              <a:rPr lang="pt-BR" dirty="0"/>
              <a:t>, como por exemplo diferentes tipos de plantas, dígitos, categorias de notícias, etc. </a:t>
            </a:r>
            <a:endParaRPr lang="pt-BR" dirty="0" smtClean="0"/>
          </a:p>
          <a:p>
            <a:r>
              <a:rPr lang="pt-BR" dirty="0" smtClean="0"/>
              <a:t>Portanto</a:t>
            </a:r>
            <a:r>
              <a:rPr lang="pt-BR" dirty="0"/>
              <a:t>, você não poderia usá-lo para reconhecer várias pessoas em uma foto, por exemplo.</a:t>
            </a:r>
          </a:p>
          <a:p>
            <a:r>
              <a:rPr lang="pt-BR" dirty="0"/>
              <a:t>É uma abordagem mais robusta que as anteriores e que consiste em </a:t>
            </a:r>
            <a:r>
              <a:rPr lang="pt-BR" dirty="0" smtClean="0"/>
              <a:t>criar um </a:t>
            </a:r>
            <a:r>
              <a:rPr lang="pt-BR" b="1" i="1" dirty="0" smtClean="0"/>
              <a:t>único</a:t>
            </a:r>
            <a:r>
              <a:rPr lang="pt-BR" dirty="0" smtClean="0"/>
              <a:t> modelo </a:t>
            </a:r>
            <a:r>
              <a:rPr lang="pt-BR" dirty="0"/>
              <a:t>em que cada saída representa a </a:t>
            </a:r>
            <a:r>
              <a:rPr lang="pt-BR" b="1" i="1" dirty="0"/>
              <a:t>probabilidade</a:t>
            </a:r>
            <a:r>
              <a:rPr lang="pt-BR" dirty="0"/>
              <a:t> de </a:t>
            </a:r>
            <a:r>
              <a:rPr lang="pt-BR" dirty="0" smtClean="0"/>
              <a:t>um exemplo </a:t>
            </a:r>
            <a:r>
              <a:rPr lang="pt-BR" dirty="0"/>
              <a:t>pertencer a uma classe específica</a:t>
            </a:r>
            <a:r>
              <a:rPr lang="pt-BR" dirty="0" smtClean="0"/>
              <a:t>.</a:t>
            </a:r>
            <a:endParaRPr lang="pt-BR" dirty="0"/>
          </a:p>
        </p:txBody>
      </p:sp>
    </p:spTree>
    <p:extLst>
      <p:ext uri="{BB962C8B-B14F-4D97-AF65-F5344CB8AC3E}">
        <p14:creationId xmlns:p14="http://schemas.microsoft.com/office/powerpoint/2010/main" val="4173526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55680" cy="5032376"/>
              </a:xfrm>
            </p:spPr>
            <p:txBody>
              <a:bodyPr>
                <a:normAutofit fontScale="85000" lnSpcReduction="20000"/>
              </a:bodyPr>
              <a:lstStyle/>
              <a:p>
                <a:r>
                  <a:rPr lang="pt-BR" dirty="0" smtClean="0"/>
                  <a:t>Isto é feito a partir de uma generalização da </a:t>
                </a:r>
                <a:r>
                  <a:rPr lang="pt-BR" b="1" i="1" dirty="0" smtClean="0"/>
                  <a:t>função logística</a:t>
                </a:r>
                <a:r>
                  <a:rPr lang="pt-BR" dirty="0"/>
                  <a:t> </a:t>
                </a:r>
                <a:r>
                  <a:rPr lang="pt-BR" dirty="0" smtClean="0"/>
                  <a:t>chamada de </a:t>
                </a:r>
                <a:r>
                  <a:rPr lang="pt-BR" b="1" i="1" dirty="0" smtClean="0"/>
                  <a:t>função </a:t>
                </a:r>
                <a:r>
                  <a:rPr lang="pt-BR" b="1" i="1" dirty="0"/>
                  <a:t>softmax</a:t>
                </a:r>
                <a:r>
                  <a:rPr lang="pt-BR" dirty="0"/>
                  <a:t>, </a:t>
                </a:r>
                <a:r>
                  <a:rPr lang="pt-BR" dirty="0" smtClean="0"/>
                  <a:t>a qual é </a:t>
                </a:r>
                <a:r>
                  <a:rPr lang="pt-BR" dirty="0"/>
                  <a:t>definida </a:t>
                </a:r>
                <a:r>
                  <a:rPr lang="pt-BR" dirty="0" smtClean="0"/>
                  <a:t>como</a:t>
                </a:r>
                <a:endParaRPr lang="pt-BR" dirty="0"/>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i="1">
                          <a:latin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f>
                        <m:fPr>
                          <m:ctrlPr>
                            <a:rPr lang="pt-BR" b="1" i="1">
                              <a:latin typeface="Cambria Math" panose="02040503050406030204" pitchFamily="18" charset="0"/>
                            </a:rPr>
                          </m:ctrlPr>
                        </m:fPr>
                        <m:num>
                          <m:sSup>
                            <m:sSupPr>
                              <m:ctrlPr>
                                <a:rPr lang="pt-BR" b="1"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𝑞</m:t>
                                  </m:r>
                                </m:sub>
                              </m:sSub>
                              <m:r>
                                <a:rPr lang="pt-BR" b="1"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sup>
                          </m:sSup>
                        </m:num>
                        <m:den>
                          <m:nary>
                            <m:naryPr>
                              <m:chr m:val="∑"/>
                              <m:ctrlPr>
                                <a:rPr lang="pt-BR" b="1" i="1">
                                  <a:latin typeface="Cambria Math" panose="02040503050406030204" pitchFamily="18" charset="0"/>
                                </a:rPr>
                              </m:ctrlPr>
                            </m:naryPr>
                            <m:sub>
                              <m:r>
                                <a:rPr lang="pt-BR" i="1">
                                  <a:latin typeface="Cambria Math" panose="02040503050406030204" pitchFamily="18" charset="0"/>
                                </a:rPr>
                                <m:t>𝑗</m:t>
                              </m:r>
                              <m:r>
                                <a:rPr lang="pt-BR" i="1">
                                  <a:latin typeface="Cambria Math" panose="02040503050406030204" pitchFamily="18" charset="0"/>
                                </a:rPr>
                                <m:t>=1</m:t>
                              </m:r>
                            </m:sub>
                            <m:sup>
                              <m:r>
                                <a:rPr lang="pt-BR" i="1">
                                  <a:latin typeface="Cambria Math" panose="02040503050406030204" pitchFamily="18" charset="0"/>
                                </a:rPr>
                                <m:t>𝑄</m:t>
                              </m:r>
                            </m:sup>
                            <m:e>
                              <m:sSup>
                                <m:sSupPr>
                                  <m:ctrlPr>
                                    <a:rPr lang="pt-BR" b="1"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b="1"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sup>
                              </m:sSup>
                            </m:e>
                          </m:nary>
                        </m:den>
                      </m:f>
                      <m:r>
                        <a:rPr lang="pt-BR" b="1" i="1">
                          <a:latin typeface="Cambria Math" panose="02040503050406030204" pitchFamily="18" charset="0"/>
                        </a:rPr>
                        <m:t>=</m:t>
                      </m:r>
                      <m:f>
                        <m:fPr>
                          <m:ctrlPr>
                            <a:rPr lang="pt-BR" b="1" i="1">
                              <a:latin typeface="Cambria Math" panose="02040503050406030204" pitchFamily="18" charset="0"/>
                            </a:rPr>
                          </m:ctrlPr>
                        </m:fPr>
                        <m:num>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sup>
                          </m:sSup>
                        </m:num>
                        <m:den>
                          <m:nary>
                            <m:naryPr>
                              <m:chr m:val="∑"/>
                              <m:ctrlPr>
                                <a:rPr lang="pt-BR" b="1" i="1">
                                  <a:latin typeface="Cambria Math" panose="02040503050406030204" pitchFamily="18" charset="0"/>
                                </a:rPr>
                              </m:ctrlPr>
                            </m:naryPr>
                            <m:sub>
                              <m:r>
                                <a:rPr lang="pt-BR" i="1">
                                  <a:latin typeface="Cambria Math" panose="02040503050406030204" pitchFamily="18" charset="0"/>
                                </a:rPr>
                                <m:t>𝑗</m:t>
                              </m:r>
                              <m:r>
                                <a:rPr lang="pt-BR" i="1">
                                  <a:latin typeface="Cambria Math" panose="02040503050406030204" pitchFamily="18" charset="0"/>
                                </a:rPr>
                                <m:t>=1</m:t>
                              </m:r>
                            </m:sub>
                            <m:sup>
                              <m:r>
                                <a:rPr lang="pt-BR" i="1">
                                  <a:latin typeface="Cambria Math" panose="02040503050406030204" pitchFamily="18" charset="0"/>
                                </a:rPr>
                                <m:t>𝑄</m:t>
                              </m:r>
                            </m:sup>
                            <m:e>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𝑗</m:t>
                                      </m:r>
                                    </m:sub>
                                  </m:sSub>
                                </m:sup>
                              </m:sSup>
                            </m:e>
                          </m:nary>
                        </m:den>
                      </m:f>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ea typeface="Cambria Math" panose="02040503050406030204" pitchFamily="18" charset="0"/>
                        </a:rPr>
                        <m:t> [</m:t>
                      </m:r>
                      <m:r>
                        <a:rPr lang="pt-BR">
                          <a:latin typeface="Cambria Math" panose="02040503050406030204" pitchFamily="18" charset="0"/>
                        </a:rPr>
                        <m:t>0,1</m:t>
                      </m:r>
                      <m:r>
                        <a:rPr lang="pt-BR" b="1" i="1">
                          <a:latin typeface="Cambria Math" panose="02040503050406030204" pitchFamily="18" charset="0"/>
                        </a:rPr>
                        <m:t>],</m:t>
                      </m:r>
                    </m:oMath>
                  </m:oMathPara>
                </a14:m>
                <a:endParaRPr lang="pt-BR" i="1" dirty="0"/>
              </a:p>
              <a:p>
                <a:pPr marL="0" indent="0">
                  <a:buNone/>
                </a:pPr>
                <a:r>
                  <a:rPr lang="pt-BR" dirty="0"/>
                  <a:t>onde</a:t>
                </a:r>
                <a:r>
                  <a:rPr lang="pt-BR" i="1"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e>
                                    </m:mr>
                                  </m:m>
                                </m:e>
                              </m:mr>
                            </m:m>
                          </m:e>
                        </m:d>
                      </m:e>
                      <m:sup>
                        <m:r>
                          <a:rPr lang="pt-BR" b="1" i="1">
                            <a:latin typeface="Cambria Math" panose="02040503050406030204" pitchFamily="18" charset="0"/>
                          </a:rPr>
                          <m:t>𝑻</m:t>
                        </m:r>
                      </m:sup>
                    </m:sSup>
                  </m:oMath>
                </a14:m>
                <a:r>
                  <a:rPr lang="pt-BR" i="1" dirty="0"/>
                  <a:t> </a:t>
                </a:r>
                <a:r>
                  <a:rPr lang="pt-BR" dirty="0"/>
                  <a:t>é o </a:t>
                </a:r>
                <a:r>
                  <a:rPr lang="pt-BR" b="1" i="1" dirty="0"/>
                  <a:t>vetor de pesos</a:t>
                </a:r>
                <a:r>
                  <a:rPr lang="pt-BR" dirty="0"/>
                  <a:t> associado à </a:t>
                </a:r>
                <a14:m>
                  <m:oMath xmlns:m="http://schemas.openxmlformats.org/officeDocument/2006/math">
                    <m:r>
                      <a:rPr lang="pt-BR" i="1">
                        <a:latin typeface="Cambria Math" panose="02040503050406030204" pitchFamily="18" charset="0"/>
                      </a:rPr>
                      <m:t>𝑞</m:t>
                    </m:r>
                  </m:oMath>
                </a14:m>
                <a:r>
                  <a:rPr lang="pt-BR" dirty="0"/>
                  <a:t>-ésima saída do classificador, </a:t>
                </a:r>
                <a14:m>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é a </a:t>
                </a:r>
                <a:r>
                  <a:rPr lang="pt-BR" b="1" i="1" dirty="0"/>
                  <a:t>função hipótese </a:t>
                </a:r>
                <a:r>
                  <a:rPr lang="pt-BR" b="1" i="1" dirty="0" smtClean="0"/>
                  <a:t>de classificação </a:t>
                </a:r>
                <a:r>
                  <a:rPr lang="pt-BR" dirty="0" smtClean="0"/>
                  <a:t>associada </a:t>
                </a:r>
                <a:r>
                  <a:rPr lang="pt-BR" dirty="0"/>
                  <a:t>à </a:t>
                </a:r>
                <a14:m>
                  <m:oMath xmlns:m="http://schemas.openxmlformats.org/officeDocument/2006/math">
                    <m:r>
                      <a:rPr lang="pt-BR" i="1">
                        <a:latin typeface="Cambria Math" panose="02040503050406030204" pitchFamily="18" charset="0"/>
                      </a:rPr>
                      <m:t>𝑞</m:t>
                    </m:r>
                  </m:oMath>
                </a14:m>
                <a:r>
                  <a:rPr lang="pt-BR" dirty="0"/>
                  <a:t>-ésima </a:t>
                </a:r>
                <a:r>
                  <a:rPr lang="pt-BR" dirty="0" smtClean="0"/>
                  <a:t>classe, </a:t>
                </a:r>
                <a14:m>
                  <m:oMath xmlns:m="http://schemas.openxmlformats.org/officeDocument/2006/math">
                    <m:r>
                      <a:rPr lang="pt-BR" i="1">
                        <a:latin typeface="Cambria Math" panose="02040503050406030204" pitchFamily="18" charset="0"/>
                      </a:rPr>
                      <m:t>𝑖</m:t>
                    </m:r>
                  </m:oMath>
                </a14:m>
                <a:r>
                  <a:rPr lang="pt-BR" dirty="0"/>
                  <a:t> indica o número da amostra</a:t>
                </a:r>
                <a:r>
                  <a:rPr lang="pt-BR" dirty="0" smtClean="0"/>
                  <a:t> </a:t>
                </a:r>
                <a:r>
                  <a:rPr lang="pt-BR" dirty="0"/>
                  <a:t>e </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𝑞</m:t>
                          </m:r>
                        </m:sub>
                      </m:sSub>
                      <m:d>
                        <m:dPr>
                          <m:ctrlPr>
                            <a:rPr lang="pt-BR" b="1"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r>
                        <a:rPr lang="pt-BR" b="1"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𝑘</m:t>
                          </m:r>
                          <m:r>
                            <a:rPr lang="pt-BR" i="1">
                              <a:latin typeface="Cambria Math" panose="02040503050406030204" pitchFamily="18" charset="0"/>
                            </a:rPr>
                            <m:t>=1</m:t>
                          </m:r>
                        </m:sub>
                        <m:sup>
                          <m:r>
                            <a:rPr lang="pt-BR" i="1">
                              <a:latin typeface="Cambria Math" panose="02040503050406030204" pitchFamily="18" charset="0"/>
                            </a:rPr>
                            <m:t>𝐾</m:t>
                          </m:r>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𝑘</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oMath>
                  </m:oMathPara>
                </a14:m>
                <a:endParaRPr lang="pt-BR" dirty="0"/>
              </a:p>
              <a:p>
                <a:pPr marL="0" indent="0">
                  <a:buNone/>
                </a:pPr>
                <a:r>
                  <a:rPr lang="pt-BR" dirty="0"/>
                  <a:t>é a </a:t>
                </a:r>
                <a:r>
                  <a:rPr lang="pt-BR" b="1" i="1" dirty="0"/>
                  <a:t>função discriminante </a:t>
                </a:r>
                <a:r>
                  <a:rPr lang="pt-BR" dirty="0"/>
                  <a:t>para a </a:t>
                </a:r>
                <a14:m>
                  <m:oMath xmlns:m="http://schemas.openxmlformats.org/officeDocument/2006/math">
                    <m:r>
                      <a:rPr lang="pt-BR" i="1">
                        <a:latin typeface="Cambria Math" panose="02040503050406030204" pitchFamily="18" charset="0"/>
                      </a:rPr>
                      <m:t>𝑞</m:t>
                    </m:r>
                  </m:oMath>
                </a14:m>
                <a:r>
                  <a:rPr lang="pt-BR" dirty="0" smtClean="0"/>
                  <a:t>-ésima classe.</a:t>
                </a:r>
              </a:p>
              <a:p>
                <a:r>
                  <a:rPr lang="pt-BR" dirty="0" smtClean="0"/>
                  <a:t>Percebam que cada classe possui seu vetor de pesos,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oMath>
                </a14:m>
                <a:r>
                  <a:rPr lang="pt-BR" dirty="0" smtClean="0"/>
                  <a:t>, associado.</a:t>
                </a:r>
              </a:p>
              <a:p>
                <a:r>
                  <a:rPr lang="pt-BR" dirty="0"/>
                  <a:t>O somatório de termos </a:t>
                </a:r>
                <a:r>
                  <a:rPr lang="pt-BR" dirty="0" smtClean="0"/>
                  <a:t>exponenciais no denominador da </a:t>
                </a:r>
                <a:r>
                  <a:rPr lang="pt-BR" b="1" i="1" dirty="0" smtClean="0"/>
                  <a:t>função softmax</a:t>
                </a:r>
                <a:r>
                  <a:rPr lang="pt-BR" dirty="0" smtClean="0"/>
                  <a:t> </a:t>
                </a:r>
                <a:r>
                  <a:rPr lang="pt-BR" dirty="0"/>
                  <a:t>normaliza o valor da </a:t>
                </a:r>
                <a14:m>
                  <m:oMath xmlns:m="http://schemas.openxmlformats.org/officeDocument/2006/math">
                    <m:r>
                      <a:rPr lang="pt-BR" i="1">
                        <a:latin typeface="Cambria Math" panose="02040503050406030204" pitchFamily="18" charset="0"/>
                      </a:rPr>
                      <m:t>𝑞</m:t>
                    </m:r>
                  </m:oMath>
                </a14:m>
                <a:r>
                  <a:rPr lang="pt-BR" dirty="0"/>
                  <a:t>-ésima saída de tal forma que o somatório das </a:t>
                </a:r>
                <a14:m>
                  <m:oMath xmlns:m="http://schemas.openxmlformats.org/officeDocument/2006/math">
                    <m:r>
                      <a:rPr lang="pt-BR" i="1">
                        <a:latin typeface="Cambria Math" panose="02040503050406030204" pitchFamily="18" charset="0"/>
                      </a:rPr>
                      <m:t>𝑄</m:t>
                    </m:r>
                  </m:oMath>
                </a14:m>
                <a:r>
                  <a:rPr lang="pt-BR" dirty="0" smtClean="0"/>
                  <a:t> </a:t>
                </a:r>
                <a:r>
                  <a:rPr lang="pt-BR" dirty="0"/>
                  <a:t>saídas seja igual a </a:t>
                </a:r>
                <a:r>
                  <a:rPr lang="pt-BR" dirty="0" smtClean="0"/>
                  <a:t>1.</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55680" cy="5032376"/>
              </a:xfrm>
              <a:blipFill rotWithShape="0">
                <a:blip r:embed="rId3"/>
                <a:stretch>
                  <a:fillRect l="-874" t="-2785" r="-55" b="-242"/>
                </a:stretch>
              </a:blipFill>
            </p:spPr>
            <p:txBody>
              <a:bodyPr/>
              <a:lstStyle/>
              <a:p>
                <a:r>
                  <a:rPr lang="pt-BR">
                    <a:noFill/>
                  </a:rPr>
                  <a:t> </a:t>
                </a:r>
              </a:p>
            </p:txBody>
          </p:sp>
        </mc:Fallback>
      </mc:AlternateContent>
    </p:spTree>
    <p:extLst>
      <p:ext uri="{BB962C8B-B14F-4D97-AF65-F5344CB8AC3E}">
        <p14:creationId xmlns:p14="http://schemas.microsoft.com/office/powerpoint/2010/main" val="26656745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p:sp>
        <p:nvSpPr>
          <p:cNvPr id="3" name="Content Placeholder 2"/>
          <p:cNvSpPr>
            <a:spLocks noGrp="1"/>
          </p:cNvSpPr>
          <p:nvPr>
            <p:ph idx="1"/>
          </p:nvPr>
        </p:nvSpPr>
        <p:spPr>
          <a:xfrm>
            <a:off x="838200" y="1825624"/>
            <a:ext cx="11201400" cy="5032376"/>
          </a:xfrm>
        </p:spPr>
        <p:txBody>
          <a:bodyPr/>
          <a:lstStyle/>
          <a:p>
            <a:r>
              <a:rPr lang="pt-BR" dirty="0"/>
              <a:t>A </a:t>
            </a:r>
            <a:r>
              <a:rPr lang="pt-BR" b="1" i="1" dirty="0"/>
              <a:t>função softmax</a:t>
            </a:r>
            <a:r>
              <a:rPr lang="pt-BR" dirty="0"/>
              <a:t> estende a ideia do </a:t>
            </a:r>
            <a:r>
              <a:rPr lang="pt-BR" b="1" i="1" dirty="0"/>
              <a:t>regressor logístico </a:t>
            </a:r>
            <a:r>
              <a:rPr lang="pt-BR" dirty="0"/>
              <a:t>ao mundo multi-classes. </a:t>
            </a:r>
          </a:p>
          <a:p>
            <a:pPr lvl="1">
              <a:buFont typeface="Wingdings" panose="05000000000000000000" pitchFamily="2" charset="2"/>
              <a:buChar char="§"/>
            </a:pPr>
            <a:r>
              <a:rPr lang="pt-BR" dirty="0"/>
              <a:t>Ou seja, a função softmax atribui probabilidades (i.e., valores no intervalo [0, 1]) a cada classe em um problema com várias classes. </a:t>
            </a:r>
          </a:p>
          <a:p>
            <a:pPr lvl="1">
              <a:buFont typeface="Wingdings" panose="05000000000000000000" pitchFamily="2" charset="2"/>
              <a:buChar char="§"/>
            </a:pPr>
            <a:r>
              <a:rPr lang="pt-BR" dirty="0"/>
              <a:t>Essas probabilidades devem somar 1.</a:t>
            </a:r>
          </a:p>
          <a:p>
            <a:r>
              <a:rPr lang="pt-BR" dirty="0"/>
              <a:t>O objetivo é encontrar um </a:t>
            </a:r>
            <a:r>
              <a:rPr lang="pt-BR" b="1" i="1" dirty="0"/>
              <a:t>modelo</a:t>
            </a:r>
            <a:r>
              <a:rPr lang="pt-BR" dirty="0"/>
              <a:t> (i.e., seus </a:t>
            </a:r>
            <a:r>
              <a:rPr lang="pt-BR" b="1" i="1" dirty="0"/>
              <a:t>pesos</a:t>
            </a:r>
            <a:r>
              <a:rPr lang="pt-BR" dirty="0"/>
              <a:t>) que atribua uma alta probabilidade para a </a:t>
            </a:r>
            <a:r>
              <a:rPr lang="pt-BR" b="1" i="1" dirty="0"/>
              <a:t>classe alvo </a:t>
            </a:r>
            <a:r>
              <a:rPr lang="pt-BR" dirty="0" smtClean="0"/>
              <a:t>e </a:t>
            </a:r>
            <a:r>
              <a:rPr lang="pt-BR" dirty="0"/>
              <a:t>consequentemente uma baixa probabilidade para as demais </a:t>
            </a:r>
            <a:r>
              <a:rPr lang="pt-BR" dirty="0" smtClean="0"/>
              <a:t>classes.</a:t>
            </a:r>
          </a:p>
          <a:p>
            <a:r>
              <a:rPr lang="pt-BR" dirty="0"/>
              <a:t>Assim como com o </a:t>
            </a:r>
            <a:r>
              <a:rPr lang="pt-BR" b="1" i="1" dirty="0"/>
              <a:t>regressor logístico</a:t>
            </a:r>
            <a:r>
              <a:rPr lang="pt-BR" dirty="0"/>
              <a:t>, podemos ter </a:t>
            </a:r>
            <a:r>
              <a:rPr lang="pt-BR" b="1" i="1" dirty="0"/>
              <a:t>funções </a:t>
            </a:r>
            <a:r>
              <a:rPr lang="pt-BR" b="1" i="1" dirty="0" smtClean="0"/>
              <a:t>discriminantes </a:t>
            </a:r>
            <a:r>
              <a:rPr lang="pt-BR" b="1" i="1" dirty="0"/>
              <a:t>não-lineares</a:t>
            </a:r>
            <a:r>
              <a:rPr lang="pt-BR" dirty="0" smtClean="0"/>
              <a:t>.</a:t>
            </a:r>
            <a:endParaRPr lang="pt-BR" dirty="0"/>
          </a:p>
        </p:txBody>
      </p:sp>
    </p:spTree>
    <p:extLst>
      <p:ext uri="{BB962C8B-B14F-4D97-AF65-F5344CB8AC3E}">
        <p14:creationId xmlns:p14="http://schemas.microsoft.com/office/powerpoint/2010/main" val="71941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85576" cy="5032376"/>
              </a:xfrm>
            </p:spPr>
            <p:txBody>
              <a:bodyPr>
                <a:normAutofit/>
              </a:bodyPr>
              <a:lstStyle/>
              <a:p>
                <a:r>
                  <a:rPr lang="pt-BR" b="1" dirty="0" smtClean="0"/>
                  <a:t>Classificação binária</a:t>
                </a:r>
                <a:r>
                  <a:rPr lang="pt-BR" dirty="0" smtClean="0"/>
                  <a:t>: existem apenas </a:t>
                </a:r>
                <a:r>
                  <a:rPr lang="pt-BR" b="1" i="1" dirty="0" smtClean="0"/>
                  <a:t>duas </a:t>
                </a:r>
                <a:r>
                  <a:rPr lang="pt-BR" b="1" i="1" dirty="0"/>
                  <a:t>classes </a:t>
                </a:r>
                <a:r>
                  <a:rPr lang="pt-BR" dirty="0"/>
                  <a:t>possíveis</a:t>
                </a:r>
                <a:r>
                  <a:rPr lang="pt-BR" dirty="0" smtClean="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é chamada de classe negativa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a classe positiva. </a:t>
                </a:r>
              </a:p>
              <a:p>
                <a:r>
                  <a:rPr lang="pt-BR" dirty="0" smtClean="0"/>
                  <a:t>Portanto, neste caso, podemos utilizar </a:t>
                </a:r>
                <a:r>
                  <a:rPr lang="pt-BR" b="1" i="1" dirty="0"/>
                  <a:t>uma única </a:t>
                </a:r>
                <a:r>
                  <a:rPr lang="pt-BR" b="1" i="1" dirty="0" smtClean="0"/>
                  <a:t>saída escalar binária </a:t>
                </a:r>
                <a:r>
                  <a:rPr lang="pt-BR" dirty="0" smtClean="0"/>
                  <a:t>para </a:t>
                </a:r>
                <a:r>
                  <a:rPr lang="pt-BR" dirty="0"/>
                  <a:t>indicar a classe correspondente ao </a:t>
                </a:r>
                <a:r>
                  <a:rPr lang="pt-BR" dirty="0" smtClean="0"/>
                  <a:t>exemplo de entrada: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eqArr>
                            <m:eqArrPr>
                              <m:ctrlPr>
                                <a:rPr lang="pt-BR" b="1" i="1" smtClean="0">
                                  <a:latin typeface="Cambria Math" panose="02040503050406030204" pitchFamily="18" charset="0"/>
                                </a:rPr>
                              </m:ctrlPr>
                            </m:eqArrPr>
                            <m:e>
                              <m:r>
                                <a:rPr lang="pt-BR" b="0" i="1" smtClean="0">
                                  <a:latin typeface="Cambria Math" panose="02040503050406030204" pitchFamily="18" charset="0"/>
                                </a:rPr>
                                <m:t>0</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smtClean="0">
                                  <a:latin typeface="Cambria Math" panose="02040503050406030204" pitchFamily="18" charset="0"/>
                                </a:rPr>
                                <m:t>&amp;</m:t>
                              </m:r>
                              <m:r>
                                <a:rPr lang="pt-BR" b="0" i="1" smtClean="0">
                                  <a:latin typeface="Cambria Math" panose="02040503050406030204" pitchFamily="18" charset="0"/>
                                </a:rPr>
                                <m:t>1</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2</m:t>
                                  </m:r>
                                </m:sub>
                              </m:sSub>
                            </m:e>
                          </m:eqArr>
                        </m:e>
                      </m:d>
                      <m:r>
                        <a:rPr lang="pt-BR" b="1" i="1" smtClean="0">
                          <a:latin typeface="Cambria Math" panose="02040503050406030204" pitchFamily="18" charset="0"/>
                        </a:rPr>
                        <m:t>.</m:t>
                      </m:r>
                    </m:oMath>
                  </m:oMathPara>
                </a14:m>
                <a:endParaRPr lang="pt-BR" b="1" dirty="0" smtClean="0"/>
              </a:p>
              <a:p>
                <a:r>
                  <a:rPr lang="pt-BR" dirty="0" smtClean="0"/>
                  <a:t>Assim, </a:t>
                </a:r>
                <a14:m>
                  <m:oMath xmlns:m="http://schemas.openxmlformats.org/officeDocument/2006/math">
                    <m:r>
                      <a:rPr lang="pt-BR" b="0"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1</m:t>
                        </m:r>
                      </m:sup>
                    </m:sSup>
                  </m:oMath>
                </a14:m>
                <a:r>
                  <a:rPr lang="pt-BR" dirty="0"/>
                  <a:t>, de maneira que o classificador realiza um mapeamento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1</m:t>
                        </m:r>
                      </m:sup>
                    </m:sSup>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0"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onde </a:t>
                </a:r>
                <a14:m>
                  <m:oMath xmlns:m="http://schemas.openxmlformats.org/officeDocument/2006/math">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oMath>
                </a14:m>
                <a:r>
                  <a:rPr lang="pt-BR" dirty="0" smtClean="0"/>
                  <a:t> e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1</m:t>
                        </m:r>
                      </m:sup>
                    </m:sSup>
                  </m:oMath>
                </a14:m>
                <a:r>
                  <a:rPr lang="pt-BR" dirty="0" smtClean="0"/>
                  <a:t>.</a:t>
                </a:r>
              </a:p>
              <a:p>
                <a:r>
                  <a:rPr lang="pt-BR" dirty="0" smtClean="0"/>
                  <a:t>Também </a:t>
                </a:r>
                <a:r>
                  <a:rPr lang="pt-BR" dirty="0"/>
                  <a:t>é possível </a:t>
                </a:r>
                <a:r>
                  <a:rPr lang="pt-BR" dirty="0" smtClean="0"/>
                  <a:t>utilizar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m:t>
                    </m:r>
                  </m:oMath>
                </a14:m>
                <a:r>
                  <a:rPr lang="pt-BR" dirty="0" smtClean="0"/>
                  <a:t> para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b="1" i="1">
                                  <a:latin typeface="Cambria Math" panose="02040503050406030204" pitchFamily="18" charset="0"/>
                                </a:rPr>
                              </m:ctrlPr>
                            </m:eqArrPr>
                            <m:e>
                              <m:r>
                                <a:rPr lang="pt-BR" b="0" i="1" smtClean="0">
                                  <a:latin typeface="Cambria Math" panose="02040503050406030204" pitchFamily="18" charset="0"/>
                                </a:rPr>
                                <m:t>−1</m:t>
                              </m:r>
                              <m:r>
                                <a:rPr lang="pt-BR" b="1" i="1">
                                  <a:latin typeface="Cambria Math" panose="02040503050406030204" pitchFamily="18" charset="0"/>
                                </a:rPr>
                                <m:t>, </m:t>
                              </m:r>
                              <m:r>
                                <a:rPr lang="pt-BR" b="1" i="1" smtClean="0">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a:latin typeface="Cambria Math" panose="02040503050406030204" pitchFamily="18" charset="0"/>
                                </a:rPr>
                                <m:t>&amp;</m:t>
                              </m:r>
                              <m:r>
                                <a:rPr lang="pt-BR" i="1">
                                  <a:latin typeface="Cambria Math" panose="02040503050406030204" pitchFamily="18" charset="0"/>
                                </a:rPr>
                                <m:t>1</m:t>
                              </m:r>
                              <m:r>
                                <a:rPr lang="pt-BR" b="1" i="1">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e>
                          </m:eqArr>
                        </m:e>
                      </m:d>
                      <m:r>
                        <a:rPr lang="pt-BR" b="1" i="1" smtClean="0">
                          <a:latin typeface="Cambria Math" panose="02040503050406030204" pitchFamily="18" charset="0"/>
                        </a:rPr>
                        <m:t>.</m:t>
                      </m:r>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85576" cy="5032376"/>
              </a:xfrm>
              <a:blipFill rotWithShape="0">
                <a:blip r:embed="rId2"/>
                <a:stretch>
                  <a:fillRect l="-990" t="-1937" r="-1375"/>
                </a:stretch>
              </a:blipFill>
            </p:spPr>
            <p:txBody>
              <a:bodyPr/>
              <a:lstStyle/>
              <a:p>
                <a:r>
                  <a:rPr lang="pt-BR">
                    <a:noFill/>
                  </a:rPr>
                  <a:t> </a:t>
                </a:r>
              </a:p>
            </p:txBody>
          </p:sp>
        </mc:Fallback>
      </mc:AlternateContent>
    </p:spTree>
    <p:extLst>
      <p:ext uri="{BB962C8B-B14F-4D97-AF65-F5344CB8AC3E}">
        <p14:creationId xmlns:p14="http://schemas.microsoft.com/office/powerpoint/2010/main" val="5387542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1"/>
            <a:ext cx="10515600" cy="886159"/>
          </a:xfrm>
        </p:spPr>
        <p:txBody>
          <a:bodyPr/>
          <a:lstStyle/>
          <a:p>
            <a:r>
              <a:rPr lang="pt-BR" dirty="0"/>
              <a:t>Regressão Softmax</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6" y="4280097"/>
            <a:ext cx="5744391" cy="2507420"/>
          </a:xfrm>
          <a:prstGeom prst="rect">
            <a:avLst/>
          </a:prstGeom>
        </p:spPr>
      </p:pic>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838199" y="1395663"/>
                <a:ext cx="11209421" cy="3007944"/>
              </a:xfrm>
            </p:spPr>
            <p:txBody>
              <a:bodyPr>
                <a:normAutofit/>
              </a:bodyPr>
              <a:lstStyle/>
              <a:p>
                <a:r>
                  <a:rPr lang="pt-BR" dirty="0" smtClean="0"/>
                  <a:t>Após o treinamento</a:t>
                </a:r>
                <a:r>
                  <a:rPr lang="pt-BR" dirty="0"/>
                  <a:t>, o classificador </a:t>
                </a:r>
                <a:r>
                  <a:rPr lang="pt-BR" dirty="0" smtClean="0"/>
                  <a:t>atribui ao exemplo de entrada,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oMath>
                </a14:m>
                <a:r>
                  <a:rPr lang="pt-BR" dirty="0" smtClean="0"/>
                  <a:t>, a classe, </a:t>
                </a:r>
                <a14:m>
                  <m:oMath xmlns:m="http://schemas.openxmlformats.org/officeDocument/2006/math">
                    <m:r>
                      <a:rPr lang="pt-BR" i="1">
                        <a:latin typeface="Cambria Math" panose="02040503050406030204" pitchFamily="18" charset="0"/>
                      </a:rPr>
                      <m:t>𝑞</m:t>
                    </m:r>
                  </m:oMath>
                </a14:m>
                <a:r>
                  <a:rPr lang="pt-BR" dirty="0" smtClean="0"/>
                  <a:t>, com a maior probabilidade estimada, que é simplesmente a classe com maior valor para </a:t>
                </a:r>
                <a14:m>
                  <m:oMath xmlns:m="http://schemas.openxmlformats.org/officeDocument/2006/math">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𝑞</m:t>
                            </m:r>
                          </m:sub>
                        </m:sSub>
                        <m:d>
                          <m:dPr>
                            <m:ctrlPr>
                              <a:rPr lang="pt-BR" b="1"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oMath>
                </a14:m>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r>
                      <a:rPr lang="pt-BR" b="1" i="1" smtClean="0">
                        <a:latin typeface="Cambria Math" panose="02040503050406030204" pitchFamily="18" charset="0"/>
                      </a:rPr>
                      <m:t>=</m:t>
                    </m:r>
                    <m:r>
                      <m:rPr>
                        <m:nor/>
                      </m:rPr>
                      <a:rPr lang="pt-BR" dirty="0">
                        <a:latin typeface="Cambria Math" panose="02040503050406030204" pitchFamily="18" charset="0"/>
                      </a:rPr>
                      <m:t>arg</m:t>
                    </m:r>
                    <m:r>
                      <m:rPr>
                        <m:nor/>
                      </m:rPr>
                      <a:rPr lang="pt-BR" dirty="0"/>
                      <m:t>. </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b="0" i="0" smtClean="0">
                            <a:latin typeface="Cambria Math" panose="02040503050406030204" pitchFamily="18" charset="0"/>
                          </a:rPr>
                          <m:t>(</m:t>
                        </m:r>
                        <m:r>
                          <a:rPr lang="pt-BR" b="0" i="1" smtClean="0">
                            <a:latin typeface="Cambria Math" panose="02040503050406030204" pitchFamily="18" charset="0"/>
                          </a:rPr>
                          <m:t>𝑖</m:t>
                        </m:r>
                        <m:r>
                          <a:rPr lang="pt-BR" b="0" i="0" smtClean="0">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b="0" i="1" smtClean="0">
                                <a:latin typeface="Cambria Math" panose="02040503050406030204" pitchFamily="18" charset="0"/>
                              </a:rPr>
                              <m:t>𝑞</m:t>
                            </m:r>
                          </m:sub>
                        </m:sSub>
                        <m:r>
                          <a:rPr lang="pt-BR" i="1">
                            <a:latin typeface="Cambria Math" panose="02040503050406030204" pitchFamily="18" charset="0"/>
                          </a:rPr>
                          <m:t>)</m:t>
                        </m:r>
                      </m:e>
                    </m:func>
                    <m:r>
                      <a:rPr lang="pt-BR" i="1">
                        <a:latin typeface="Cambria Math" panose="02040503050406030204" pitchFamily="18" charset="0"/>
                      </a:rPr>
                      <m:t>=</m:t>
                    </m:r>
                    <m:r>
                      <m:rPr>
                        <m:nor/>
                      </m:rPr>
                      <a:rPr lang="pt-BR" dirty="0">
                        <a:latin typeface="Cambria Math" panose="02040503050406030204" pitchFamily="18" charset="0"/>
                      </a:rPr>
                      <m:t>arg</m:t>
                    </m:r>
                    <m:r>
                      <m:rPr>
                        <m:nor/>
                      </m:rPr>
                      <a:rPr lang="pt-BR" dirty="0"/>
                      <m:t>. </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e>
                    </m:func>
                    <m:r>
                      <a:rPr lang="pt-BR">
                        <a:latin typeface="Cambria Math" panose="02040503050406030204" pitchFamily="18" charset="0"/>
                      </a:rPr>
                      <m:t>.</m:t>
                    </m:r>
                  </m:oMath>
                </a14:m>
                <a:endParaRPr lang="pt-BR" dirty="0" smtClean="0"/>
              </a:p>
              <a:p>
                <a:r>
                  <a:rPr lang="pt-BR" dirty="0" smtClean="0"/>
                  <a:t>A arquitetura de um </a:t>
                </a:r>
                <a:r>
                  <a:rPr lang="pt-BR" b="1" i="1" dirty="0" smtClean="0"/>
                  <a:t>regressor softmax </a:t>
                </a:r>
                <a:r>
                  <a:rPr lang="pt-BR" dirty="0" smtClean="0"/>
                  <a:t>para três classes (i.e.,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smtClean="0"/>
                  <a:t>) e dois atributos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smtClean="0"/>
                  <a:t>) é mostrada abaixo.</a:t>
                </a:r>
                <a:endParaRPr lang="pt-BR"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838199" y="1395663"/>
                <a:ext cx="11209421" cy="3007944"/>
              </a:xfrm>
              <a:blipFill rotWithShape="0">
                <a:blip r:embed="rId4"/>
                <a:stretch>
                  <a:fillRect l="-924" t="-3448" r="-326" b="-22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011304" y="4643114"/>
                <a:ext cx="4708256" cy="1781385"/>
              </a:xfrm>
              <a:prstGeom prst="rect">
                <a:avLst/>
              </a:prstGeom>
              <a:noFill/>
            </p:spPr>
            <p:txBody>
              <a:bodyPr wrap="square" rtlCol="0">
                <a:spAutoFit/>
              </a:bodyPr>
              <a:lstStyle/>
              <a:p>
                <a:pPr algn="ctr"/>
                <a:r>
                  <a:rPr lang="pt-BR" dirty="0"/>
                  <a:t>A ideia </a:t>
                </a:r>
                <a:r>
                  <a:rPr lang="pt-BR" dirty="0" smtClean="0"/>
                  <a:t>por trás da </a:t>
                </a:r>
                <a:r>
                  <a:rPr lang="pt-BR" b="1" i="1" dirty="0" smtClean="0"/>
                  <a:t>regressão softmax </a:t>
                </a:r>
                <a:r>
                  <a:rPr lang="pt-BR" dirty="0" smtClean="0"/>
                  <a:t>é </a:t>
                </a:r>
                <a:r>
                  <a:rPr lang="pt-BR" dirty="0"/>
                  <a:t>bastante simples: </a:t>
                </a:r>
                <a:r>
                  <a:rPr lang="pt-BR" dirty="0" smtClean="0"/>
                  <a:t>dado um exemplo </a:t>
                </a:r>
                <a14:m>
                  <m:oMath xmlns:m="http://schemas.openxmlformats.org/officeDocument/2006/math">
                    <m:r>
                      <a:rPr lang="pt-BR" b="1" i="1">
                        <a:latin typeface="Cambria Math" panose="02040503050406030204" pitchFamily="18" charset="0"/>
                      </a:rPr>
                      <m:t>𝒙</m:t>
                    </m:r>
                  </m:oMath>
                </a14:m>
                <a:r>
                  <a:rPr lang="pt-BR" dirty="0" smtClean="0"/>
                  <a:t>, </a:t>
                </a:r>
                <a:r>
                  <a:rPr lang="pt-BR" dirty="0"/>
                  <a:t>o </a:t>
                </a:r>
                <a:r>
                  <a:rPr lang="pt-BR" dirty="0" smtClean="0"/>
                  <a:t>regressor softmax </a:t>
                </a:r>
                <a:r>
                  <a:rPr lang="pt-BR" dirty="0"/>
                  <a:t>primeiro calcula uma </a:t>
                </a:r>
                <a:r>
                  <a:rPr lang="pt-BR" dirty="0" smtClean="0"/>
                  <a:t>“</a:t>
                </a:r>
                <a:r>
                  <a:rPr lang="pt-BR" b="1" i="1" dirty="0" smtClean="0"/>
                  <a:t>pontuação</a:t>
                </a:r>
                <a:r>
                  <a:rPr lang="pt-BR" i="1" dirty="0" smtClean="0"/>
                  <a:t>”</a:t>
                </a:r>
                <a:r>
                  <a:rPr lang="pt-BR" dirty="0" smtClean="0"/>
                  <a:t>, </a:t>
                </a:r>
                <a14:m>
                  <m:oMath xmlns:m="http://schemas.openxmlformats.org/officeDocument/2006/math">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𝑞</m:t>
                            </m:r>
                          </m:sub>
                        </m:sSub>
                        <m:d>
                          <m:dPr>
                            <m:ctrlPr>
                              <a:rPr lang="pt-BR" b="1"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b="1" i="1">
                            <a:latin typeface="Cambria Math" panose="02040503050406030204" pitchFamily="18" charset="0"/>
                          </a:rPr>
                          <m:t>𝒙</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oMath>
                </a14:m>
                <a:r>
                  <a:rPr lang="pt-BR" dirty="0" smtClean="0"/>
                  <a:t>, para </a:t>
                </a:r>
                <a:r>
                  <a:rPr lang="pt-BR" dirty="0"/>
                  <a:t>cada classe </a:t>
                </a:r>
                <a14:m>
                  <m:oMath xmlns:m="http://schemas.openxmlformats.org/officeDocument/2006/math">
                    <m:r>
                      <a:rPr lang="pt-BR" i="1">
                        <a:latin typeface="Cambria Math" panose="02040503050406030204" pitchFamily="18" charset="0"/>
                      </a:rPr>
                      <m:t>𝑞</m:t>
                    </m:r>
                  </m:oMath>
                </a14:m>
                <a:r>
                  <a:rPr lang="pt-BR" dirty="0" smtClean="0"/>
                  <a:t>, </a:t>
                </a:r>
                <a:r>
                  <a:rPr lang="pt-BR" dirty="0"/>
                  <a:t>em seguida, estima a probabilidade de cada classe aplicando a função softmax </a:t>
                </a:r>
                <a:r>
                  <a:rPr lang="pt-BR" dirty="0" smtClean="0"/>
                  <a:t>às “</a:t>
                </a:r>
                <a:r>
                  <a:rPr lang="pt-BR" b="1" i="1" dirty="0" smtClean="0"/>
                  <a:t>pontuações</a:t>
                </a:r>
                <a:r>
                  <a:rPr lang="pt-BR" i="1" dirty="0" smtClean="0"/>
                  <a:t>”</a:t>
                </a:r>
                <a:r>
                  <a:rPr lang="pt-BR" dirty="0" smtClean="0"/>
                  <a:t>.</a:t>
                </a:r>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7011304" y="4643114"/>
                <a:ext cx="4708256" cy="1781385"/>
              </a:xfrm>
              <a:prstGeom prst="rect">
                <a:avLst/>
              </a:prstGeom>
              <a:blipFill rotWithShape="0">
                <a:blip r:embed="rId5"/>
                <a:stretch>
                  <a:fillRect l="-1035" t="-2055" r="-1811" b="-4795"/>
                </a:stretch>
              </a:blipFill>
            </p:spPr>
            <p:txBody>
              <a:bodyPr/>
              <a:lstStyle/>
              <a:p>
                <a:r>
                  <a:rPr lang="pt-BR">
                    <a:noFill/>
                  </a:rPr>
                  <a:t> </a:t>
                </a:r>
              </a:p>
            </p:txBody>
          </p:sp>
        </mc:Fallback>
      </mc:AlternateContent>
    </p:spTree>
    <p:extLst>
      <p:ext uri="{BB962C8B-B14F-4D97-AF65-F5344CB8AC3E}">
        <p14:creationId xmlns:p14="http://schemas.microsoft.com/office/powerpoint/2010/main" val="25754717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86191"/>
              </a:xfrm>
            </p:spPr>
            <p:txBody>
              <a:bodyPr>
                <a:normAutofit/>
              </a:bodyPr>
              <a:lstStyle/>
              <a:p>
                <a:r>
                  <a:rPr lang="pt-BR" dirty="0"/>
                  <a:t>Assim como fizemos anteriormente, precisamos definir uma </a:t>
                </a:r>
                <a:r>
                  <a:rPr lang="pt-BR" b="1" i="1" dirty="0"/>
                  <a:t>função de erro</a:t>
                </a:r>
                <a:r>
                  <a:rPr lang="pt-BR" dirty="0"/>
                  <a:t> e </a:t>
                </a:r>
                <a:r>
                  <a:rPr lang="pt-BR" b="1" i="1" dirty="0"/>
                  <a:t>minimizá-la</a:t>
                </a:r>
                <a:r>
                  <a:rPr lang="pt-BR" dirty="0"/>
                  <a:t> para encontrarmos os </a:t>
                </a:r>
                <a:r>
                  <a:rPr lang="pt-BR" b="1" i="1" dirty="0"/>
                  <a:t>pesos</a:t>
                </a:r>
                <a:r>
                  <a:rPr lang="pt-BR" dirty="0"/>
                  <a:t> das </a:t>
                </a:r>
                <a:r>
                  <a:rPr lang="pt-BR" b="1" i="1" dirty="0"/>
                  <a:t>Q</a:t>
                </a:r>
                <a:r>
                  <a:rPr lang="pt-BR" dirty="0"/>
                  <a:t> </a:t>
                </a:r>
                <a:r>
                  <a:rPr lang="pt-BR" b="1" i="1" dirty="0"/>
                  <a:t>funções hipótese</a:t>
                </a:r>
                <a:r>
                  <a:rPr lang="pt-BR" dirty="0"/>
                  <a:t> do </a:t>
                </a:r>
                <a:r>
                  <a:rPr lang="pt-BR" dirty="0" smtClean="0"/>
                  <a:t>classificador softmax.</a:t>
                </a:r>
                <a:endParaRPr lang="pt-BR" dirty="0"/>
              </a:p>
              <a:p>
                <a:r>
                  <a:rPr lang="pt-BR" dirty="0"/>
                  <a:t>A </a:t>
                </a:r>
                <a:r>
                  <a:rPr lang="pt-BR" b="1" i="1" dirty="0"/>
                  <a:t>função de erro médio </a:t>
                </a:r>
                <a:r>
                  <a:rPr lang="pt-BR" dirty="0"/>
                  <a:t>para a </a:t>
                </a:r>
                <a:r>
                  <a:rPr lang="pt-BR" b="1" i="1" dirty="0"/>
                  <a:t>regressão softmax </a:t>
                </a:r>
                <a:r>
                  <a:rPr lang="pt-BR" dirty="0"/>
                  <a:t>é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e>
                    </m:nary>
                  </m:oMath>
                </a14:m>
                <a:r>
                  <a:rPr lang="pt-BR" i="1" dirty="0"/>
                  <a:t>,</a:t>
                </a:r>
              </a:p>
              <a:p>
                <a:pPr marL="0" indent="0">
                  <a:buNone/>
                </a:pPr>
                <a:r>
                  <a:rPr lang="pt-BR" dirty="0"/>
                  <a:t>onde 1{⋅} é a </a:t>
                </a:r>
                <a:r>
                  <a:rPr lang="pt-BR" b="1" i="1" dirty="0"/>
                  <a:t>função indicadora</a:t>
                </a:r>
                <a:r>
                  <a:rPr lang="pt-BR" dirty="0"/>
                  <a:t>, de modo que 1{uma condição verdadeira} = 1 e 1{uma condição falsa} = 0 e </a:t>
                </a:r>
                <a14:m>
                  <m:oMath xmlns:m="http://schemas.openxmlformats.org/officeDocument/2006/math">
                    <m:r>
                      <a:rPr lang="pt-BR" b="1" i="1">
                        <a:latin typeface="Cambria Math" panose="02040503050406030204" pitchFamily="18" charset="0"/>
                      </a:rPr>
                      <m:t>𝑨</m:t>
                    </m:r>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i="1" dirty="0">
                            <a:latin typeface="Cambria Math" panose="02040503050406030204" pitchFamily="18" charset="0"/>
                            <a:ea typeface="Cambria Math" panose="02040503050406030204" pitchFamily="18" charset="0"/>
                          </a:rPr>
                          <m:t>𝐾</m:t>
                        </m:r>
                        <m:r>
                          <a:rPr lang="pt-BR" i="1" dirty="0">
                            <a:latin typeface="Cambria Math" panose="02040503050406030204" pitchFamily="18" charset="0"/>
                            <a:ea typeface="Cambria Math" panose="02040503050406030204" pitchFamily="18" charset="0"/>
                          </a:rPr>
                          <m:t>+1×</m:t>
                        </m:r>
                        <m:r>
                          <a:rPr lang="pt-BR" i="1" dirty="0">
                            <a:latin typeface="Cambria Math" panose="02040503050406030204" pitchFamily="18" charset="0"/>
                            <a:ea typeface="Cambria Math" panose="02040503050406030204" pitchFamily="18" charset="0"/>
                          </a:rPr>
                          <m:t>𝑄</m:t>
                        </m:r>
                      </m:sup>
                    </m:sSup>
                  </m:oMath>
                </a14:m>
                <a:r>
                  <a:rPr lang="pt-BR" dirty="0"/>
                  <a:t> é a matriz com os </a:t>
                </a:r>
                <a:r>
                  <a:rPr lang="pt-BR" b="1" i="1" dirty="0"/>
                  <a:t>pesos</a:t>
                </a:r>
                <a:r>
                  <a:rPr lang="pt-BR" dirty="0"/>
                  <a:t> para todas as  </a:t>
                </a:r>
                <a:r>
                  <a:rPr lang="pt-BR" b="1" i="1" dirty="0"/>
                  <a:t>funções hipótese</a:t>
                </a:r>
                <a:r>
                  <a:rPr lang="pt-BR" dirty="0"/>
                  <a:t> das </a:t>
                </a:r>
                <a14:m>
                  <m:oMath xmlns:m="http://schemas.openxmlformats.org/officeDocument/2006/math">
                    <m:r>
                      <a:rPr lang="pt-BR" i="1">
                        <a:latin typeface="Cambria Math" panose="02040503050406030204" pitchFamily="18" charset="0"/>
                      </a:rPr>
                      <m:t>𝑄</m:t>
                    </m:r>
                  </m:oMath>
                </a14:m>
                <a:r>
                  <a:rPr lang="pt-BR" dirty="0"/>
                  <a:t> classes. </a:t>
                </a:r>
              </a:p>
              <a:p>
                <a:r>
                  <a:rPr lang="pt-BR" dirty="0"/>
                  <a:t>A matriz </a:t>
                </a:r>
                <a14:m>
                  <m:oMath xmlns:m="http://schemas.openxmlformats.org/officeDocument/2006/math">
                    <m:r>
                      <a:rPr lang="pt-BR" b="1" i="1">
                        <a:latin typeface="Cambria Math" panose="02040503050406030204" pitchFamily="18" charset="0"/>
                      </a:rPr>
                      <m:t>𝑨</m:t>
                    </m:r>
                  </m:oMath>
                </a14:m>
                <a:r>
                  <a:rPr lang="pt-BR" dirty="0"/>
                  <a:t> contém </a:t>
                </a:r>
                <a:r>
                  <a:rPr lang="pt-BR" dirty="0" smtClean="0"/>
                  <a:t>em suas colunas os </a:t>
                </a:r>
                <a:r>
                  <a:rPr lang="pt-BR" dirty="0"/>
                  <a:t>vetores de </a:t>
                </a:r>
                <a:r>
                  <a:rPr lang="pt-BR" dirty="0" smtClean="0"/>
                  <a:t>pesos,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oMath>
                </a14:m>
                <a:r>
                  <a:rPr lang="pt-BR" dirty="0" smtClean="0"/>
                  <a:t>, </a:t>
                </a:r>
                <a:r>
                  <a:rPr lang="pt-BR" dirty="0"/>
                  <a:t>de </a:t>
                </a:r>
                <a:r>
                  <a:rPr lang="pt-BR" dirty="0" smtClean="0"/>
                  <a:t>cada umas das </a:t>
                </a:r>
                <a:r>
                  <a:rPr lang="pt-BR" b="1" i="1" dirty="0" smtClean="0"/>
                  <a:t>Q</a:t>
                </a:r>
                <a:r>
                  <a:rPr lang="pt-BR" dirty="0" smtClean="0"/>
                  <a:t> classes.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86191"/>
              </a:xfrm>
              <a:blipFill rotWithShape="0">
                <a:blip r:embed="rId3"/>
                <a:stretch>
                  <a:fillRect l="-1217" t="-2036" r="-58" b="-8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324689" y="2952339"/>
                <a:ext cx="1840348" cy="656975"/>
              </a:xfrm>
              <a:prstGeom prst="rect">
                <a:avLst/>
              </a:prstGeom>
              <a:noFill/>
            </p:spPr>
            <p:txBody>
              <a:bodyPr wrap="square" rtlCol="0">
                <a:spAutoFit/>
              </a:bodyPr>
              <a:lstStyle/>
              <a:p>
                <a:pPr algn="ctr"/>
                <a:r>
                  <a:rPr lang="pt-BR" sz="1200" dirty="0" smtClean="0"/>
                  <a:t>O erro tende a 0 quando </a:t>
                </a:r>
                <a14:m>
                  <m:oMath xmlns:m="http://schemas.openxmlformats.org/officeDocument/2006/math">
                    <m:sSubSup>
                      <m:sSubSupPr>
                        <m:ctrlPr>
                          <a:rPr lang="pt-BR" sz="1200" b="1" i="1">
                            <a:latin typeface="Cambria Math" panose="02040503050406030204" pitchFamily="18" charset="0"/>
                          </a:rPr>
                        </m:ctrlPr>
                      </m:sSubSupPr>
                      <m:e>
                        <m:r>
                          <a:rPr lang="pt-BR" sz="1200" i="1">
                            <a:latin typeface="Cambria Math" panose="02040503050406030204" pitchFamily="18" charset="0"/>
                          </a:rPr>
                          <m:t>h</m:t>
                        </m:r>
                      </m:e>
                      <m:sub>
                        <m:r>
                          <a:rPr lang="pt-BR" sz="1200" b="1" i="1">
                            <a:latin typeface="Cambria Math" panose="02040503050406030204" pitchFamily="18" charset="0"/>
                          </a:rPr>
                          <m:t>𝒂</m:t>
                        </m:r>
                      </m:sub>
                      <m:sup>
                        <m:r>
                          <a:rPr lang="pt-BR" sz="1200" i="1">
                            <a:latin typeface="Cambria Math" panose="02040503050406030204" pitchFamily="18" charset="0"/>
                          </a:rPr>
                          <m:t>𝑞</m:t>
                        </m:r>
                      </m:sup>
                    </m:sSubSup>
                    <m:d>
                      <m:dPr>
                        <m:ctrlPr>
                          <a:rPr lang="pt-BR" sz="1200" i="1">
                            <a:latin typeface="Cambria Math" panose="02040503050406030204" pitchFamily="18" charset="0"/>
                          </a:rPr>
                        </m:ctrlPr>
                      </m:dPr>
                      <m:e>
                        <m:r>
                          <a:rPr lang="pt-BR" sz="1200" b="1" i="1">
                            <a:latin typeface="Cambria Math" panose="02040503050406030204" pitchFamily="18" charset="0"/>
                          </a:rPr>
                          <m:t>𝒙</m:t>
                        </m:r>
                      </m:e>
                    </m:d>
                  </m:oMath>
                </a14:m>
                <a:r>
                  <a:rPr lang="pt-BR" sz="1200" dirty="0" smtClean="0"/>
                  <a:t> tende a 1, caso contrário, o erro aumenta.</a:t>
                </a:r>
                <a:endParaRPr lang="pt-BR" sz="1200" dirty="0"/>
              </a:p>
            </p:txBody>
          </p:sp>
        </mc:Choice>
        <mc:Fallback xmlns="">
          <p:sp>
            <p:nvSpPr>
              <p:cNvPr id="4" name="TextBox 3"/>
              <p:cNvSpPr txBox="1">
                <a:spLocks noRot="1" noChangeAspect="1" noMove="1" noResize="1" noEditPoints="1" noAdjustHandles="1" noChangeArrowheads="1" noChangeShapeType="1" noTextEdit="1"/>
              </p:cNvSpPr>
              <p:nvPr/>
            </p:nvSpPr>
            <p:spPr>
              <a:xfrm>
                <a:off x="10324689" y="2952339"/>
                <a:ext cx="1840348" cy="656975"/>
              </a:xfrm>
              <a:prstGeom prst="rect">
                <a:avLst/>
              </a:prstGeom>
              <a:blipFill rotWithShape="0">
                <a:blip r:embed="rId4"/>
                <a:stretch>
                  <a:fillRect b="-6481"/>
                </a:stretch>
              </a:blipFill>
            </p:spPr>
            <p:txBody>
              <a:bodyPr/>
              <a:lstStyle/>
              <a:p>
                <a:r>
                  <a:rPr lang="pt-BR">
                    <a:noFill/>
                  </a:rPr>
                  <a:t> </a:t>
                </a:r>
              </a:p>
            </p:txBody>
          </p:sp>
        </mc:Fallback>
      </mc:AlternateContent>
      <p:cxnSp>
        <p:nvCxnSpPr>
          <p:cNvPr id="5" name="Straight Arrow Connector 4"/>
          <p:cNvCxnSpPr/>
          <p:nvPr/>
        </p:nvCxnSpPr>
        <p:spPr>
          <a:xfrm flipH="1">
            <a:off x="10324689" y="3609314"/>
            <a:ext cx="635215" cy="2593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304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70920" cy="5032376"/>
              </a:xfrm>
            </p:spPr>
            <p:txBody>
              <a:bodyPr>
                <a:normAutofit/>
              </a:bodyPr>
              <a:lstStyle/>
              <a:p>
                <a:r>
                  <a:rPr lang="pt-BR" dirty="0" smtClean="0"/>
                  <a:t>Usando-se </a:t>
                </a:r>
                <a:r>
                  <a:rPr lang="pt-BR" dirty="0"/>
                  <a:t>a </a:t>
                </a:r>
                <a:r>
                  <a:rPr lang="pt-BR" dirty="0" smtClean="0"/>
                  <a:t>codificação </a:t>
                </a:r>
                <a:r>
                  <a:rPr lang="pt-BR" b="1" i="1" dirty="0" smtClean="0"/>
                  <a:t>one-hot</a:t>
                </a:r>
                <a:r>
                  <a:rPr lang="pt-BR" dirty="0" smtClean="0"/>
                  <a:t>, </a:t>
                </a:r>
                <a:r>
                  <a:rPr lang="pt-BR" dirty="0"/>
                  <a:t>a equação </a:t>
                </a:r>
                <a:r>
                  <a:rPr lang="pt-BR" dirty="0" smtClean="0"/>
                  <a:t>anterior pode </a:t>
                </a:r>
                <a:r>
                  <a:rPr lang="pt-BR" dirty="0"/>
                  <a:t>ser </a:t>
                </a:r>
                <a:r>
                  <a:rPr lang="pt-BR" dirty="0" smtClean="0"/>
                  <a:t>reescrita </a:t>
                </a:r>
                <a:r>
                  <a:rPr lang="pt-BR" dirty="0"/>
                  <a:t>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oMath>
                </a14:m>
                <a:r>
                  <a:rPr lang="pt-BR" i="1" dirty="0"/>
                  <a:t>,</a:t>
                </a: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+1==1</m:t>
                                      </m:r>
                                    </m:e>
                                  </m:d>
                                </m:e>
                                <m:e>
                                  <m:r>
                                    <a:rPr lang="pt-BR" i="1">
                                      <a:latin typeface="Cambria Math" panose="02040503050406030204" pitchFamily="18" charset="0"/>
                                      <a:ea typeface="Cambria Math" panose="02040503050406030204" pitchFamily="18" charset="0"/>
                                    </a:rPr>
                                    <m:t>⋯</m:t>
                                  </m:r>
                                </m:e>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m:t>
                                      </m:r>
                                      <m:r>
                                        <a:rPr lang="pt-BR" i="1">
                                          <a:latin typeface="Cambria Math" panose="02040503050406030204" pitchFamily="18" charset="0"/>
                                        </a:rPr>
                                        <m:t>𝑄</m:t>
                                      </m:r>
                                    </m:e>
                                  </m:d>
                                </m:e>
                              </m:mr>
                            </m:m>
                          </m:e>
                        </m:d>
                      </m:e>
                      <m:sup>
                        <m:r>
                          <a:rPr lang="pt-BR" i="1">
                            <a:latin typeface="Cambria Math" panose="02040503050406030204" pitchFamily="18" charset="0"/>
                          </a:rPr>
                          <m:t>𝑇</m:t>
                        </m:r>
                      </m:sup>
                    </m:sSup>
                  </m:oMath>
                </a14:m>
                <a:r>
                  <a:rPr lang="pt-BR" dirty="0"/>
                  <a:t> é o </a:t>
                </a:r>
                <a:r>
                  <a:rPr lang="pt-BR" dirty="0" smtClean="0"/>
                  <a:t>vetor utilizando a codificação </a:t>
                </a:r>
                <a:r>
                  <a:rPr lang="pt-BR" b="1" i="1" dirty="0" smtClean="0"/>
                  <a:t>one-hot</a:t>
                </a:r>
                <a:r>
                  <a:rPr lang="pt-BR" dirty="0" smtClean="0"/>
                  <a:t> </a:t>
                </a:r>
                <a:r>
                  <a:rPr lang="pt-BR" dirty="0"/>
                  <a:t>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é um vetor com todas as saídas das </a:t>
                </a:r>
                <a14:m>
                  <m:oMath xmlns:m="http://schemas.openxmlformats.org/officeDocument/2006/math">
                    <m:r>
                      <a:rPr lang="pt-BR" i="1">
                        <a:latin typeface="Cambria Math" panose="02040503050406030204" pitchFamily="18" charset="0"/>
                      </a:rPr>
                      <m:t>𝑞</m:t>
                    </m:r>
                  </m:oMath>
                </a14:m>
                <a:r>
                  <a:rPr lang="pt-BR" dirty="0" smtClean="0"/>
                  <a:t> </a:t>
                </a:r>
                <a:r>
                  <a:rPr lang="pt-BR" b="1" i="1" dirty="0" smtClean="0"/>
                  <a:t>funções hipóteses</a:t>
                </a:r>
                <a:endParaRPr lang="pt-BR" b="1" i="1"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e>
                                    <m:r>
                                      <a:rPr lang="pt-BR" b="1" i="1">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e>
                        <m:sup>
                          <m:r>
                            <a:rPr lang="pt-BR" i="1">
                              <a:latin typeface="Cambria Math" panose="02040503050406030204" pitchFamily="18" charset="0"/>
                            </a:rPr>
                            <m:t>𝑇</m:t>
                          </m:r>
                        </m:sup>
                      </m:sSup>
                    </m:oMath>
                  </m:oMathPara>
                </a14:m>
                <a:endParaRPr lang="pt-BR" b="1" i="1" dirty="0" smtClean="0">
                  <a:latin typeface="Cambria Math" panose="02040503050406030204" pitchFamily="18" charset="0"/>
                </a:endParaRPr>
              </a:p>
              <a:p>
                <a:pPr marL="0" indent="0" algn="ctr">
                  <a:buNone/>
                </a:pPr>
                <a14:m>
                  <m:oMath xmlns:m="http://schemas.openxmlformats.org/officeDocument/2006/math">
                    <m:r>
                      <a:rPr lang="pt-BR" b="1" i="1" smtClean="0">
                        <a:latin typeface="Cambria Math" panose="02040503050406030204" pitchFamily="18" charset="0"/>
                      </a:rPr>
                      <m:t>                                </m:t>
                    </m:r>
                    <m:sSup>
                      <m:sSupPr>
                        <m:ctrlPr>
                          <a:rPr lang="pt-BR" b="1" i="1">
                            <a:latin typeface="Cambria Math" panose="02040503050406030204" pitchFamily="18" charset="0"/>
                          </a:rPr>
                        </m:ctrlPr>
                      </m:sSupPr>
                      <m:e>
                        <m:r>
                          <a:rPr lang="pt-BR" b="1" i="1" smtClean="0">
                            <a:latin typeface="Cambria Math" panose="02040503050406030204" pitchFamily="18" charset="0"/>
                          </a:rPr>
                          <m:t>             =</m:t>
                        </m:r>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1</m:t>
                                      </m:r>
                                    </m:sub>
                                  </m:sSub>
                                  <m:r>
                                    <a:rPr lang="pt-BR" i="1">
                                      <a:latin typeface="Cambria Math" panose="02040503050406030204" pitchFamily="18" charset="0"/>
                                    </a:rPr>
                                    <m:t>)</m:t>
                                  </m:r>
                                </m:e>
                                <m:e>
                                  <m:r>
                                    <a:rPr lang="pt-BR" b="1" i="1">
                                      <a:latin typeface="Cambria Math" panose="02040503050406030204" pitchFamily="18" charset="0"/>
                                    </a:rPr>
                                    <m:t>⋯</m:t>
                                  </m:r>
                                </m:e>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𝑄</m:t>
                                      </m:r>
                                    </m:sub>
                                  </m:sSub>
                                  <m:r>
                                    <a:rPr lang="pt-BR" i="1">
                                      <a:latin typeface="Cambria Math" panose="02040503050406030204" pitchFamily="18" charset="0"/>
                                    </a:rPr>
                                    <m:t>)</m:t>
                                  </m:r>
                                </m:e>
                              </m:mr>
                            </m:m>
                          </m:e>
                        </m:d>
                      </m:e>
                      <m:sup>
                        <m:r>
                          <a:rPr lang="pt-BR" i="1">
                            <a:latin typeface="Cambria Math" panose="02040503050406030204" pitchFamily="18" charset="0"/>
                          </a:rPr>
                          <m:t>𝑇</m:t>
                        </m:r>
                      </m:sup>
                    </m:sSup>
                  </m:oMath>
                </a14:m>
                <a:r>
                  <a:rPr lang="pt-BR" dirty="0"/>
                  <a:t>.</a:t>
                </a:r>
              </a:p>
              <a:p>
                <a:r>
                  <a:rPr lang="pt-BR" dirty="0" smtClean="0"/>
                  <a:t>Notem que quando </a:t>
                </a:r>
                <a:r>
                  <a:rPr lang="pt-BR" dirty="0"/>
                  <a:t>existem apenas duas classes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=2</m:t>
                    </m:r>
                  </m:oMath>
                </a14:m>
                <a:r>
                  <a:rPr lang="pt-BR" dirty="0"/>
                  <a:t>), a </a:t>
                </a:r>
                <a:r>
                  <a:rPr lang="pt-BR" b="1" i="1" dirty="0"/>
                  <a:t>função de erro </a:t>
                </a:r>
                <a:r>
                  <a:rPr lang="pt-BR" dirty="0"/>
                  <a:t>acima é equivalente à </a:t>
                </a:r>
                <a:r>
                  <a:rPr lang="pt-BR" b="1" i="1" dirty="0"/>
                  <a:t>função de erro </a:t>
                </a:r>
                <a:r>
                  <a:rPr lang="pt-BR" dirty="0"/>
                  <a:t>do </a:t>
                </a:r>
                <a:r>
                  <a:rPr lang="pt-BR" b="1" i="1" dirty="0"/>
                  <a:t>regressor </a:t>
                </a:r>
                <a:r>
                  <a:rPr lang="pt-BR" b="1" i="1" dirty="0" smtClean="0"/>
                  <a:t>logístico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70920" cy="5032376"/>
              </a:xfrm>
              <a:blipFill rotWithShape="0">
                <a:blip r:embed="rId3"/>
                <a:stretch>
                  <a:fillRect l="-1146" t="-1937" r="-1638" b="-2058"/>
                </a:stretch>
              </a:blipFill>
            </p:spPr>
            <p:txBody>
              <a:bodyPr/>
              <a:lstStyle/>
              <a:p>
                <a:r>
                  <a:rPr lang="pt-BR">
                    <a:noFill/>
                  </a:rPr>
                  <a:t> </a:t>
                </a:r>
              </a:p>
            </p:txBody>
          </p:sp>
        </mc:Fallback>
      </mc:AlternateContent>
    </p:spTree>
    <p:extLst>
      <p:ext uri="{BB962C8B-B14F-4D97-AF65-F5344CB8AC3E}">
        <p14:creationId xmlns:p14="http://schemas.microsoft.com/office/powerpoint/2010/main" val="297636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7560" cy="5032376"/>
              </a:xfrm>
            </p:spPr>
            <p:txBody>
              <a:bodyPr>
                <a:normAutofit lnSpcReduction="10000"/>
              </a:bodyPr>
              <a:lstStyle/>
              <a:p>
                <a:r>
                  <a:rPr lang="pt-BR" dirty="0"/>
                  <a:t>Usamos o algoritmo do </a:t>
                </a:r>
                <a:r>
                  <a:rPr lang="pt-BR" b="1" i="1" dirty="0"/>
                  <a:t>gradiente descendente </a:t>
                </a:r>
                <a:r>
                  <a:rPr lang="pt-BR" dirty="0"/>
                  <a:t>para encontrar os </a:t>
                </a:r>
                <a:r>
                  <a:rPr lang="pt-BR" b="1" i="1" dirty="0"/>
                  <a:t>pesos</a:t>
                </a:r>
                <a:r>
                  <a:rPr lang="pt-BR" dirty="0"/>
                  <a:t> que </a:t>
                </a:r>
                <a:r>
                  <a:rPr lang="pt-BR" b="1" i="1" dirty="0"/>
                  <a:t>minimizam </a:t>
                </a:r>
                <a:r>
                  <a:rPr lang="pt-BR" dirty="0"/>
                  <a:t>a </a:t>
                </a:r>
                <a:r>
                  <a:rPr lang="pt-BR" b="1" i="1" dirty="0"/>
                  <a:t>função de erro médio</a:t>
                </a:r>
                <a:r>
                  <a:rPr lang="pt-BR" dirty="0"/>
                  <a:t>.</a:t>
                </a:r>
              </a:p>
              <a:p>
                <a:r>
                  <a:rPr lang="pt-BR" dirty="0"/>
                  <a:t>A atualização iterativa dos </a:t>
                </a:r>
                <a:r>
                  <a:rPr lang="pt-BR" b="1" i="1" dirty="0"/>
                  <a:t>pesos</a:t>
                </a:r>
                <a:r>
                  <a:rPr lang="pt-BR" dirty="0"/>
                  <a:t> da </a:t>
                </a:r>
                <a:r>
                  <a:rPr lang="pt-BR" i="1" dirty="0"/>
                  <a:t>q</a:t>
                </a:r>
                <a:r>
                  <a:rPr lang="pt-BR" dirty="0"/>
                  <a:t>-ésima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a:t>, é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den>
                    </m:f>
                  </m:oMath>
                </a14:m>
                <a:r>
                  <a:rPr lang="pt-BR" dirty="0"/>
                  <a:t> </a:t>
                </a:r>
              </a:p>
              <a:p>
                <a:r>
                  <a:rPr lang="pt-BR" dirty="0" smtClean="0"/>
                  <a:t>Considerando </a:t>
                </a:r>
                <a:r>
                  <a:rPr lang="pt-BR" dirty="0"/>
                  <a:t>uma </a:t>
                </a:r>
                <a:r>
                  <a:rPr lang="pt-BR" b="1" i="1" dirty="0"/>
                  <a:t>função discriminante linear </a:t>
                </a:r>
                <a:r>
                  <a:rPr lang="pt-BR" dirty="0" smtClean="0"/>
                  <a:t>(i.e., </a:t>
                </a:r>
                <a:r>
                  <a:rPr lang="pt-BR" b="1" i="1" dirty="0" smtClean="0"/>
                  <a:t>hiperplano</a:t>
                </a:r>
                <a:r>
                  <a:rPr lang="pt-BR" dirty="0" smtClean="0"/>
                  <a:t>), a derivada </a:t>
                </a:r>
                <a:r>
                  <a:rPr lang="pt-BR" dirty="0"/>
                  <a:t>da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oMath>
                </a14:m>
                <a:r>
                  <a:rPr lang="pt-BR" dirty="0"/>
                  <a:t>, </a:t>
                </a:r>
                <a:r>
                  <a:rPr lang="pt-BR" dirty="0" smtClean="0"/>
                  <a:t>com </a:t>
                </a:r>
                <a:r>
                  <a:rPr lang="pt-BR" dirty="0"/>
                  <a:t>respeito a cada vetor de pesos,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oMath>
                </a14:m>
                <a:r>
                  <a:rPr lang="pt-BR" dirty="0"/>
                  <a:t>, tem uma expressão idêntica àquela obtida para a </a:t>
                </a:r>
                <a:r>
                  <a:rPr lang="pt-BR" b="1" i="1" dirty="0"/>
                  <a:t>regressão logística</a:t>
                </a:r>
                <a:r>
                  <a:rPr lang="pt-BR" dirty="0"/>
                  <a:t>: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den>
                    </m:f>
                    <m:r>
                      <a:rPr lang="pt-BR" b="1" i="1">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oMath>
                </a14:m>
                <a:r>
                  <a:rPr lang="pt-BR" dirty="0" smtClean="0"/>
                  <a:t>.</a:t>
                </a:r>
              </a:p>
              <a:p>
                <a:r>
                  <a:rPr lang="pt-BR" dirty="0"/>
                  <a:t>Para outros formatos de </a:t>
                </a:r>
                <a:r>
                  <a:rPr lang="pt-BR" b="1" i="1" dirty="0"/>
                  <a:t>função discriminante</a:t>
                </a:r>
                <a:r>
                  <a:rPr lang="pt-BR" dirty="0"/>
                  <a:t>, alteramos apenas a matriz </a:t>
                </a:r>
                <a14:m>
                  <m:oMath xmlns:m="http://schemas.openxmlformats.org/officeDocument/2006/math">
                    <m:r>
                      <a:rPr lang="pt-BR" b="1" i="1">
                        <a:latin typeface="Cambria Math" panose="02040503050406030204" pitchFamily="18" charset="0"/>
                      </a:rPr>
                      <m:t>𝑿</m:t>
                    </m:r>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7560" cy="5032376"/>
              </a:xfrm>
              <a:blipFill rotWithShape="0">
                <a:blip r:embed="rId3"/>
                <a:stretch>
                  <a:fillRect l="-1002" t="-2663" b="-3390"/>
                </a:stretch>
              </a:blipFill>
            </p:spPr>
            <p:txBody>
              <a:bodyPr/>
              <a:lstStyle/>
              <a:p>
                <a:r>
                  <a:rPr lang="pt-BR">
                    <a:noFill/>
                  </a:rPr>
                  <a:t> </a:t>
                </a:r>
              </a:p>
            </p:txBody>
          </p:sp>
        </mc:Fallback>
      </mc:AlternateContent>
      <p:sp>
        <p:nvSpPr>
          <p:cNvPr id="4" name="TextBox 3"/>
          <p:cNvSpPr txBox="1"/>
          <p:nvPr/>
        </p:nvSpPr>
        <p:spPr>
          <a:xfrm>
            <a:off x="11243604" y="5261439"/>
            <a:ext cx="838200" cy="523220"/>
          </a:xfrm>
          <a:prstGeom prst="rect">
            <a:avLst/>
          </a:prstGeom>
          <a:noFill/>
        </p:spPr>
        <p:txBody>
          <a:bodyPr wrap="square" rtlCol="0">
            <a:spAutoFit/>
          </a:bodyPr>
          <a:lstStyle/>
          <a:p>
            <a:pPr algn="ctr"/>
            <a:r>
              <a:rPr lang="pt-BR" sz="1400" dirty="0" smtClean="0"/>
              <a:t>Forma matricial</a:t>
            </a:r>
            <a:endParaRPr lang="pt-BR" sz="1400" dirty="0"/>
          </a:p>
        </p:txBody>
      </p:sp>
      <p:cxnSp>
        <p:nvCxnSpPr>
          <p:cNvPr id="6" name="Straight Arrow Connector 5"/>
          <p:cNvCxnSpPr>
            <a:stCxn id="4" idx="1"/>
          </p:cNvCxnSpPr>
          <p:nvPr/>
        </p:nvCxnSpPr>
        <p:spPr>
          <a:xfrm flipH="1">
            <a:off x="10818055" y="5523049"/>
            <a:ext cx="425549" cy="1884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038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79481" cy="4879976"/>
              </a:xfrm>
            </p:spPr>
            <p:txBody>
              <a:bodyPr>
                <a:normAutofit/>
              </a:bodyPr>
              <a:lstStyle/>
              <a:p>
                <a:r>
                  <a:rPr lang="pt-BR" dirty="0"/>
                  <a:t>O </a:t>
                </a:r>
                <a:r>
                  <a:rPr lang="pt-BR" b="1" i="1" dirty="0"/>
                  <a:t>vetor gradiente </a:t>
                </a:r>
                <a:r>
                  <a:rPr lang="pt-BR" dirty="0"/>
                  <a:t>da</a:t>
                </a:r>
                <a:r>
                  <a:rPr lang="pt-BR" b="1" i="1" dirty="0"/>
                  <a:t> função de erro </a:t>
                </a:r>
                <a:r>
                  <a:rPr lang="pt-BR" dirty="0"/>
                  <a:t>depende da </a:t>
                </a:r>
                <a:r>
                  <a:rPr lang="pt-BR" b="1" i="1" dirty="0"/>
                  <a:t>função </a:t>
                </a:r>
                <a:r>
                  <a:rPr lang="pt-BR" b="1" i="1" dirty="0" smtClean="0"/>
                  <a:t>discriminante </a:t>
                </a:r>
                <a:r>
                  <a:rPr lang="pt-BR" dirty="0"/>
                  <a:t>adotada.</a:t>
                </a:r>
              </a:p>
              <a:p>
                <a:r>
                  <a:rPr lang="pt-BR" dirty="0"/>
                  <a:t>Entretato, como vimos antes, esta dependência afeta apenas a </a:t>
                </a:r>
                <a:r>
                  <a:rPr lang="pt-BR" b="1" i="1" dirty="0"/>
                  <a:t>matriz de atributos</a:t>
                </a:r>
                <a:r>
                  <a:rPr lang="pt-BR" dirty="0"/>
                  <a:t>, </a:t>
                </a:r>
                <a14:m>
                  <m:oMath xmlns:m="http://schemas.openxmlformats.org/officeDocument/2006/math">
                    <m:r>
                      <a:rPr lang="pt-BR" b="1" i="1">
                        <a:latin typeface="Cambria Math" panose="02040503050406030204" pitchFamily="18" charset="0"/>
                      </a:rPr>
                      <m:t>𝑿</m:t>
                    </m:r>
                  </m:oMath>
                </a14:m>
                <a:r>
                  <a:rPr lang="pt-BR" dirty="0" smtClean="0"/>
                  <a:t>.</a:t>
                </a:r>
                <a:endParaRPr lang="pt-BR" i="1" dirty="0" smtClean="0">
                  <a:latin typeface="Cambria Math" panose="02040503050406030204" pitchFamily="18" charset="0"/>
                </a:endParaRPr>
              </a:p>
              <a:p>
                <a14:m>
                  <m:oMath xmlns:m="http://schemas.openxmlformats.org/officeDocument/2006/math">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r>
                              <a:rPr lang="pt-BR" i="1">
                                <a:latin typeface="Cambria Math" panose="02040503050406030204" pitchFamily="18" charset="0"/>
                              </a:rPr>
                              <m:t>)</m:t>
                            </m:r>
                          </m:e>
                        </m:nary>
                        <m:r>
                          <a:rPr lang="pt-BR" i="1">
                            <a:latin typeface="Cambria Math" panose="02040503050406030204" pitchFamily="18" charset="0"/>
                          </a:rPr>
                          <m:t>=1</m:t>
                        </m:r>
                      </m:e>
                    </m:nary>
                  </m:oMath>
                </a14:m>
                <a:r>
                  <a:rPr lang="pt-BR" dirty="0"/>
                  <a:t>, ou seja, o somatório </a:t>
                </a:r>
                <a:r>
                  <a:rPr lang="pt-BR" dirty="0" smtClean="0"/>
                  <a:t>das </a:t>
                </a:r>
                <a:r>
                  <a:rPr lang="pt-BR" b="1" i="1" dirty="0" smtClean="0"/>
                  <a:t>probabilidades condicionais</a:t>
                </a:r>
                <a:r>
                  <a:rPr lang="pt-BR" dirty="0" smtClean="0"/>
                  <a:t> </a:t>
                </a:r>
                <a:r>
                  <a:rPr lang="pt-BR" dirty="0"/>
                  <a:t>de todas as classes é</a:t>
                </a:r>
                <a:r>
                  <a:rPr lang="pt-BR" dirty="0" smtClean="0"/>
                  <a:t> </a:t>
                </a:r>
                <a:r>
                  <a:rPr lang="pt-BR" dirty="0"/>
                  <a:t>igual a 1.</a:t>
                </a:r>
              </a:p>
              <a:p>
                <a:r>
                  <a:rPr lang="pt-BR" dirty="0"/>
                  <a:t> </a:t>
                </a:r>
                <a14:m>
                  <m:oMath xmlns:m="http://schemas.openxmlformats.org/officeDocument/2006/math">
                    <m:r>
                      <a:rPr lang="pt-BR">
                        <a:latin typeface="Cambria Math" panose="02040503050406030204" pitchFamily="18" charset="0"/>
                        <a:ea typeface="Cambria Math" panose="02040503050406030204" pitchFamily="18" charset="0"/>
                      </a:rPr>
                      <m:t>0</m:t>
                    </m:r>
                    <m:r>
                      <a:rPr lang="pt-BR" b="1" i="1">
                        <a:latin typeface="Cambria Math" panose="02040503050406030204" pitchFamily="18" charset="0"/>
                        <a:ea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1</m:t>
                    </m:r>
                  </m:oMath>
                </a14:m>
                <a:r>
                  <a:rPr lang="pt-BR" dirty="0"/>
                  <a:t>, ou seja, temos, um vetor </a:t>
                </a:r>
              </a:p>
              <a:p>
                <a:pPr marL="0" indent="0" algn="ctr">
                  <a:buNone/>
                </a:pP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e>
                                <m:e>
                                  <m:r>
                                    <a:rPr lang="pt-BR" b="1" i="1">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e>
                      <m:sup>
                        <m:r>
                          <a:rPr lang="pt-BR" b="0" i="1" smtClean="0">
                            <a:latin typeface="Cambria Math" panose="02040503050406030204" pitchFamily="18" charset="0"/>
                          </a:rPr>
                          <m:t>𝑇</m:t>
                        </m:r>
                      </m:sup>
                    </m:sSup>
                    <m:r>
                      <a:rPr lang="pt-BR" b="1" i="1">
                        <a:latin typeface="Cambria Math" panose="02040503050406030204" pitchFamily="18" charset="0"/>
                        <a:ea typeface="Cambria Math" panose="02040503050406030204" pitchFamily="18" charset="0"/>
                      </a:rPr>
                      <m:t>∈ </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𝑄</m:t>
                        </m:r>
                        <m:r>
                          <a:rPr lang="pt-BR" i="1">
                            <a:latin typeface="Cambria Math" panose="02040503050406030204" pitchFamily="18" charset="0"/>
                            <a:ea typeface="Cambria Math" panose="02040503050406030204" pitchFamily="18" charset="0"/>
                          </a:rPr>
                          <m:t>×1</m:t>
                        </m:r>
                      </m:sup>
                    </m:sSup>
                  </m:oMath>
                </a14:m>
                <a:r>
                  <a:rPr lang="pt-BR" dirty="0"/>
                  <a:t> </a:t>
                </a:r>
              </a:p>
              <a:p>
                <a:pPr marL="0" indent="0">
                  <a:buNone/>
                </a:pPr>
                <a:r>
                  <a:rPr lang="pt-BR" dirty="0"/>
                  <a:t>que atende os requisitos de uma </a:t>
                </a:r>
                <a:r>
                  <a:rPr lang="pt-BR" b="1" i="1" dirty="0"/>
                  <a:t>função probabilidade de massa </a:t>
                </a:r>
                <a:r>
                  <a:rPr lang="pt-BR" b="1" i="1" dirty="0" smtClean="0"/>
                  <a:t>multinomial</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79481" cy="4879976"/>
              </a:xfrm>
              <a:blipFill rotWithShape="0">
                <a:blip r:embed="rId3"/>
                <a:stretch>
                  <a:fillRect l="-1100" t="-1998" r="-220" b="-3496"/>
                </a:stretch>
              </a:blipFill>
            </p:spPr>
            <p:txBody>
              <a:bodyPr/>
              <a:lstStyle/>
              <a:p>
                <a:r>
                  <a:rPr lang="pt-BR">
                    <a:noFill/>
                  </a:rPr>
                  <a:t> </a:t>
                </a:r>
              </a:p>
            </p:txBody>
          </p:sp>
        </mc:Fallback>
      </mc:AlternateContent>
    </p:spTree>
    <p:extLst>
      <p:ext uri="{BB962C8B-B14F-4D97-AF65-F5344CB8AC3E}">
        <p14:creationId xmlns:p14="http://schemas.microsoft.com/office/powerpoint/2010/main" val="1469879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04"/>
            <a:ext cx="10515600" cy="817394"/>
          </a:xfrm>
        </p:spPr>
        <p:txBody>
          <a:bodyPr/>
          <a:lstStyle/>
          <a:p>
            <a:r>
              <a:rPr lang="pt-BR" dirty="0" smtClean="0"/>
              <a:t>Exemplo: </a:t>
            </a:r>
            <a:r>
              <a:rPr lang="pt-BR" dirty="0"/>
              <a:t>R</a:t>
            </a:r>
            <a:r>
              <a:rPr lang="pt-BR" dirty="0" smtClean="0"/>
              <a:t>egressão softmax com SciKit-Learn</a:t>
            </a:r>
            <a:endParaRPr lang="pt-BR"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381" t="11310" r="10119"/>
          <a:stretch/>
        </p:blipFill>
        <p:spPr>
          <a:xfrm>
            <a:off x="8411758" y="2186452"/>
            <a:ext cx="2989065" cy="3029736"/>
          </a:xfrm>
          <a:prstGeom prst="rect">
            <a:avLst/>
          </a:prstGeom>
        </p:spPr>
      </p:pic>
      <p:sp>
        <p:nvSpPr>
          <p:cNvPr id="6" name="Rectangle 5"/>
          <p:cNvSpPr/>
          <p:nvPr/>
        </p:nvSpPr>
        <p:spPr>
          <a:xfrm>
            <a:off x="8311258" y="6519446"/>
            <a:ext cx="3880742" cy="338554"/>
          </a:xfrm>
          <a:prstGeom prst="rect">
            <a:avLst/>
          </a:prstGeom>
        </p:spPr>
        <p:txBody>
          <a:bodyPr wrap="none">
            <a:spAutoFit/>
          </a:bodyPr>
          <a:lstStyle/>
          <a:p>
            <a:r>
              <a:rPr lang="pt-BR" sz="1600" dirty="0">
                <a:solidFill>
                  <a:srgbClr val="00B0F0"/>
                </a:solidFill>
              </a:rPr>
              <a:t>Exemplo: MultiClassDigitClassification. ipynb</a:t>
            </a:r>
          </a:p>
        </p:txBody>
      </p:sp>
      <p:sp>
        <p:nvSpPr>
          <p:cNvPr id="7" name="TextBox 6"/>
          <p:cNvSpPr txBox="1"/>
          <p:nvPr/>
        </p:nvSpPr>
        <p:spPr>
          <a:xfrm>
            <a:off x="6484464" y="1008382"/>
            <a:ext cx="5578018" cy="1077218"/>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dígitos escritos à mão.</a:t>
            </a:r>
          </a:p>
          <a:p>
            <a:pPr marL="285750" indent="-285750">
              <a:buFont typeface="Arial" panose="020B0604020202020204" pitchFamily="34" charset="0"/>
              <a:buChar char="•"/>
            </a:pPr>
            <a:r>
              <a:rPr lang="pt-BR" sz="1600" dirty="0"/>
              <a:t>E</a:t>
            </a:r>
            <a:r>
              <a:rPr lang="pt-BR" sz="1600" dirty="0" smtClean="0"/>
              <a:t>xemplo usa uma base de dados baixada do SciKit-Learn.</a:t>
            </a:r>
          </a:p>
          <a:p>
            <a:pPr marL="285750" indent="-285750">
              <a:buFont typeface="Arial" panose="020B0604020202020204" pitchFamily="34" charset="0"/>
              <a:buChar char="•"/>
            </a:pPr>
            <a:r>
              <a:rPr lang="pt-BR" sz="1600" dirty="0" smtClean="0"/>
              <a:t>Classifica os dígitos em 10 classes: 0 à 9.</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grpSp>
        <p:nvGrpSpPr>
          <p:cNvPr id="12" name="Group 11"/>
          <p:cNvGrpSpPr/>
          <p:nvPr/>
        </p:nvGrpSpPr>
        <p:grpSpPr>
          <a:xfrm>
            <a:off x="838200" y="969469"/>
            <a:ext cx="7001935" cy="3816429"/>
            <a:chOff x="838200" y="1690688"/>
            <a:chExt cx="7001935" cy="3816429"/>
          </a:xfrm>
        </p:grpSpPr>
        <p:sp>
          <p:nvSpPr>
            <p:cNvPr id="4" name="Rectangle 3"/>
            <p:cNvSpPr/>
            <p:nvPr/>
          </p:nvSpPr>
          <p:spPr>
            <a:xfrm>
              <a:off x="838200" y="1690688"/>
              <a:ext cx="6096000" cy="3816429"/>
            </a:xfrm>
            <a:prstGeom prst="rect">
              <a:avLst/>
            </a:prstGeom>
          </p:spPr>
          <p:txBody>
            <a:bodyPr>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matplotlib</a:t>
              </a:r>
              <a:r>
                <a:rPr lang="pt-BR" sz="1100" b="1" dirty="0">
                  <a:solidFill>
                    <a:srgbClr val="000080"/>
                  </a:solidFill>
                  <a:highlight>
                    <a:srgbClr val="FFFFFF"/>
                  </a:highlight>
                </a:rPr>
                <a:t>.</a:t>
              </a:r>
              <a:r>
                <a:rPr lang="pt-BR" sz="1100" dirty="0">
                  <a:solidFill>
                    <a:srgbClr val="000000"/>
                  </a:solidFill>
                  <a:highlight>
                    <a:srgbClr val="FFFFFF"/>
                  </a:highlight>
                </a:rPr>
                <a:t>pyplot </a:t>
              </a:r>
              <a:r>
                <a:rPr lang="pt-BR" sz="1100" b="1" dirty="0">
                  <a:solidFill>
                    <a:srgbClr val="0000FF"/>
                  </a:solidFill>
                  <a:highlight>
                    <a:srgbClr val="FFFFFF"/>
                  </a:highlight>
                </a:rPr>
                <a:t>as</a:t>
              </a:r>
              <a:r>
                <a:rPr lang="pt-BR" sz="1100" dirty="0">
                  <a:solidFill>
                    <a:srgbClr val="000000"/>
                  </a:solidFill>
                  <a:highlight>
                    <a:srgbClr val="FFFFFF"/>
                  </a:highlight>
                </a:rPr>
                <a:t> plt</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datasets </a:t>
              </a:r>
              <a:r>
                <a:rPr lang="pt-BR" sz="1100" b="1" dirty="0">
                  <a:solidFill>
                    <a:srgbClr val="0000FF"/>
                  </a:solidFill>
                  <a:highlight>
                    <a:srgbClr val="FFFFFF"/>
                  </a:highlight>
                </a:rPr>
                <a:t>import</a:t>
              </a:r>
              <a:r>
                <a:rPr lang="pt-BR" sz="1100" dirty="0">
                  <a:solidFill>
                    <a:srgbClr val="000000"/>
                  </a:solidFill>
                  <a:highlight>
                    <a:srgbClr val="FFFFFF"/>
                  </a:highlight>
                </a:rPr>
                <a:t> load_digits</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pt-BR" sz="1100" dirty="0">
                  <a:solidFill>
                    <a:srgbClr val="008000"/>
                  </a:solidFill>
                  <a:highlight>
                    <a:srgbClr val="FFFFFF"/>
                  </a:highlight>
                </a:rPr>
                <a:t># Load digit data set.</a:t>
              </a:r>
              <a:endParaRPr lang="pt-BR" sz="1100" dirty="0">
                <a:solidFill>
                  <a:srgbClr val="000000"/>
                </a:solidFill>
                <a:highlight>
                  <a:srgbClr val="FFFFFF"/>
                </a:highlight>
              </a:endParaRPr>
            </a:p>
            <a:p>
              <a:r>
                <a:rPr lang="pt-BR" sz="1100" dirty="0">
                  <a:solidFill>
                    <a:srgbClr val="000000"/>
                  </a:solidFill>
                  <a:highlight>
                    <a:srgbClr val="FFFFFF"/>
                  </a:highlight>
                </a:rPr>
                <a:t>digits </a:t>
              </a:r>
              <a:r>
                <a:rPr lang="pt-BR" sz="1100" b="1" dirty="0">
                  <a:solidFill>
                    <a:srgbClr val="000080"/>
                  </a:solidFill>
                  <a:highlight>
                    <a:srgbClr val="FFFFFF"/>
                  </a:highlight>
                </a:rPr>
                <a:t>=</a:t>
              </a:r>
              <a:r>
                <a:rPr lang="pt-BR" sz="1100" dirty="0">
                  <a:solidFill>
                    <a:srgbClr val="000000"/>
                  </a:solidFill>
                  <a:highlight>
                    <a:srgbClr val="FFFFFF"/>
                  </a:highlight>
                </a:rPr>
                <a:t> load_digits</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data</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target</a:t>
              </a:r>
            </a:p>
            <a:p>
              <a:endParaRPr lang="pt-BR" sz="1100" dirty="0">
                <a:solidFill>
                  <a:srgbClr val="000000"/>
                </a:solidFill>
                <a:highlight>
                  <a:srgbClr val="FFFFFF"/>
                </a:highlight>
              </a:endParaRPr>
            </a:p>
            <a:p>
              <a:r>
                <a:rPr lang="pt-BR" sz="1100" dirty="0">
                  <a:solidFill>
                    <a:srgbClr val="008000"/>
                  </a:solidFill>
                  <a:highlight>
                    <a:srgbClr val="FFFFFF"/>
                  </a:highlight>
                </a:rPr>
                <a:t># Split the data set.</a:t>
              </a:r>
              <a:endParaRPr lang="pt-BR"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test_size</a:t>
              </a:r>
              <a:r>
                <a:rPr lang="en-US" sz="1100" b="1" dirty="0">
                  <a:solidFill>
                    <a:srgbClr val="000080"/>
                  </a:solidFill>
                  <a:highlight>
                    <a:srgbClr val="FFFFFF"/>
                  </a:highlight>
                </a:rPr>
                <a:t>=</a:t>
              </a:r>
              <a:r>
                <a:rPr lang="en-US" sz="1100" dirty="0">
                  <a:solidFill>
                    <a:srgbClr val="FF0000"/>
                  </a:solidFill>
                  <a:highlight>
                    <a:srgbClr val="FFFFFF"/>
                  </a:highlight>
                </a:rPr>
                <a:t>0.3</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LogisticRegression object.</a:t>
              </a:r>
              <a:endParaRPr lang="pt-BR" sz="1100" dirty="0">
                <a:solidFill>
                  <a:srgbClr val="000000"/>
                </a:solidFill>
                <a:highlight>
                  <a:srgbClr val="FFFFFF"/>
                </a:highlight>
              </a:endParaRPr>
            </a:p>
            <a:p>
              <a:r>
                <a:rPr lang="it-IT" sz="1100" dirty="0">
                  <a:solidFill>
                    <a:srgbClr val="000000"/>
                  </a:solidFill>
                  <a:highlight>
                    <a:srgbClr val="FFFFFF"/>
                  </a:highlight>
                </a:rPr>
                <a:t>model </a:t>
              </a:r>
              <a:r>
                <a:rPr lang="it-IT" sz="1100" b="1" dirty="0">
                  <a:solidFill>
                    <a:srgbClr val="000080"/>
                  </a:solidFill>
                  <a:highlight>
                    <a:srgbClr val="FFFFFF"/>
                  </a:highlight>
                </a:rPr>
                <a:t>=</a:t>
              </a:r>
              <a:r>
                <a:rPr lang="it-IT" sz="1100" dirty="0">
                  <a:solidFill>
                    <a:srgbClr val="000000"/>
                  </a:solidFill>
                  <a:highlight>
                    <a:srgbClr val="FFFFFF"/>
                  </a:highlight>
                </a:rPr>
                <a:t> </a:t>
              </a:r>
              <a:r>
                <a:rPr lang="it-IT" sz="1100" dirty="0" smtClean="0">
                  <a:solidFill>
                    <a:srgbClr val="000000"/>
                  </a:solidFill>
                  <a:highlight>
                    <a:srgbClr val="FFFFFF"/>
                  </a:highlight>
                </a:rPr>
                <a:t>LogisticRegression</a:t>
              </a:r>
              <a:r>
                <a:rPr lang="it-IT" sz="1100" b="1" dirty="0" smtClean="0">
                  <a:solidFill>
                    <a:srgbClr val="000080"/>
                  </a:solidFill>
                  <a:highlight>
                    <a:srgbClr val="FFFFFF"/>
                  </a:highlight>
                </a:rPr>
                <a:t>(</a:t>
              </a:r>
              <a:r>
                <a:rPr lang="it-IT" sz="1100" dirty="0" smtClean="0">
                  <a:solidFill>
                    <a:srgbClr val="000000"/>
                  </a:solidFill>
                  <a:highlight>
                    <a:srgbClr val="FFFFFF"/>
                  </a:highlight>
                </a:rPr>
                <a:t>max_iter</a:t>
              </a:r>
              <a:r>
                <a:rPr lang="it-IT" sz="1100" b="1" dirty="0" smtClean="0">
                  <a:solidFill>
                    <a:srgbClr val="000080"/>
                  </a:solidFill>
                  <a:highlight>
                    <a:srgbClr val="FFFFFF"/>
                  </a:highlight>
                </a:rPr>
                <a:t>=</a:t>
              </a:r>
              <a:r>
                <a:rPr lang="it-IT" sz="1100" dirty="0" smtClean="0">
                  <a:solidFill>
                    <a:srgbClr val="FF0000"/>
                  </a:solidFill>
                  <a:highlight>
                    <a:srgbClr val="FFFFFF"/>
                  </a:highlight>
                </a:rPr>
                <a:t>10000</a:t>
              </a:r>
              <a:r>
                <a:rPr lang="it-IT" sz="1100" b="1" dirty="0">
                  <a:solidFill>
                    <a:srgbClr val="000080"/>
                  </a:solidFill>
                  <a:highlight>
                    <a:srgbClr val="FFFFFF"/>
                  </a:highlight>
                </a:rPr>
                <a:t>,</a:t>
              </a:r>
              <a:r>
                <a:rPr lang="it-IT" sz="1100" dirty="0">
                  <a:solidFill>
                    <a:srgbClr val="000000"/>
                  </a:solidFill>
                  <a:highlight>
                    <a:srgbClr val="FFFFFF"/>
                  </a:highlight>
                </a:rPr>
                <a:t> multi_class</a:t>
              </a:r>
              <a:r>
                <a:rPr lang="it-IT" sz="1100" b="1" dirty="0">
                  <a:solidFill>
                    <a:srgbClr val="000080"/>
                  </a:solidFill>
                  <a:highlight>
                    <a:srgbClr val="FFFFFF"/>
                  </a:highlight>
                </a:rPr>
                <a:t>=</a:t>
              </a:r>
              <a:r>
                <a:rPr lang="it-IT" sz="1100" dirty="0">
                  <a:solidFill>
                    <a:srgbClr val="808080"/>
                  </a:solidFill>
                  <a:highlight>
                    <a:srgbClr val="FFFFFF"/>
                  </a:highlight>
                </a:rPr>
                <a:t>'multinomial'</a:t>
              </a:r>
              <a:r>
                <a:rPr lang="it-IT" sz="1100" b="1" dirty="0">
                  <a:solidFill>
                    <a:srgbClr val="000080"/>
                  </a:solidFill>
                  <a:highlight>
                    <a:srgbClr val="FFFFFF"/>
                  </a:highlight>
                </a:rPr>
                <a:t>)</a:t>
              </a:r>
              <a:endParaRPr lang="it-IT"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Train model.</a:t>
              </a:r>
              <a:endParaRPr lang="pt-BR" sz="1100" dirty="0">
                <a:solidFill>
                  <a:srgbClr val="000000"/>
                </a:solidFill>
                <a:highlight>
                  <a:srgbClr val="FFFFFF"/>
                </a:highlight>
              </a:endParaRPr>
            </a:p>
            <a:p>
              <a:r>
                <a:rPr lang="pt-BR" sz="1100" dirty="0">
                  <a:solidFill>
                    <a:srgbClr val="000000"/>
                  </a:solidFill>
                  <a:highlight>
                    <a:srgbClr val="FFFFFF"/>
                  </a:highlight>
                </a:rPr>
                <a:t>model</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y_pred </a:t>
              </a:r>
              <a:r>
                <a:rPr lang="pt-BR" sz="1100" b="1" dirty="0">
                  <a:solidFill>
                    <a:srgbClr val="000080"/>
                  </a:solidFill>
                  <a:highlight>
                    <a:srgbClr val="FFFFFF"/>
                  </a:highlight>
                </a:rPr>
                <a:t>=</a:t>
              </a:r>
              <a:r>
                <a:rPr lang="pt-BR" sz="1100" dirty="0">
                  <a:solidFill>
                    <a:srgbClr val="000000"/>
                  </a:solidFill>
                  <a:highlight>
                    <a:srgbClr val="FFFFFF"/>
                  </a:highlight>
                </a:rPr>
                <a:t> model</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p>
          </p:txBody>
        </p:sp>
        <p:sp>
          <p:nvSpPr>
            <p:cNvPr id="8" name="TextBox 7"/>
            <p:cNvSpPr txBox="1"/>
            <p:nvPr/>
          </p:nvSpPr>
          <p:spPr>
            <a:xfrm>
              <a:off x="4692123" y="18671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9" name="Straight Arrow Connector 8"/>
            <p:cNvCxnSpPr/>
            <p:nvPr/>
          </p:nvCxnSpPr>
          <p:spPr>
            <a:xfrm flipH="1">
              <a:off x="4385168" y="21250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68122" y="2623440"/>
              <a:ext cx="1822977" cy="461665"/>
            </a:xfrm>
            <a:prstGeom prst="rect">
              <a:avLst/>
            </a:prstGeom>
            <a:noFill/>
          </p:spPr>
          <p:txBody>
            <a:bodyPr wrap="square" rtlCol="0">
              <a:spAutoFit/>
            </a:bodyPr>
            <a:lstStyle/>
            <a:p>
              <a:r>
                <a:rPr lang="pt-BR" sz="1200" b="1" dirty="0" smtClean="0"/>
                <a:t>Carrega base de dados da biblioteca SciKit-Learn.</a:t>
              </a:r>
              <a:endParaRPr lang="pt-BR" sz="1200" b="1" dirty="0"/>
            </a:p>
          </p:txBody>
        </p:sp>
        <p:cxnSp>
          <p:nvCxnSpPr>
            <p:cNvPr id="11" name="Straight Arrow Connector 10"/>
            <p:cNvCxnSpPr/>
            <p:nvPr/>
          </p:nvCxnSpPr>
          <p:spPr>
            <a:xfrm flipH="1">
              <a:off x="2188583" y="2840907"/>
              <a:ext cx="989203" cy="175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40167" y="3033310"/>
              <a:ext cx="1811870" cy="646331"/>
            </a:xfrm>
            <a:prstGeom prst="rect">
              <a:avLst/>
            </a:prstGeom>
            <a:noFill/>
          </p:spPr>
          <p:txBody>
            <a:bodyPr wrap="square" rtlCol="0">
              <a:spAutoFit/>
            </a:bodyPr>
            <a:lstStyle/>
            <a:p>
              <a:r>
                <a:rPr lang="pt-BR" sz="1200" b="1" dirty="0" smtClean="0"/>
                <a:t>Divide a base de dados em 70% treinamento e 30% validação.</a:t>
              </a:r>
              <a:endParaRPr lang="pt-BR" sz="1200" b="1" dirty="0"/>
            </a:p>
          </p:txBody>
        </p:sp>
        <p:cxnSp>
          <p:nvCxnSpPr>
            <p:cNvPr id="14" name="Straight Arrow Connector 13"/>
            <p:cNvCxnSpPr/>
            <p:nvPr/>
          </p:nvCxnSpPr>
          <p:spPr>
            <a:xfrm flipH="1">
              <a:off x="4258859" y="3322942"/>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28265" y="3766345"/>
              <a:ext cx="1811870" cy="830997"/>
            </a:xfrm>
            <a:prstGeom prst="rect">
              <a:avLst/>
            </a:prstGeom>
            <a:noFill/>
          </p:spPr>
          <p:txBody>
            <a:bodyPr wrap="square" rtlCol="0">
              <a:spAutoFit/>
            </a:bodyPr>
            <a:lstStyle/>
            <a:p>
              <a:r>
                <a:rPr lang="pt-BR" sz="1200" b="1" dirty="0" smtClean="0"/>
                <a:t>Instancia objeto da classe LogisticRegression para realizar regressão logistica Multinomial.</a:t>
              </a:r>
              <a:endParaRPr lang="pt-BR" sz="1200" b="1" dirty="0"/>
            </a:p>
          </p:txBody>
        </p:sp>
        <p:cxnSp>
          <p:nvCxnSpPr>
            <p:cNvPr id="16" name="Straight Arrow Connector 15"/>
            <p:cNvCxnSpPr/>
            <p:nvPr/>
          </p:nvCxnSpPr>
          <p:spPr>
            <a:xfrm flipH="1">
              <a:off x="5097061" y="4035939"/>
              <a:ext cx="926970" cy="155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96761" y="4775201"/>
              <a:ext cx="1775339" cy="461665"/>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19" name="Straight Arrow Connector 18"/>
            <p:cNvCxnSpPr/>
            <p:nvPr/>
          </p:nvCxnSpPr>
          <p:spPr>
            <a:xfrm flipH="1" flipV="1">
              <a:off x="2683184" y="4864887"/>
              <a:ext cx="958087" cy="63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690826" y="5081805"/>
              <a:ext cx="950445" cy="2126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94583" y="5220240"/>
            <a:ext cx="10303038" cy="1569660"/>
          </a:xfrm>
          <a:prstGeom prst="rect">
            <a:avLst/>
          </a:prstGeom>
        </p:spPr>
        <p:txBody>
          <a:bodyPr wrap="square">
            <a:spAutoFit/>
          </a:bodyPr>
          <a:lstStyle/>
          <a:p>
            <a:pPr marL="285750" indent="-285750">
              <a:buFont typeface="Arial" panose="020B0604020202020204" pitchFamily="34" charset="0"/>
              <a:buChar char="•"/>
            </a:pPr>
            <a:r>
              <a:rPr lang="pt-BR" sz="1600" dirty="0"/>
              <a:t>A classe </a:t>
            </a:r>
            <a:r>
              <a:rPr lang="pt-BR" sz="1600" b="1" i="1" dirty="0"/>
              <a:t>LogisticRegression</a:t>
            </a:r>
            <a:r>
              <a:rPr lang="pt-BR" sz="1600" dirty="0"/>
              <a:t> </a:t>
            </a:r>
            <a:r>
              <a:rPr lang="pt-BR" sz="1600" dirty="0" smtClean="0"/>
              <a:t>usa </a:t>
            </a:r>
            <a:r>
              <a:rPr lang="pt-BR" sz="1600" dirty="0"/>
              <a:t>a abordagem </a:t>
            </a:r>
            <a:r>
              <a:rPr lang="pt-BR" sz="1600" b="1" i="1" dirty="0"/>
              <a:t>um-contra-todos</a:t>
            </a:r>
            <a:r>
              <a:rPr lang="pt-BR" sz="1600" dirty="0"/>
              <a:t> por padrão quando </a:t>
            </a:r>
            <a:r>
              <a:rPr lang="pt-BR" sz="1600" dirty="0" smtClean="0"/>
              <a:t>se </a:t>
            </a:r>
            <a:r>
              <a:rPr lang="pt-BR" sz="1600" dirty="0"/>
              <a:t>treina com conjuntos com mais de duas classes, mas </a:t>
            </a:r>
            <a:r>
              <a:rPr lang="pt-BR" sz="1600" dirty="0" smtClean="0"/>
              <a:t>pode-se definir </a:t>
            </a:r>
            <a:r>
              <a:rPr lang="pt-BR" sz="1600" dirty="0"/>
              <a:t>o hiperparâmetro </a:t>
            </a:r>
            <a:r>
              <a:rPr lang="pt-BR" sz="1600" b="1" i="1" dirty="0"/>
              <a:t>multi_class</a:t>
            </a:r>
            <a:r>
              <a:rPr lang="pt-BR" sz="1600" dirty="0"/>
              <a:t> como "</a:t>
            </a:r>
            <a:r>
              <a:rPr lang="pt-BR" sz="1600" b="1" i="1" dirty="0"/>
              <a:t>multinomial</a:t>
            </a:r>
            <a:r>
              <a:rPr lang="pt-BR" sz="1600" dirty="0"/>
              <a:t>" para alternar para Regressão Softmax. </a:t>
            </a:r>
            <a:endParaRPr lang="pt-BR" sz="1600" dirty="0" smtClean="0"/>
          </a:p>
          <a:p>
            <a:pPr marL="285750" indent="-285750">
              <a:buFont typeface="Arial" panose="020B0604020202020204" pitchFamily="34" charset="0"/>
              <a:buChar char="•"/>
            </a:pPr>
            <a:r>
              <a:rPr lang="pt-BR" sz="1600" dirty="0" smtClean="0"/>
              <a:t>Deve-se </a:t>
            </a:r>
            <a:r>
              <a:rPr lang="pt-BR" sz="1600" dirty="0"/>
              <a:t>também</a:t>
            </a:r>
            <a:r>
              <a:rPr lang="pt-BR" sz="1600" dirty="0" smtClean="0"/>
              <a:t> </a:t>
            </a:r>
            <a:r>
              <a:rPr lang="pt-BR" sz="1600" dirty="0"/>
              <a:t>especificar um solver que suporte a Regressão Softmax, como por exemplo o solver "lbfgs" (consulte a documentação do </a:t>
            </a:r>
            <a:r>
              <a:rPr lang="pt-BR" sz="1600" dirty="0" smtClean="0"/>
              <a:t>Scikit-Learn). </a:t>
            </a:r>
            <a:r>
              <a:rPr lang="pt-BR" sz="1600" dirty="0"/>
              <a:t>A classe </a:t>
            </a:r>
            <a:r>
              <a:rPr lang="pt-BR" sz="1600" b="1" i="1" dirty="0"/>
              <a:t>LogisticRegression</a:t>
            </a:r>
            <a:r>
              <a:rPr lang="pt-BR" sz="1600" dirty="0"/>
              <a:t> também aplica a regularização L2 por padrão, que </a:t>
            </a:r>
            <a:r>
              <a:rPr lang="pt-BR" sz="1600" dirty="0" smtClean="0"/>
              <a:t>pode ser controlada </a:t>
            </a:r>
            <a:r>
              <a:rPr lang="pt-BR" sz="1600" dirty="0"/>
              <a:t>usando o hiperparâmetro </a:t>
            </a:r>
            <a:r>
              <a:rPr lang="pt-BR" sz="1600" b="1" i="1" dirty="0"/>
              <a:t>C</a:t>
            </a:r>
            <a:r>
              <a:rPr lang="pt-BR" sz="1600" dirty="0"/>
              <a:t>.</a:t>
            </a:r>
            <a:endParaRPr lang="pt-BR" sz="1600" b="1" i="1" dirty="0"/>
          </a:p>
        </p:txBody>
      </p:sp>
    </p:spTree>
    <p:extLst>
      <p:ext uri="{BB962C8B-B14F-4D97-AF65-F5344CB8AC3E}">
        <p14:creationId xmlns:p14="http://schemas.microsoft.com/office/powerpoint/2010/main" val="3279765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22139735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a:t>
            </a:r>
            <a:r>
              <a:rPr lang="pt-BR" dirty="0" smtClean="0"/>
              <a:t>para</a:t>
            </a:r>
            <a:r>
              <a:rPr lang="pt-BR" dirty="0" smtClean="0"/>
              <a:t> </a:t>
            </a:r>
            <a:r>
              <a:rPr lang="pt-BR" dirty="0"/>
              <a:t>avaliação </a:t>
            </a:r>
            <a:r>
              <a:rPr lang="pt-BR" dirty="0" smtClean="0"/>
              <a:t>de classificadores</a:t>
            </a:r>
            <a:endParaRPr lang="pt-BR" dirty="0"/>
          </a:p>
        </p:txBody>
      </p:sp>
      <p:sp>
        <p:nvSpPr>
          <p:cNvPr id="3" name="Content Placeholder 2"/>
          <p:cNvSpPr>
            <a:spLocks noGrp="1"/>
          </p:cNvSpPr>
          <p:nvPr>
            <p:ph idx="1"/>
          </p:nvPr>
        </p:nvSpPr>
        <p:spPr>
          <a:xfrm>
            <a:off x="838200" y="1825624"/>
            <a:ext cx="11049000" cy="4784725"/>
          </a:xfrm>
        </p:spPr>
        <p:txBody>
          <a:bodyPr>
            <a:normAutofit/>
          </a:bodyPr>
          <a:lstStyle/>
          <a:p>
            <a:r>
              <a:rPr lang="pt-BR" sz="3200" dirty="0" smtClean="0"/>
              <a:t>As métricas para avalição do desempenho de classificadores que estudaremos são:</a:t>
            </a:r>
          </a:p>
          <a:p>
            <a:pPr lvl="1">
              <a:buFont typeface="Wingdings" panose="05000000000000000000" pitchFamily="2" charset="2"/>
              <a:buChar char="§"/>
            </a:pPr>
            <a:r>
              <a:rPr lang="pt-BR" dirty="0"/>
              <a:t>Taxa de erro e acurácia</a:t>
            </a:r>
          </a:p>
          <a:p>
            <a:pPr lvl="1">
              <a:buFont typeface="Wingdings" panose="05000000000000000000" pitchFamily="2" charset="2"/>
              <a:buChar char="§"/>
            </a:pPr>
            <a:r>
              <a:rPr lang="pt-BR" dirty="0" smtClean="0"/>
              <a:t>Matriz </a:t>
            </a:r>
            <a:r>
              <a:rPr lang="pt-BR" dirty="0"/>
              <a:t>de c</a:t>
            </a:r>
            <a:r>
              <a:rPr lang="pt-BR" dirty="0" smtClean="0"/>
              <a:t>onfusão</a:t>
            </a:r>
          </a:p>
          <a:p>
            <a:pPr lvl="1">
              <a:buFont typeface="Wingdings" panose="05000000000000000000" pitchFamily="2" charset="2"/>
              <a:buChar char="§"/>
            </a:pPr>
            <a:r>
              <a:rPr lang="pt-BR" dirty="0" smtClean="0"/>
              <a:t>Pontuação-F (</a:t>
            </a:r>
            <a:r>
              <a:rPr lang="pt-BR" i="1" dirty="0" smtClean="0"/>
              <a:t>F-score</a:t>
            </a:r>
            <a:r>
              <a:rPr lang="pt-BR" dirty="0" smtClean="0"/>
              <a:t>)</a:t>
            </a:r>
          </a:p>
          <a:p>
            <a:pPr lvl="1">
              <a:buFont typeface="Wingdings" panose="05000000000000000000" pitchFamily="2" charset="2"/>
              <a:buChar char="§"/>
            </a:pPr>
            <a:r>
              <a:rPr lang="pt-BR" dirty="0"/>
              <a:t>Curva Característica Operacional do Receptor </a:t>
            </a:r>
            <a:r>
              <a:rPr lang="pt-BR" dirty="0" smtClean="0"/>
              <a:t>(</a:t>
            </a:r>
            <a:r>
              <a:rPr lang="pt-BR" i="1" dirty="0"/>
              <a:t>Receiver Operating Characteristic</a:t>
            </a:r>
            <a:r>
              <a:rPr lang="pt-BR" dirty="0"/>
              <a:t> - ROC</a:t>
            </a:r>
            <a:r>
              <a:rPr lang="pt-BR" dirty="0" smtClean="0"/>
              <a:t>)</a:t>
            </a:r>
            <a:endParaRPr lang="pt-BR" dirty="0"/>
          </a:p>
        </p:txBody>
      </p:sp>
    </p:spTree>
    <p:extLst>
      <p:ext uri="{BB962C8B-B14F-4D97-AF65-F5344CB8AC3E}">
        <p14:creationId xmlns:p14="http://schemas.microsoft.com/office/powerpoint/2010/main" val="41270803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4"/>
                <a:ext cx="11222421" cy="5032376"/>
              </a:xfrm>
            </p:spPr>
            <p:txBody>
              <a:bodyPr>
                <a:normAutofit fontScale="92500" lnSpcReduction="10000"/>
              </a:bodyPr>
              <a:lstStyle/>
              <a:p>
                <a:pPr marL="0" indent="0">
                  <a:buNone/>
                </a:pPr>
                <a:r>
                  <a:rPr lang="pt-BR" sz="3200" b="1" dirty="0" smtClean="0"/>
                  <a:t>Taxa de erro e acurácia</a:t>
                </a:r>
                <a:endParaRPr lang="pt-BR" sz="3200" dirty="0" smtClean="0"/>
              </a:p>
              <a:p>
                <a:r>
                  <a:rPr lang="pt-BR" dirty="0" smtClean="0"/>
                  <a:t>A </a:t>
                </a:r>
                <a:r>
                  <a:rPr lang="pt-BR" b="1" i="1" dirty="0"/>
                  <a:t>taxa de </a:t>
                </a:r>
                <a:r>
                  <a:rPr lang="pt-BR" b="1" i="1" dirty="0" smtClean="0"/>
                  <a:t>erro</a:t>
                </a:r>
                <a:r>
                  <a:rPr lang="pt-BR" dirty="0" smtClean="0"/>
                  <a:t>, é intuitivamente</a:t>
                </a:r>
                <a:r>
                  <a:rPr lang="pt-BR" dirty="0"/>
                  <a:t>, a métrica mais direta para se avaliar o desempenho de um </a:t>
                </a:r>
                <a:r>
                  <a:rPr lang="pt-BR" dirty="0" smtClean="0"/>
                  <a:t>classificador.</a:t>
                </a:r>
              </a:p>
              <a:p>
                <a:r>
                  <a:rPr lang="pt-BR" dirty="0" smtClean="0"/>
                  <a:t>Ela corresponde </a:t>
                </a:r>
                <a:r>
                  <a:rPr lang="pt-BR" dirty="0"/>
                  <a:t>à porcentagem de </a:t>
                </a:r>
                <a:r>
                  <a:rPr lang="pt-BR" dirty="0" smtClean="0"/>
                  <a:t>exemplos classificados incorretamente </a:t>
                </a:r>
                <a:r>
                  <a:rPr lang="pt-BR" dirty="0"/>
                  <a:t>considerando o conjunto de dados disponíveis para </a:t>
                </a:r>
                <a:r>
                  <a:rPr lang="pt-BR" dirty="0" smtClean="0"/>
                  <a:t>validação. </a:t>
                </a:r>
              </a:p>
              <a:p>
                <a:r>
                  <a:rPr lang="pt-BR" dirty="0" smtClean="0"/>
                  <a:t>A </a:t>
                </a:r>
                <a:r>
                  <a:rPr lang="pt-BR" b="1" i="1" dirty="0"/>
                  <a:t>taxa de erro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𝑒</m:t>
                        </m:r>
                      </m:sub>
                    </m:sSub>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d>
                          <m:dPr>
                            <m:ctrlPr>
                              <a:rPr lang="pt-BR" b="0" i="1" smtClean="0">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𝛿</m:t>
                            </m:r>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 </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 </m:t>
                                </m:r>
                              </m:e>
                            </m:d>
                          </m:e>
                        </m:d>
                      </m:e>
                    </m:nary>
                  </m:oMath>
                </a14:m>
                <a:r>
                  <a:rPr lang="pt-BR" dirty="0" smtClean="0"/>
                  <a:t>,</a:t>
                </a:r>
              </a:p>
              <a:p>
                <a:pPr marL="0" indent="0">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𝛿</m:t>
                    </m:r>
                    <m:d>
                      <m:dPr>
                        <m:ctrlPr>
                          <a:rPr lang="pt-BR" i="1">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𝑗</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0</m:t>
                              </m:r>
                              <m:r>
                                <a:rPr lang="pt-BR" b="0" i="1" smtClean="0">
                                  <a:latin typeface="Cambria Math" panose="02040503050406030204" pitchFamily="18" charset="0"/>
                                </a:rPr>
                                <m:t>, </m:t>
                              </m:r>
                              <m:r>
                                <m:rPr>
                                  <m:sty m:val="p"/>
                                  <m:brk m:alnAt="7"/>
                                </m:rPr>
                                <a:rPr lang="pt-BR" b="0" i="0" smtClean="0">
                                  <a:latin typeface="Cambria Math" panose="02040503050406030204" pitchFamily="18" charset="0"/>
                                </a:rPr>
                                <m:t>s</m:t>
                              </m:r>
                              <m:r>
                                <m:rPr>
                                  <m:sty m:val="p"/>
                                </m:rPr>
                                <a:rPr lang="pt-BR" b="0" i="0" smtClean="0">
                                  <a:latin typeface="Cambria Math" panose="02040503050406030204" pitchFamily="18" charset="0"/>
                                </a:rPr>
                                <m:t>e</m:t>
                              </m:r>
                              <m:r>
                                <m:rPr>
                                  <m:brk m:alnAt="7"/>
                                </m:rP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r>
                                <a:rPr lang="pt-BR" b="0" i="1" smtClean="0">
                                  <a:latin typeface="Cambria Math" panose="02040503050406030204" pitchFamily="18" charset="0"/>
                                </a:rPr>
                                <m:t> </m:t>
                              </m:r>
                            </m:e>
                          </m:mr>
                          <m:mr>
                            <m:e>
                              <m:r>
                                <a:rPr lang="pt-BR" b="0" i="1" smtClean="0">
                                  <a:latin typeface="Cambria Math" panose="02040503050406030204" pitchFamily="18" charset="0"/>
                                </a:rPr>
                                <m:t>1, 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e>
                          </m:mr>
                        </m:m>
                      </m:e>
                    </m:d>
                  </m:oMath>
                </a14:m>
                <a:r>
                  <a:rPr lang="pt-BR" dirty="0" smtClean="0"/>
                  <a:t> é o delta de Kronecker. Observe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O complemento da</a:t>
                </a:r>
                <a:r>
                  <a:rPr lang="pt-BR" b="1" i="1" dirty="0" smtClean="0"/>
                  <a:t> taxa de erro </a:t>
                </a:r>
                <a:r>
                  <a:rPr lang="pt-BR" dirty="0" smtClean="0"/>
                  <a:t>é conhecido como </a:t>
                </a:r>
                <a:r>
                  <a:rPr lang="pt-BR" b="1" i="1" dirty="0" smtClean="0"/>
                  <a:t>acurácia</a:t>
                </a:r>
                <a:r>
                  <a:rPr lang="pt-BR" dirty="0" smtClean="0"/>
                  <a:t>, e é </a:t>
                </a:r>
                <a:r>
                  <a:rPr lang="pt-BR" dirty="0" smtClean="0"/>
                  <a:t>definido </a:t>
                </a:r>
                <a:r>
                  <a:rPr lang="pt-BR" dirty="0" smtClean="0"/>
                  <a:t>por</a:t>
                </a:r>
              </a:p>
              <a:p>
                <a:pPr marL="0" indent="0" algn="ctr">
                  <a:buNone/>
                </a:pPr>
                <a:r>
                  <a:rPr lang="pt-BR" dirty="0" smtClean="0"/>
                  <a:t> </a:t>
                </a: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0"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smtClean="0"/>
                  <a:t>.</a:t>
                </a:r>
              </a:p>
              <a:p>
                <a:endParaRPr lang="pt-BR"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22421" cy="5032376"/>
              </a:xfrm>
              <a:blipFill rotWithShape="0">
                <a:blip r:embed="rId2"/>
                <a:stretch>
                  <a:fillRect l="-1249" t="-3148" r="-815"/>
                </a:stretch>
              </a:blipFill>
            </p:spPr>
            <p:txBody>
              <a:bodyPr/>
              <a:lstStyle/>
              <a:p>
                <a:r>
                  <a:rPr lang="pt-BR">
                    <a:noFill/>
                  </a:rPr>
                  <a:t> </a:t>
                </a:r>
              </a:p>
            </p:txBody>
          </p:sp>
        </mc:Fallback>
      </mc:AlternateContent>
    </p:spTree>
    <p:extLst>
      <p:ext uri="{BB962C8B-B14F-4D97-AF65-F5344CB8AC3E}">
        <p14:creationId xmlns:p14="http://schemas.microsoft.com/office/powerpoint/2010/main" val="15221587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8635"/>
            <a:ext cx="10515600" cy="1074754"/>
          </a:xfrm>
        </p:spPr>
        <p:txBody>
          <a:bodyPr/>
          <a:lstStyle/>
          <a:p>
            <a:r>
              <a:rPr lang="pt-BR" dirty="0"/>
              <a:t>Métricas para avaliação de classificadores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89648"/>
                <a:ext cx="11161295" cy="5268351"/>
              </a:xfrm>
            </p:spPr>
            <p:txBody>
              <a:bodyPr>
                <a:normAutofit fontScale="70000" lnSpcReduction="20000"/>
              </a:bodyPr>
              <a:lstStyle/>
              <a:p>
                <a:pPr marL="0" indent="0">
                  <a:buNone/>
                </a:pPr>
                <a:r>
                  <a:rPr lang="pt-BR" sz="4000" b="1" dirty="0" smtClean="0"/>
                  <a:t>Matriz de Confusão</a:t>
                </a:r>
                <a:endParaRPr lang="pt-BR" sz="4000" dirty="0" smtClean="0"/>
              </a:p>
              <a:p>
                <a:r>
                  <a:rPr lang="pt-BR" sz="3200" dirty="0"/>
                  <a:t>O nome, </a:t>
                </a:r>
                <a:r>
                  <a:rPr lang="pt-BR" sz="3200" b="1" i="1" dirty="0"/>
                  <a:t>matriz de confusão</a:t>
                </a:r>
                <a:r>
                  <a:rPr lang="pt-BR" sz="3200" dirty="0"/>
                  <a:t>, deriva do fato de </a:t>
                </a:r>
                <a:r>
                  <a:rPr lang="pt-BR" sz="3200" dirty="0" smtClean="0"/>
                  <a:t>que ela torna </a:t>
                </a:r>
                <a:r>
                  <a:rPr lang="pt-BR" sz="3200" dirty="0"/>
                  <a:t>fácil verificar se o classificador está </a:t>
                </a:r>
                <a:r>
                  <a:rPr lang="pt-BR" sz="3200" dirty="0" smtClean="0"/>
                  <a:t>se confundindo (</a:t>
                </a:r>
                <a:r>
                  <a:rPr lang="pt-BR" sz="3200" dirty="0"/>
                  <a:t>ou seja, </a:t>
                </a:r>
                <a:r>
                  <a:rPr lang="pt-BR" sz="3200" b="1" i="1" dirty="0" smtClean="0"/>
                  <a:t>rotulando incorretamente</a:t>
                </a:r>
                <a:r>
                  <a:rPr lang="pt-BR" sz="3200" dirty="0" smtClean="0"/>
                  <a:t> as classes).</a:t>
                </a:r>
              </a:p>
              <a:p>
                <a:r>
                  <a:rPr lang="pt-BR" sz="3200" dirty="0" smtClean="0"/>
                  <a:t>A </a:t>
                </a:r>
                <a:r>
                  <a:rPr lang="pt-BR" sz="3200" b="1" i="1" dirty="0"/>
                  <a:t>matriz de </a:t>
                </a:r>
                <a:r>
                  <a:rPr lang="pt-BR" sz="3200" b="1" i="1" dirty="0" smtClean="0"/>
                  <a:t>confusão</a:t>
                </a:r>
                <a:r>
                  <a:rPr lang="pt-BR" sz="3200" dirty="0"/>
                  <a:t> </a:t>
                </a:r>
                <a:r>
                  <a:rPr lang="pt-BR" sz="3200" dirty="0" smtClean="0"/>
                  <a:t>contabiliza </a:t>
                </a:r>
                <a:r>
                  <a:rPr lang="pt-BR" sz="3200" dirty="0"/>
                  <a:t>o número de classificações corretas e incorretas para cada uma das </a:t>
                </a:r>
                <a14:m>
                  <m:oMath xmlns:m="http://schemas.openxmlformats.org/officeDocument/2006/math">
                    <m:r>
                      <a:rPr lang="pt-BR" sz="3200" i="1">
                        <a:latin typeface="Cambria Math" panose="02040503050406030204" pitchFamily="18" charset="0"/>
                        <a:ea typeface="Cambria Math" panose="02040503050406030204" pitchFamily="18" charset="0"/>
                      </a:rPr>
                      <m:t>𝑄</m:t>
                    </m:r>
                    <m:r>
                      <a:rPr lang="pt-BR" sz="3200" i="1">
                        <a:latin typeface="Cambria Math" panose="02040503050406030204" pitchFamily="18" charset="0"/>
                        <a:ea typeface="Cambria Math" panose="02040503050406030204" pitchFamily="18" charset="0"/>
                      </a:rPr>
                      <m:t> </m:t>
                    </m:r>
                  </m:oMath>
                </a14:m>
                <a:r>
                  <a:rPr lang="pt-BR" sz="3200" dirty="0"/>
                  <a:t>classes </a:t>
                </a:r>
                <a:r>
                  <a:rPr lang="pt-BR" sz="3200" dirty="0" smtClean="0"/>
                  <a:t>existentes</a:t>
                </a:r>
                <a:r>
                  <a:rPr lang="pt-BR" sz="3200" dirty="0"/>
                  <a:t>. </a:t>
                </a:r>
                <a:endParaRPr lang="pt-BR" sz="3200" dirty="0" smtClean="0"/>
              </a:p>
              <a:p>
                <a:r>
                  <a:rPr lang="pt-BR" sz="3200" dirty="0" smtClean="0"/>
                  <a:t>A </a:t>
                </a:r>
                <a:r>
                  <a:rPr lang="pt-BR" sz="3200" b="1" i="1" dirty="0"/>
                  <a:t>matriz de confusão </a:t>
                </a:r>
                <a14:m>
                  <m:oMath xmlns:m="http://schemas.openxmlformats.org/officeDocument/2006/math">
                    <m:r>
                      <a:rPr lang="pt-BR" sz="3200" b="1" i="1">
                        <a:latin typeface="Cambria Math" panose="02040503050406030204" pitchFamily="18" charset="0"/>
                      </a:rPr>
                      <m:t>𝑪</m:t>
                    </m:r>
                    <m:r>
                      <a:rPr lang="pt-BR" sz="3200" i="1">
                        <a:latin typeface="Cambria Math" panose="02040503050406030204" pitchFamily="18" charset="0"/>
                        <a:ea typeface="Cambria Math" panose="02040503050406030204" pitchFamily="18" charset="0"/>
                      </a:rPr>
                      <m:t>∈</m:t>
                    </m:r>
                    <m:sSup>
                      <m:sSupPr>
                        <m:ctrlPr>
                          <a:rPr lang="pt-BR" sz="3200" i="1">
                            <a:latin typeface="Cambria Math" panose="02040503050406030204" pitchFamily="18" charset="0"/>
                            <a:ea typeface="Cambria Math" panose="02040503050406030204" pitchFamily="18" charset="0"/>
                          </a:rPr>
                        </m:ctrlPr>
                      </m:sSupPr>
                      <m:e>
                        <m:r>
                          <a:rPr lang="pt-BR" sz="3200" i="1">
                            <a:latin typeface="Cambria Math" panose="02040503050406030204" pitchFamily="18" charset="0"/>
                            <a:ea typeface="Cambria Math" panose="02040503050406030204" pitchFamily="18" charset="0"/>
                          </a:rPr>
                          <m:t>ℝ</m:t>
                        </m:r>
                      </m:e>
                      <m:sup>
                        <m:r>
                          <a:rPr lang="pt-BR" sz="3200" i="1">
                            <a:latin typeface="Cambria Math" panose="02040503050406030204" pitchFamily="18" charset="0"/>
                            <a:ea typeface="Cambria Math" panose="02040503050406030204" pitchFamily="18" charset="0"/>
                          </a:rPr>
                          <m:t>𝑄</m:t>
                        </m:r>
                        <m:r>
                          <a:rPr lang="pt-BR" sz="3200" i="1">
                            <a:latin typeface="Cambria Math" panose="02040503050406030204" pitchFamily="18" charset="0"/>
                            <a:ea typeface="Cambria Math" panose="02040503050406030204" pitchFamily="18" charset="0"/>
                          </a:rPr>
                          <m:t>×</m:t>
                        </m:r>
                        <m:r>
                          <a:rPr lang="pt-BR" sz="3200" i="1">
                            <a:latin typeface="Cambria Math" panose="02040503050406030204" pitchFamily="18" charset="0"/>
                            <a:ea typeface="Cambria Math" panose="02040503050406030204" pitchFamily="18" charset="0"/>
                          </a:rPr>
                          <m:t>𝑄</m:t>
                        </m:r>
                      </m:sup>
                    </m:sSup>
                  </m:oMath>
                </a14:m>
                <a:r>
                  <a:rPr lang="pt-BR" sz="3200" dirty="0" smtClean="0"/>
                  <a:t> é definida como</a:t>
                </a:r>
              </a:p>
              <a:p>
                <a:pPr marL="0" indent="0">
                  <a:buNone/>
                </a:pPr>
                <a14:m>
                  <m:oMathPara xmlns:m="http://schemas.openxmlformats.org/officeDocument/2006/math">
                    <m:oMathParaPr>
                      <m:jc m:val="centerGroup"/>
                    </m:oMathParaPr>
                    <m:oMath xmlns:m="http://schemas.openxmlformats.org/officeDocument/2006/math">
                      <m:r>
                        <a:rPr lang="pt-BR" sz="3600" b="1" i="1" smtClean="0">
                          <a:latin typeface="Cambria Math" panose="02040503050406030204" pitchFamily="18" charset="0"/>
                        </a:rPr>
                        <m:t>𝑪</m:t>
                      </m:r>
                      <m:r>
                        <a:rPr lang="pt-BR" sz="3600"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m>
                                  <m:mPr>
                                    <m:mcs>
                                      <m:mc>
                                        <m:mcPr>
                                          <m:count m:val="2"/>
                                          <m:mcJc m:val="center"/>
                                        </m:mcPr>
                                      </m:mc>
                                    </m:mcs>
                                    <m:ctrlPr>
                                      <a:rPr lang="pt-BR" i="1">
                                        <a:latin typeface="Cambria Math" panose="02040503050406030204" pitchFamily="18" charset="0"/>
                                      </a:rPr>
                                    </m:ctrlPr>
                                  </m:mPr>
                                  <m:m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21</m:t>
                                                </m:r>
                                              </m:sub>
                                            </m:sSub>
                                          </m:e>
                                        </m:mr>
                                      </m:m>
                                    </m:e>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22</m:t>
                                                </m:r>
                                              </m:sub>
                                            </m:sSub>
                                          </m:e>
                                        </m:mr>
                                      </m:m>
                                    </m:e>
                                  </m:mr>
                                </m:m>
                              </m:e>
                              <m:e>
                                <m:r>
                                  <a:rPr lang="pt-BR" i="1">
                                    <a:latin typeface="Cambria Math" panose="02040503050406030204" pitchFamily="18" charset="0"/>
                                  </a:rPr>
                                  <m:t>⋯</m:t>
                                </m:r>
                              </m:e>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r>
                                            <a:rPr lang="pt-BR" i="1">
                                              <a:latin typeface="Cambria Math" panose="02040503050406030204" pitchFamily="18" charset="0"/>
                                            </a:rPr>
                                            <m:t>𝑄</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r>
                                            <a:rPr lang="pt-BR" i="1">
                                              <a:latin typeface="Cambria Math" panose="02040503050406030204" pitchFamily="18" charset="0"/>
                                            </a:rPr>
                                            <m:t>𝑄</m:t>
                                          </m:r>
                                        </m:sub>
                                      </m:sSub>
                                    </m:e>
                                  </m:mr>
                                </m:m>
                              </m:e>
                            </m:mr>
                            <m:mr>
                              <m:e>
                                <m:r>
                                  <a:rPr lang="pt-BR" i="1">
                                    <a:latin typeface="Cambria Math" panose="02040503050406030204" pitchFamily="18" charset="0"/>
                                  </a:rPr>
                                  <m:t>⋮</m:t>
                                </m:r>
                              </m:e>
                              <m:e>
                                <m:r>
                                  <a:rPr lang="pt-BR" i="1">
                                    <a:latin typeface="Cambria Math" panose="02040503050406030204" pitchFamily="18" charset="0"/>
                                  </a:rPr>
                                  <m:t>⋱</m:t>
                                </m:r>
                              </m:e>
                              <m:e>
                                <m:r>
                                  <a:rPr lang="pt-BR" i="1">
                                    <a:latin typeface="Cambria Math" panose="02040503050406030204" pitchFamily="18" charset="0"/>
                                  </a:rPr>
                                  <m:t>⋮</m:t>
                                </m:r>
                              </m:e>
                            </m:mr>
                            <m:m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r>
                                            <a:rPr lang="pt-BR" i="1">
                                              <a:latin typeface="Cambria Math" panose="02040503050406030204" pitchFamily="18" charset="0"/>
                                            </a:rPr>
                                            <m:t>2</m:t>
                                          </m:r>
                                        </m:sub>
                                      </m:sSub>
                                    </m:e>
                                  </m:mr>
                                </m:m>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𝑄𝑄</m:t>
                                    </m:r>
                                  </m:sub>
                                </m:sSub>
                              </m:e>
                            </m:mr>
                          </m:m>
                        </m:e>
                      </m:d>
                      <m:r>
                        <a:rPr lang="pt-BR" b="0" i="0" smtClean="0">
                          <a:latin typeface="Cambria Math" panose="02040503050406030204" pitchFamily="18" charset="0"/>
                        </a:rPr>
                        <m:t>.</m:t>
                      </m:r>
                    </m:oMath>
                  </m:oMathPara>
                </a14:m>
                <a:endParaRPr lang="pt-BR" sz="3200" dirty="0" smtClean="0"/>
              </a:p>
              <a:p>
                <a:r>
                  <a:rPr lang="pt-BR" sz="3200" dirty="0" smtClean="0"/>
                  <a:t>A diagonal de </a:t>
                </a:r>
                <a14:m>
                  <m:oMath xmlns:m="http://schemas.openxmlformats.org/officeDocument/2006/math">
                    <m:r>
                      <a:rPr lang="pt-BR" sz="3200" b="1" i="1">
                        <a:latin typeface="Cambria Math" panose="02040503050406030204" pitchFamily="18" charset="0"/>
                      </a:rPr>
                      <m:t>𝑪</m:t>
                    </m:r>
                  </m:oMath>
                </a14:m>
                <a:r>
                  <a:rPr lang="pt-BR" sz="3200" dirty="0" smtClean="0"/>
                  <a:t> fornece o </a:t>
                </a:r>
                <a:r>
                  <a:rPr lang="pt-BR" sz="3200" dirty="0"/>
                  <a:t>número de classificações corretas</a:t>
                </a:r>
                <a:r>
                  <a:rPr lang="pt-BR" sz="3200" dirty="0" smtClean="0"/>
                  <a:t>.</a:t>
                </a:r>
              </a:p>
              <a:p>
                <a:r>
                  <a:rPr lang="pt-BR" sz="3200" dirty="0"/>
                  <a:t>Cada </a:t>
                </a:r>
                <a:r>
                  <a:rPr lang="pt-BR" sz="3200" b="1" i="1" dirty="0"/>
                  <a:t>linha</a:t>
                </a:r>
                <a:r>
                  <a:rPr lang="pt-BR" sz="3200" dirty="0"/>
                  <a:t> </a:t>
                </a:r>
                <a:r>
                  <a:rPr lang="pt-BR" sz="3200" dirty="0" smtClean="0"/>
                  <a:t>representa </a:t>
                </a:r>
                <a:r>
                  <a:rPr lang="pt-BR" sz="3200" dirty="0"/>
                  <a:t>os exemplos que foram classificados como pertencentes a uma dada </a:t>
                </a:r>
                <a:r>
                  <a:rPr lang="pt-BR" sz="3200" dirty="0" smtClean="0"/>
                  <a:t>classe.</a:t>
                </a:r>
              </a:p>
              <a:p>
                <a:r>
                  <a:rPr lang="pt-BR" sz="3200" dirty="0"/>
                  <a:t>C</a:t>
                </a:r>
                <a:r>
                  <a:rPr lang="pt-BR" sz="3200" dirty="0" smtClean="0"/>
                  <a:t>ada </a:t>
                </a:r>
                <a:r>
                  <a:rPr lang="pt-BR" sz="3200" b="1" i="1" dirty="0"/>
                  <a:t>coluna</a:t>
                </a:r>
                <a:r>
                  <a:rPr lang="pt-BR" sz="3200" dirty="0"/>
                  <a:t> representa os exemplos realmente pertencentes a uma dada classe. </a:t>
                </a:r>
                <a:endParaRPr lang="pt-BR" sz="3200" dirty="0" smtClean="0"/>
              </a:p>
              <a:p>
                <a:r>
                  <a:rPr lang="pt-BR" sz="3200" dirty="0"/>
                  <a:t>A informação apresentada </a:t>
                </a:r>
                <a:r>
                  <a:rPr lang="pt-BR" sz="3200" dirty="0" smtClean="0"/>
                  <a:t>na matriz </a:t>
                </a:r>
                <a:r>
                  <a:rPr lang="pt-BR" sz="3200" dirty="0"/>
                  <a:t>permite </a:t>
                </a:r>
                <a:r>
                  <a:rPr lang="pt-BR" sz="3200" dirty="0" smtClean="0"/>
                  <a:t>verificar </a:t>
                </a:r>
                <a:r>
                  <a:rPr lang="pt-BR" sz="3200" dirty="0"/>
                  <a:t>quais classes o </a:t>
                </a:r>
                <a:r>
                  <a:rPr lang="pt-BR" sz="3200" b="1" i="1" dirty="0" smtClean="0"/>
                  <a:t>classificador</a:t>
                </a:r>
                <a:r>
                  <a:rPr lang="pt-BR" sz="3200" dirty="0" smtClean="0"/>
                  <a:t> tem </a:t>
                </a:r>
                <a:r>
                  <a:rPr lang="pt-BR" sz="3200" dirty="0"/>
                  <a:t>maior dificuldade em </a:t>
                </a:r>
                <a:r>
                  <a:rPr lang="pt-BR" sz="3200" dirty="0" smtClean="0"/>
                  <a:t>classificar</a:t>
                </a:r>
                <a:r>
                  <a:rPr lang="pt-BR" sz="3200" dirty="0"/>
                  <a:t>.</a:t>
                </a:r>
                <a:endParaRPr lang="pt-BR"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89648"/>
                <a:ext cx="11161295" cy="5268351"/>
              </a:xfrm>
              <a:blipFill rotWithShape="0">
                <a:blip r:embed="rId3"/>
                <a:stretch>
                  <a:fillRect l="-1092" t="-3241" b="-231"/>
                </a:stretch>
              </a:blipFill>
            </p:spPr>
            <p:txBody>
              <a:bodyPr/>
              <a:lstStyle/>
              <a:p>
                <a:r>
                  <a:rPr lang="pt-BR">
                    <a:noFill/>
                  </a:rPr>
                  <a:t> </a:t>
                </a:r>
              </a:p>
            </p:txBody>
          </p:sp>
        </mc:Fallback>
      </mc:AlternateContent>
      <p:sp>
        <p:nvSpPr>
          <p:cNvPr id="4" name="Oval 3"/>
          <p:cNvSpPr/>
          <p:nvPr/>
        </p:nvSpPr>
        <p:spPr>
          <a:xfrm>
            <a:off x="5235899" y="3355273"/>
            <a:ext cx="2967789" cy="401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Box 4"/>
          <p:cNvSpPr txBox="1"/>
          <p:nvPr/>
        </p:nvSpPr>
        <p:spPr>
          <a:xfrm>
            <a:off x="8487874" y="3134157"/>
            <a:ext cx="2683042" cy="523220"/>
          </a:xfrm>
          <a:prstGeom prst="rect">
            <a:avLst/>
          </a:prstGeom>
          <a:noFill/>
        </p:spPr>
        <p:txBody>
          <a:bodyPr wrap="square" rtlCol="0">
            <a:spAutoFit/>
          </a:bodyPr>
          <a:lstStyle/>
          <a:p>
            <a:pPr algn="ctr"/>
            <a:r>
              <a:rPr lang="pt-BR" sz="1400" dirty="0" smtClean="0"/>
              <a:t>Exemplos classificados como pertencentes à classe 1.</a:t>
            </a:r>
            <a:endParaRPr lang="pt-BR" sz="1400" dirty="0"/>
          </a:p>
        </p:txBody>
      </p:sp>
      <p:sp>
        <p:nvSpPr>
          <p:cNvPr id="6" name="Oval 5"/>
          <p:cNvSpPr/>
          <p:nvPr/>
        </p:nvSpPr>
        <p:spPr>
          <a:xfrm rot="5400000">
            <a:off x="4863668" y="3698770"/>
            <a:ext cx="1662683" cy="50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6"/>
          <p:cNvSpPr/>
          <p:nvPr/>
        </p:nvSpPr>
        <p:spPr>
          <a:xfrm>
            <a:off x="8185422" y="3348227"/>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p:cNvSpPr txBox="1"/>
          <p:nvPr/>
        </p:nvSpPr>
        <p:spPr>
          <a:xfrm>
            <a:off x="2343719" y="4107525"/>
            <a:ext cx="2342149" cy="523220"/>
          </a:xfrm>
          <a:prstGeom prst="rect">
            <a:avLst/>
          </a:prstGeom>
          <a:noFill/>
        </p:spPr>
        <p:txBody>
          <a:bodyPr wrap="square" rtlCol="0">
            <a:spAutoFit/>
          </a:bodyPr>
          <a:lstStyle/>
          <a:p>
            <a:pPr algn="ctr"/>
            <a:r>
              <a:rPr lang="pt-BR" sz="1400" dirty="0" smtClean="0"/>
              <a:t>Quantidade de exemplos pertencentes à classe 1.</a:t>
            </a:r>
            <a:endParaRPr lang="pt-BR" sz="1400" dirty="0"/>
          </a:p>
        </p:txBody>
      </p:sp>
      <p:sp>
        <p:nvSpPr>
          <p:cNvPr id="9" name="Freeform 8"/>
          <p:cNvSpPr/>
          <p:nvPr/>
        </p:nvSpPr>
        <p:spPr>
          <a:xfrm>
            <a:off x="4453783" y="4311627"/>
            <a:ext cx="994610" cy="80211"/>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Rectangle 9"/>
              <p:cNvSpPr/>
              <p:nvPr/>
            </p:nvSpPr>
            <p:spPr>
              <a:xfrm>
                <a:off x="8502316" y="3852956"/>
                <a:ext cx="3497178" cy="954107"/>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𝐶</m:t>
                        </m:r>
                      </m:e>
                      <m:sub>
                        <m:r>
                          <a:rPr lang="pt-BR" sz="1400" i="1">
                            <a:latin typeface="Cambria Math" panose="02040503050406030204" pitchFamily="18" charset="0"/>
                          </a:rPr>
                          <m:t>1</m:t>
                        </m:r>
                        <m:r>
                          <a:rPr lang="pt-BR" sz="1400" b="0" i="1" smtClean="0">
                            <a:latin typeface="Cambria Math" panose="02040503050406030204" pitchFamily="18" charset="0"/>
                          </a:rPr>
                          <m:t>1</m:t>
                        </m:r>
                      </m:sub>
                    </m:sSub>
                  </m:oMath>
                </a14:m>
                <a:r>
                  <a:rPr lang="pt-BR" sz="1400" dirty="0"/>
                  <a:t> indica quantos padrões da classe </a:t>
                </a:r>
                <a:r>
                  <a:rPr lang="pt-BR" sz="1400" dirty="0" smtClean="0"/>
                  <a:t>1 </a:t>
                </a:r>
                <a:r>
                  <a:rPr lang="pt-BR" sz="1400" dirty="0"/>
                  <a:t>foram </a:t>
                </a:r>
                <a:r>
                  <a:rPr lang="pt-BR" sz="1400" dirty="0" smtClean="0"/>
                  <a:t>corretamente atribuídos </a:t>
                </a:r>
                <a:r>
                  <a:rPr lang="pt-BR" sz="1400" dirty="0"/>
                  <a:t>à classe 1</a:t>
                </a:r>
                <a:r>
                  <a:rPr lang="pt-BR" sz="1400" dirty="0" smtClean="0"/>
                  <a:t>.</a:t>
                </a:r>
                <a:endParaRPr lang="pt-BR" sz="1400" dirty="0"/>
              </a:p>
              <a:p>
                <a:pPr marL="285750" indent="-285750">
                  <a:buFont typeface="Arial" panose="020B0604020202020204" pitchFamily="34" charset="0"/>
                  <a:buChar char="•"/>
                </a:pP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𝐶</m:t>
                        </m:r>
                      </m:e>
                      <m:sub>
                        <m:r>
                          <a:rPr lang="pt-BR" sz="1400" i="1">
                            <a:latin typeface="Cambria Math" panose="02040503050406030204" pitchFamily="18" charset="0"/>
                          </a:rPr>
                          <m:t>12</m:t>
                        </m:r>
                      </m:sub>
                    </m:sSub>
                  </m:oMath>
                </a14:m>
                <a:r>
                  <a:rPr lang="pt-BR" sz="1400" dirty="0" smtClean="0"/>
                  <a:t> </a:t>
                </a:r>
                <a:r>
                  <a:rPr lang="pt-BR" sz="1400" dirty="0"/>
                  <a:t>indica quantos padrões da classe </a:t>
                </a:r>
                <a:r>
                  <a:rPr lang="pt-BR" sz="1400" dirty="0" smtClean="0"/>
                  <a:t>2 </a:t>
                </a:r>
                <a:r>
                  <a:rPr lang="pt-BR" sz="1400" dirty="0"/>
                  <a:t>foram atribuídos à classe </a:t>
                </a:r>
                <a:r>
                  <a:rPr lang="pt-BR" sz="1400" dirty="0" smtClean="0"/>
                  <a:t>1.</a:t>
                </a:r>
                <a:endParaRPr lang="pt-BR" sz="1400" dirty="0"/>
              </a:p>
            </p:txBody>
          </p:sp>
        </mc:Choice>
        <mc:Fallback xmlns="">
          <p:sp>
            <p:nvSpPr>
              <p:cNvPr id="10" name="Rectangle 9"/>
              <p:cNvSpPr>
                <a:spLocks noRot="1" noChangeAspect="1" noMove="1" noResize="1" noEditPoints="1" noAdjustHandles="1" noChangeArrowheads="1" noChangeShapeType="1" noTextEdit="1"/>
              </p:cNvSpPr>
              <p:nvPr/>
            </p:nvSpPr>
            <p:spPr>
              <a:xfrm>
                <a:off x="8502316" y="3852956"/>
                <a:ext cx="3497178" cy="954107"/>
              </a:xfrm>
              <a:prstGeom prst="rect">
                <a:avLst/>
              </a:prstGeom>
              <a:blipFill rotWithShape="0">
                <a:blip r:embed="rId4"/>
                <a:stretch>
                  <a:fillRect l="-349" t="-1274" b="-5732"/>
                </a:stretch>
              </a:blipFill>
            </p:spPr>
            <p:txBody>
              <a:bodyPr/>
              <a:lstStyle/>
              <a:p>
                <a:r>
                  <a:rPr lang="pt-BR">
                    <a:noFill/>
                  </a:rPr>
                  <a:t> </a:t>
                </a:r>
              </a:p>
            </p:txBody>
          </p:sp>
        </mc:Fallback>
      </mc:AlternateContent>
    </p:spTree>
    <p:extLst>
      <p:ext uri="{BB962C8B-B14F-4D97-AF65-F5344CB8AC3E}">
        <p14:creationId xmlns:p14="http://schemas.microsoft.com/office/powerpoint/2010/main" val="4267586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91625"/>
            <a:ext cx="10515600" cy="808355"/>
          </a:xfrm>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91405"/>
                <a:ext cx="11192435" cy="4379433"/>
              </a:xfrm>
            </p:spPr>
            <p:txBody>
              <a:bodyPr>
                <a:normAutofit fontScale="92500"/>
              </a:bodyPr>
              <a:lstStyle/>
              <a:p>
                <a:r>
                  <a:rPr lang="pt-BR" b="1" dirty="0" smtClean="0"/>
                  <a:t>Classificação multi-classes</a:t>
                </a:r>
                <a:r>
                  <a:rPr lang="pt-BR" dirty="0" smtClean="0"/>
                  <a:t>: existem mais de 2 classes possíveis </a:t>
                </a:r>
                <a14:m>
                  <m:oMath xmlns:m="http://schemas.openxmlformats.org/officeDocument/2006/math">
                    <m:r>
                      <a:rPr lang="pt-BR" b="0" i="0" smtClean="0">
                        <a:latin typeface="Cambria Math" panose="02040503050406030204" pitchFamily="18" charset="0"/>
                      </a:rPr>
                      <m:t>(</m:t>
                    </m:r>
                    <m:r>
                      <a:rPr lang="pt-BR" i="1">
                        <a:latin typeface="Cambria Math" panose="02040503050406030204" pitchFamily="18" charset="0"/>
                      </a:rPr>
                      <m:t>𝑄</m:t>
                    </m:r>
                    <m:r>
                      <a:rPr lang="pt-BR" i="1">
                        <a:latin typeface="Cambria Math" panose="02040503050406030204" pitchFamily="18" charset="0"/>
                      </a:rPr>
                      <m:t>&gt;2)</m:t>
                    </m:r>
                  </m:oMath>
                </a14:m>
                <a:r>
                  <a:rPr lang="pt-BR" dirty="0" smtClean="0"/>
                  <a:t>.</a:t>
                </a:r>
              </a:p>
              <a:p>
                <a:pPr lvl="1">
                  <a:buFont typeface="Wingdings" panose="05000000000000000000" pitchFamily="2" charset="2"/>
                  <a:buChar char="§"/>
                </a:pPr>
                <a:r>
                  <a:rPr lang="pt-BR" dirty="0" smtClean="0"/>
                  <a:t>Geralmente, neste caso, o classificador terá </a:t>
                </a:r>
                <a14:m>
                  <m:oMath xmlns:m="http://schemas.openxmlformats.org/officeDocument/2006/math">
                    <m:r>
                      <a:rPr lang="pt-BR" i="1">
                        <a:latin typeface="Cambria Math" panose="02040503050406030204" pitchFamily="18" charset="0"/>
                      </a:rPr>
                      <m:t>𝑄</m:t>
                    </m:r>
                  </m:oMath>
                </a14:m>
                <a:r>
                  <a:rPr lang="pt-BR" dirty="0" smtClean="0"/>
                  <a:t> saídas.</a:t>
                </a:r>
              </a:p>
              <a:p>
                <a:pPr lvl="1">
                  <a:buFont typeface="Wingdings" panose="05000000000000000000" pitchFamily="2" charset="2"/>
                  <a:buChar char="§"/>
                </a:pPr>
                <a:r>
                  <a:rPr lang="pt-BR" dirty="0" smtClean="0"/>
                  <a:t>Uma </a:t>
                </a:r>
                <a:r>
                  <a:rPr lang="pt-BR" dirty="0"/>
                  <a:t>estratégia bastante </a:t>
                </a:r>
                <a:r>
                  <a:rPr lang="pt-BR" dirty="0" smtClean="0"/>
                  <a:t>utilizada para representar estas classes </a:t>
                </a:r>
                <a:r>
                  <a:rPr lang="pt-BR" dirty="0"/>
                  <a:t>é conhecida como </a:t>
                </a:r>
                <a:r>
                  <a:rPr lang="pt-BR" dirty="0" smtClean="0"/>
                  <a:t>codificação </a:t>
                </a:r>
                <a:r>
                  <a:rPr lang="pt-BR" b="1" i="1" dirty="0" smtClean="0"/>
                  <a:t>one-hot</a:t>
                </a:r>
                <a:r>
                  <a:rPr lang="pt-BR" dirty="0" smtClean="0"/>
                  <a:t>. </a:t>
                </a:r>
              </a:p>
              <a:p>
                <a:r>
                  <a:rPr lang="pt-BR" b="1" i="1" dirty="0" smtClean="0"/>
                  <a:t>Codificação one-hot</a:t>
                </a:r>
                <a:r>
                  <a:rPr lang="pt-BR" dirty="0" smtClean="0"/>
                  <a:t>:</a:t>
                </a:r>
                <a:r>
                  <a:rPr lang="pt-BR" b="1" i="1" dirty="0" smtClean="0"/>
                  <a:t> </a:t>
                </a:r>
                <a:r>
                  <a:rPr lang="pt-BR" dirty="0" smtClean="0"/>
                  <a:t>utiliza uma representação </a:t>
                </a:r>
                <a:r>
                  <a:rPr lang="pt-BR" b="1" i="1" dirty="0" smtClean="0"/>
                  <a:t>vetorial</a:t>
                </a:r>
                <a:r>
                  <a:rPr lang="pt-BR" dirty="0" smtClean="0"/>
                  <a:t> </a:t>
                </a:r>
                <a:r>
                  <a:rPr lang="pt-BR" b="1" i="1" dirty="0"/>
                  <a:t>binária</a:t>
                </a:r>
                <a:r>
                  <a:rPr lang="pt-BR" dirty="0"/>
                  <a:t> </a:t>
                </a:r>
                <a:r>
                  <a:rPr lang="pt-BR" dirty="0" smtClean="0"/>
                  <a:t>para as saídas.</a:t>
                </a:r>
              </a:p>
              <a:p>
                <a:pPr lvl="1"/>
                <a:r>
                  <a:rPr lang="pt-BR" dirty="0" smtClean="0"/>
                  <a:t>Ou seja, as saídas são vetores com o valor 1 no elemento representando a classe do exemplo de entrada e 0 nos demais elementos. </a:t>
                </a:r>
              </a:p>
              <a:p>
                <a:pPr lvl="1">
                  <a:buFont typeface="Wingdings" panose="05000000000000000000" pitchFamily="2" charset="2"/>
                  <a:buChar char="§"/>
                </a:pPr>
                <a:r>
                  <a:rPr lang="pt-BR" dirty="0" smtClean="0"/>
                  <a:t>Neste </a:t>
                </a:r>
                <a:r>
                  <a:rPr lang="pt-BR" dirty="0"/>
                  <a:t>caso, o </a:t>
                </a:r>
                <a:r>
                  <a:rPr lang="pt-BR" b="1" i="1" dirty="0"/>
                  <a:t>classificador</a:t>
                </a:r>
                <a:r>
                  <a:rPr lang="pt-BR" dirty="0"/>
                  <a:t> produz múltiplas saídas, cada </a:t>
                </a:r>
                <a:r>
                  <a:rPr lang="pt-BR" dirty="0" smtClean="0"/>
                  <a:t>uma representando </a:t>
                </a:r>
                <a:r>
                  <a:rPr lang="pt-BR" dirty="0"/>
                  <a:t>a </a:t>
                </a:r>
                <a:r>
                  <a:rPr lang="pt-BR" b="1" i="1" dirty="0" smtClean="0"/>
                  <a:t>probabilidade</a:t>
                </a:r>
                <a:r>
                  <a:rPr lang="pt-BR" dirty="0" smtClean="0"/>
                  <a:t>, como veremos mais tarde, do exemplo de entrada pertencer </a:t>
                </a:r>
                <a:r>
                  <a:rPr lang="pt-BR" dirty="0"/>
                  <a:t>a uma classe específica. </a:t>
                </a:r>
                <a:endParaRPr lang="pt-BR" dirty="0" smtClean="0"/>
              </a:p>
              <a:p>
                <a:pPr lvl="1">
                  <a:buFont typeface="Wingdings" panose="05000000000000000000" pitchFamily="2" charset="2"/>
                  <a:buChar char="§"/>
                </a:pPr>
                <a:r>
                  <a:rPr lang="pt-BR" b="1" dirty="0"/>
                  <a:t>Exemplo</a:t>
                </a:r>
                <a:r>
                  <a:rPr lang="pt-BR" dirty="0"/>
                  <a:t>: </a:t>
                </a:r>
                <a:r>
                  <a:rPr lang="pt-BR" dirty="0" smtClean="0"/>
                  <a:t>imaginemos um classificador de notícias com quatro </a:t>
                </a:r>
                <a:r>
                  <a:rPr lang="pt-BR" dirty="0"/>
                  <a:t>classes </a:t>
                </a:r>
                <a:r>
                  <a:rPr lang="pt-BR" dirty="0" smtClean="0"/>
                  <a:t>possíveis: </a:t>
                </a:r>
                <a:r>
                  <a:rPr lang="pt-BR" i="1" dirty="0" smtClean="0"/>
                  <a:t>esportes</a:t>
                </a:r>
                <a:r>
                  <a:rPr lang="pt-BR" dirty="0" smtClean="0"/>
                  <a:t>, </a:t>
                </a:r>
                <a:r>
                  <a:rPr lang="pt-BR" i="1" dirty="0"/>
                  <a:t>política</a:t>
                </a:r>
                <a:r>
                  <a:rPr lang="pt-BR" dirty="0"/>
                  <a:t>, </a:t>
                </a:r>
                <a:r>
                  <a:rPr lang="pt-BR" i="1" dirty="0"/>
                  <a:t>ciências</a:t>
                </a:r>
                <a:r>
                  <a:rPr lang="pt-BR" dirty="0"/>
                  <a:t> e </a:t>
                </a:r>
                <a:r>
                  <a:rPr lang="pt-BR" i="1" dirty="0"/>
                  <a:t>variedades</a:t>
                </a:r>
                <a:r>
                  <a:rPr lang="pt-BR" dirty="0" smtClean="0"/>
                  <a:t>. Como vocês as representariam com o </a:t>
                </a:r>
                <a:r>
                  <a:rPr lang="pt-BR" b="1" i="1" dirty="0"/>
                  <a:t>one-hot encoding</a:t>
                </a:r>
                <a:r>
                  <a:rPr lang="pt-BR" dirty="0" smtClean="0"/>
                  <a:t>?</a:t>
                </a:r>
                <a:endParaRPr lang="pt-BR" sz="17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91405"/>
                <a:ext cx="11192435" cy="4379433"/>
              </a:xfrm>
              <a:blipFill rotWithShape="0">
                <a:blip r:embed="rId2"/>
                <a:stretch>
                  <a:fillRect l="-871" t="-2086" b="-27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652465" y="5570838"/>
                <a:ext cx="3701334" cy="1017715"/>
              </a:xfrm>
              <a:prstGeom prst="rect">
                <a:avLst/>
              </a:prstGeom>
            </p:spPr>
            <p:txBody>
              <a:bodyPr wrap="square">
                <a:spAutoFit/>
              </a:bodyPr>
              <a:lstStyle/>
              <a:p>
                <a:r>
                  <a:rPr lang="pt-BR" sz="2000" dirty="0" smtClean="0"/>
                  <a:t>Assim, </a:t>
                </a:r>
                <a14:m>
                  <m:oMath xmlns:m="http://schemas.openxmlformats.org/officeDocument/2006/math">
                    <m:r>
                      <a:rPr lang="pt-BR" sz="2000" b="1" i="1">
                        <a:latin typeface="Cambria Math" panose="02040503050406030204" pitchFamily="18" charset="0"/>
                      </a:rPr>
                      <m:t>𝒚</m:t>
                    </m:r>
                    <m:d>
                      <m:dPr>
                        <m:ctrlPr>
                          <a:rPr lang="pt-BR" sz="2000" i="1">
                            <a:latin typeface="Cambria Math" panose="02040503050406030204" pitchFamily="18" charset="0"/>
                          </a:rPr>
                        </m:ctrlPr>
                      </m:dPr>
                      <m:e>
                        <m:r>
                          <a:rPr lang="pt-BR" sz="2000" i="1">
                            <a:latin typeface="Cambria Math" panose="02040503050406030204" pitchFamily="18" charset="0"/>
                          </a:rPr>
                          <m:t>𝑖</m:t>
                        </m:r>
                      </m:e>
                    </m:d>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r>
                          <a:rPr lang="pt-BR" sz="2000" i="1">
                            <a:latin typeface="Cambria Math" panose="02040503050406030204" pitchFamily="18" charset="0"/>
                            <a:ea typeface="Cambria Math" panose="02040503050406030204" pitchFamily="18" charset="0"/>
                          </a:rPr>
                          <m:t>×1</m:t>
                        </m:r>
                      </m:sup>
                    </m:sSup>
                  </m:oMath>
                </a14:m>
                <a:r>
                  <a:rPr lang="pt-BR" sz="2000" dirty="0" smtClean="0"/>
                  <a:t>, de maneira que o classificador realiza um mapeamento </a:t>
                </a:r>
                <a14:m>
                  <m:oMath xmlns:m="http://schemas.openxmlformats.org/officeDocument/2006/math">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𝐾</m:t>
                        </m:r>
                      </m:sup>
                    </m:sSup>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sup>
                    </m:sSup>
                  </m:oMath>
                </a14:m>
                <a:r>
                  <a:rPr lang="pt-BR" sz="2000" dirty="0" smtClean="0"/>
                  <a:t>.</a:t>
                </a:r>
                <a:endParaRPr lang="pt-BR" sz="2000" dirty="0"/>
              </a:p>
            </p:txBody>
          </p:sp>
        </mc:Choice>
        <mc:Fallback xmlns="">
          <p:sp>
            <p:nvSpPr>
              <p:cNvPr id="4" name="Rectangle 3"/>
              <p:cNvSpPr>
                <a:spLocks noRot="1" noChangeAspect="1" noMove="1" noResize="1" noEditPoints="1" noAdjustHandles="1" noChangeArrowheads="1" noChangeShapeType="1" noTextEdit="1"/>
              </p:cNvSpPr>
              <p:nvPr/>
            </p:nvSpPr>
            <p:spPr>
              <a:xfrm>
                <a:off x="7652465" y="5570838"/>
                <a:ext cx="3701334" cy="1017715"/>
              </a:xfrm>
              <a:prstGeom prst="rect">
                <a:avLst/>
              </a:prstGeom>
              <a:blipFill rotWithShape="0">
                <a:blip r:embed="rId3"/>
                <a:stretch>
                  <a:fillRect l="-1647" t="-2994" b="-1018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92387" y="5367582"/>
                <a:ext cx="3211782" cy="1480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000" i="1">
                              <a:latin typeface="Cambria Math" panose="02040503050406030204" pitchFamily="18" charset="0"/>
                            </a:rPr>
                          </m:ctrlPr>
                        </m:dPr>
                        <m:e>
                          <m:m>
                            <m:mPr>
                              <m:mcs>
                                <m:mc>
                                  <m:mcPr>
                                    <m:count m:val="1"/>
                                    <m:mcJc m:val="center"/>
                                  </m:mcPr>
                                </m:mc>
                              </m:mcs>
                              <m:ctrlPr>
                                <a:rPr lang="pt-BR" sz="2000" i="1">
                                  <a:latin typeface="Cambria Math" panose="02040503050406030204" pitchFamily="18" charset="0"/>
                                </a:rPr>
                              </m:ctrlPr>
                            </m:mPr>
                            <m:mr>
                              <m:e>
                                <m:r>
                                  <m:rPr>
                                    <m:nor/>
                                  </m:rPr>
                                  <a:rPr lang="pt-BR" sz="2000" i="1" dirty="0"/>
                                  <m:t>esportes</m:t>
                                </m:r>
                                <m:r>
                                  <m:rPr>
                                    <m:nor/>
                                  </m:rPr>
                                  <a:rPr lang="pt-BR" sz="2000" i="1" dirty="0"/>
                                  <m:t>:     </m:t>
                                </m:r>
                                <m:sSup>
                                  <m:sSupPr>
                                    <m:ctrlPr>
                                      <a:rPr lang="pt-BR" sz="2000" i="1" dirty="0">
                                        <a:latin typeface="Cambria Math" panose="02040503050406030204" pitchFamily="18" charset="0"/>
                                      </a:rPr>
                                    </m:ctrlPr>
                                  </m:sSupPr>
                                  <m:e>
                                    <m:d>
                                      <m:dPr>
                                        <m:begChr m:val="["/>
                                        <m:endChr m:val="]"/>
                                        <m:ctrlPr>
                                          <a:rPr lang="pt-BR" sz="2000" i="1" dirty="0">
                                            <a:latin typeface="Cambria Math" panose="02040503050406030204" pitchFamily="18" charset="0"/>
                                          </a:rPr>
                                        </m:ctrlPr>
                                      </m:dPr>
                                      <m:e>
                                        <m:m>
                                          <m:mPr>
                                            <m:mcs>
                                              <m:mc>
                                                <m:mcPr>
                                                  <m:count m:val="3"/>
                                                  <m:mcJc m:val="center"/>
                                                </m:mcPr>
                                              </m:mc>
                                            </m:mcs>
                                            <m:ctrlPr>
                                              <a:rPr lang="pt-BR" sz="2000" i="1" dirty="0">
                                                <a:latin typeface="Cambria Math" panose="02040503050406030204" pitchFamily="18" charset="0"/>
                                              </a:rPr>
                                            </m:ctrlPr>
                                          </m:mPr>
                                          <m:mr>
                                            <m:e>
                                              <m:r>
                                                <m:rPr>
                                                  <m:brk m:alnAt="7"/>
                                                </m:rPr>
                                                <a:rPr lang="pt-BR" sz="2000" i="1" dirty="0">
                                                  <a:latin typeface="Cambria Math" panose="02040503050406030204" pitchFamily="18" charset="0"/>
                                                </a:rPr>
                                                <m:t>1</m:t>
                                              </m:r>
                                            </m:e>
                                            <m:e>
                                              <m:r>
                                                <a:rPr lang="pt-BR" sz="2000" i="1" dirty="0">
                                                  <a:latin typeface="Cambria Math" panose="02040503050406030204" pitchFamily="18" charset="0"/>
                                                </a:rPr>
                                                <m:t>0</m:t>
                                              </m:r>
                                            </m:e>
                                            <m:e>
                                              <m:m>
                                                <m:mPr>
                                                  <m:mcs>
                                                    <m:mc>
                                                      <m:mcPr>
                                                        <m:count m:val="2"/>
                                                        <m:mcJc m:val="center"/>
                                                      </m:mcPr>
                                                    </m:mc>
                                                  </m:mcs>
                                                  <m:ctrlPr>
                                                    <a:rPr lang="pt-BR" sz="2000" i="1" dirty="0">
                                                      <a:latin typeface="Cambria Math" panose="02040503050406030204" pitchFamily="18" charset="0"/>
                                                    </a:rPr>
                                                  </m:ctrlPr>
                                                </m:mPr>
                                                <m:mr>
                                                  <m:e>
                                                    <m:r>
                                                      <m:rPr>
                                                        <m:brk m:alnAt="7"/>
                                                      </m:rPr>
                                                      <a:rPr lang="pt-BR" sz="2000" i="1" dirty="0">
                                                        <a:latin typeface="Cambria Math" panose="02040503050406030204" pitchFamily="18" charset="0"/>
                                                      </a:rPr>
                                                      <m:t>0</m:t>
                                                    </m:r>
                                                  </m:e>
                                                  <m:e>
                                                    <m:r>
                                                      <a:rPr lang="pt-BR" sz="2000" i="1" dirty="0">
                                                        <a:latin typeface="Cambria Math" panose="02040503050406030204" pitchFamily="18" charset="0"/>
                                                      </a:rPr>
                                                      <m:t>0</m:t>
                                                    </m:r>
                                                  </m:e>
                                                </m:mr>
                                              </m:m>
                                            </m:e>
                                          </m:mr>
                                        </m:m>
                                      </m:e>
                                    </m:d>
                                  </m:e>
                                  <m:sup>
                                    <m:r>
                                      <a:rPr lang="pt-BR" sz="2000" i="1" dirty="0">
                                        <a:latin typeface="Cambria Math" panose="02040503050406030204" pitchFamily="18" charset="0"/>
                                      </a:rPr>
                                      <m:t>𝑇</m:t>
                                    </m:r>
                                  </m:sup>
                                </m:sSup>
                              </m:e>
                            </m:mr>
                            <m:mr>
                              <m:e>
                                <m:r>
                                  <m:rPr>
                                    <m:nor/>
                                  </m:rPr>
                                  <a:rPr lang="pt-BR" sz="2000" i="1" dirty="0"/>
                                  <m:t>pol</m:t>
                                </m:r>
                                <m:r>
                                  <m:rPr>
                                    <m:nor/>
                                  </m:rPr>
                                  <a:rPr lang="pt-BR" sz="2000" i="1" dirty="0"/>
                                  <m:t>í</m:t>
                                </m:r>
                                <m:r>
                                  <m:rPr>
                                    <m:nor/>
                                  </m:rPr>
                                  <a:rPr lang="pt-BR" sz="2000" i="1" dirty="0"/>
                                  <m:t>tica</m:t>
                                </m:r>
                                <m:r>
                                  <m:rPr>
                                    <m:nor/>
                                  </m:rPr>
                                  <a:rPr lang="pt-BR" sz="2000" i="1" dirty="0"/>
                                  <m:t>:       </m:t>
                                </m:r>
                                <m:sSup>
                                  <m:sSupPr>
                                    <m:ctrlPr>
                                      <a:rPr lang="pt-BR" sz="2000" i="1" dirty="0">
                                        <a:latin typeface="Cambria Math" panose="02040503050406030204" pitchFamily="18" charset="0"/>
                                      </a:rPr>
                                    </m:ctrlPr>
                                  </m:sSupPr>
                                  <m:e>
                                    <m:d>
                                      <m:dPr>
                                        <m:begChr m:val="["/>
                                        <m:endChr m:val="]"/>
                                        <m:ctrlPr>
                                          <a:rPr lang="pt-BR" sz="2000" i="1" dirty="0">
                                            <a:latin typeface="Cambria Math" panose="02040503050406030204" pitchFamily="18" charset="0"/>
                                          </a:rPr>
                                        </m:ctrlPr>
                                      </m:dPr>
                                      <m:e>
                                        <m:m>
                                          <m:mPr>
                                            <m:mcs>
                                              <m:mc>
                                                <m:mcPr>
                                                  <m:count m:val="3"/>
                                                  <m:mcJc m:val="center"/>
                                                </m:mcPr>
                                              </m:mc>
                                            </m:mcs>
                                            <m:ctrlPr>
                                              <a:rPr lang="pt-BR" sz="2000" i="1" dirty="0">
                                                <a:latin typeface="Cambria Math" panose="02040503050406030204" pitchFamily="18" charset="0"/>
                                              </a:rPr>
                                            </m:ctrlPr>
                                          </m:mPr>
                                          <m:mr>
                                            <m:e>
                                              <m:r>
                                                <m:rPr>
                                                  <m:brk m:alnAt="7"/>
                                                </m:rPr>
                                                <a:rPr lang="pt-BR" sz="2000" i="1" dirty="0">
                                                  <a:latin typeface="Cambria Math" panose="02040503050406030204" pitchFamily="18" charset="0"/>
                                                </a:rPr>
                                                <m:t>0</m:t>
                                              </m:r>
                                            </m:e>
                                            <m:e>
                                              <m:r>
                                                <a:rPr lang="pt-BR" sz="2000" i="1" dirty="0">
                                                  <a:latin typeface="Cambria Math" panose="02040503050406030204" pitchFamily="18" charset="0"/>
                                                </a:rPr>
                                                <m:t>1</m:t>
                                              </m:r>
                                            </m:e>
                                            <m:e>
                                              <m:m>
                                                <m:mPr>
                                                  <m:mcs>
                                                    <m:mc>
                                                      <m:mcPr>
                                                        <m:count m:val="2"/>
                                                        <m:mcJc m:val="center"/>
                                                      </m:mcPr>
                                                    </m:mc>
                                                  </m:mcs>
                                                  <m:ctrlPr>
                                                    <a:rPr lang="pt-BR" sz="2000" i="1" dirty="0">
                                                      <a:latin typeface="Cambria Math" panose="02040503050406030204" pitchFamily="18" charset="0"/>
                                                    </a:rPr>
                                                  </m:ctrlPr>
                                                </m:mPr>
                                                <m:mr>
                                                  <m:e>
                                                    <m:r>
                                                      <m:rPr>
                                                        <m:brk m:alnAt="7"/>
                                                      </m:rPr>
                                                      <a:rPr lang="pt-BR" sz="2000" i="1" dirty="0">
                                                        <a:latin typeface="Cambria Math" panose="02040503050406030204" pitchFamily="18" charset="0"/>
                                                      </a:rPr>
                                                      <m:t>0</m:t>
                                                    </m:r>
                                                  </m:e>
                                                  <m:e>
                                                    <m:r>
                                                      <a:rPr lang="pt-BR" sz="2000" i="1" dirty="0">
                                                        <a:latin typeface="Cambria Math" panose="02040503050406030204" pitchFamily="18" charset="0"/>
                                                      </a:rPr>
                                                      <m:t>0</m:t>
                                                    </m:r>
                                                  </m:e>
                                                </m:mr>
                                              </m:m>
                                            </m:e>
                                          </m:mr>
                                        </m:m>
                                      </m:e>
                                    </m:d>
                                  </m:e>
                                  <m:sup>
                                    <m:r>
                                      <a:rPr lang="pt-BR" sz="2000" i="1" dirty="0">
                                        <a:latin typeface="Cambria Math" panose="02040503050406030204" pitchFamily="18" charset="0"/>
                                      </a:rPr>
                                      <m:t>𝑇</m:t>
                                    </m:r>
                                  </m:sup>
                                </m:sSup>
                              </m:e>
                            </m:mr>
                            <m:mr>
                              <m:e>
                                <m:m>
                                  <m:mPr>
                                    <m:mcs>
                                      <m:mc>
                                        <m:mcPr>
                                          <m:count m:val="1"/>
                                          <m:mcJc m:val="center"/>
                                        </m:mcPr>
                                      </m:mc>
                                    </m:mcs>
                                    <m:ctrlPr>
                                      <a:rPr lang="pt-BR" sz="2000" i="1">
                                        <a:latin typeface="Cambria Math" panose="02040503050406030204" pitchFamily="18" charset="0"/>
                                      </a:rPr>
                                    </m:ctrlPr>
                                  </m:mPr>
                                  <m:mr>
                                    <m:e>
                                      <m:r>
                                        <m:rPr>
                                          <m:nor/>
                                        </m:rPr>
                                        <a:rPr lang="pt-BR" sz="2000" i="1" dirty="0"/>
                                        <m:t>ci</m:t>
                                      </m:r>
                                      <m:r>
                                        <m:rPr>
                                          <m:nor/>
                                        </m:rPr>
                                        <a:rPr lang="pt-BR" sz="2000" i="1" dirty="0"/>
                                        <m:t>ê</m:t>
                                      </m:r>
                                      <m:r>
                                        <m:rPr>
                                          <m:nor/>
                                        </m:rPr>
                                        <a:rPr lang="pt-BR" sz="2000" i="1" dirty="0"/>
                                        <m:t>ncias</m:t>
                                      </m:r>
                                      <m:r>
                                        <m:rPr>
                                          <m:nor/>
                                        </m:rPr>
                                        <a:rPr lang="pt-BR" sz="2000" i="1" dirty="0"/>
                                        <m:t>: </m:t>
                                      </m:r>
                                      <m:sSup>
                                        <m:sSupPr>
                                          <m:ctrlPr>
                                            <a:rPr lang="pt-BR" sz="2000" i="1" dirty="0">
                                              <a:latin typeface="Cambria Math" panose="02040503050406030204" pitchFamily="18" charset="0"/>
                                            </a:rPr>
                                          </m:ctrlPr>
                                        </m:sSupPr>
                                        <m:e>
                                          <m:r>
                                            <a:rPr lang="pt-BR" sz="2000" i="1" dirty="0">
                                              <a:latin typeface="Cambria Math" panose="02040503050406030204" pitchFamily="18" charset="0"/>
                                            </a:rPr>
                                            <m:t>     </m:t>
                                          </m:r>
                                          <m:d>
                                            <m:dPr>
                                              <m:begChr m:val="["/>
                                              <m:endChr m:val="]"/>
                                              <m:ctrlPr>
                                                <a:rPr lang="pt-BR" sz="2000" i="1" dirty="0">
                                                  <a:latin typeface="Cambria Math" panose="02040503050406030204" pitchFamily="18" charset="0"/>
                                                </a:rPr>
                                              </m:ctrlPr>
                                            </m:dPr>
                                            <m:e>
                                              <m:m>
                                                <m:mPr>
                                                  <m:mcs>
                                                    <m:mc>
                                                      <m:mcPr>
                                                        <m:count m:val="3"/>
                                                        <m:mcJc m:val="center"/>
                                                      </m:mcPr>
                                                    </m:mc>
                                                  </m:mcs>
                                                  <m:ctrlPr>
                                                    <a:rPr lang="pt-BR" sz="2000" i="1" dirty="0">
                                                      <a:latin typeface="Cambria Math" panose="02040503050406030204" pitchFamily="18" charset="0"/>
                                                    </a:rPr>
                                                  </m:ctrlPr>
                                                </m:mPr>
                                                <m:mr>
                                                  <m:e>
                                                    <m:r>
                                                      <m:rPr>
                                                        <m:brk m:alnAt="7"/>
                                                      </m:rPr>
                                                      <a:rPr lang="pt-BR" sz="2000" i="1" dirty="0">
                                                        <a:latin typeface="Cambria Math" panose="02040503050406030204" pitchFamily="18" charset="0"/>
                                                      </a:rPr>
                                                      <m:t>0</m:t>
                                                    </m:r>
                                                  </m:e>
                                                  <m:e>
                                                    <m:r>
                                                      <a:rPr lang="pt-BR" sz="2000" i="1" dirty="0">
                                                        <a:latin typeface="Cambria Math" panose="02040503050406030204" pitchFamily="18" charset="0"/>
                                                      </a:rPr>
                                                      <m:t>0</m:t>
                                                    </m:r>
                                                  </m:e>
                                                  <m:e>
                                                    <m:m>
                                                      <m:mPr>
                                                        <m:mcs>
                                                          <m:mc>
                                                            <m:mcPr>
                                                              <m:count m:val="2"/>
                                                              <m:mcJc m:val="center"/>
                                                            </m:mcPr>
                                                          </m:mc>
                                                        </m:mcs>
                                                        <m:ctrlPr>
                                                          <a:rPr lang="pt-BR" sz="2000" i="1" dirty="0">
                                                            <a:latin typeface="Cambria Math" panose="02040503050406030204" pitchFamily="18" charset="0"/>
                                                          </a:rPr>
                                                        </m:ctrlPr>
                                                      </m:mPr>
                                                      <m:mr>
                                                        <m:e>
                                                          <m:r>
                                                            <m:rPr>
                                                              <m:brk m:alnAt="7"/>
                                                            </m:rPr>
                                                            <a:rPr lang="pt-BR" sz="2000" i="1" dirty="0">
                                                              <a:latin typeface="Cambria Math" panose="02040503050406030204" pitchFamily="18" charset="0"/>
                                                            </a:rPr>
                                                            <m:t>1</m:t>
                                                          </m:r>
                                                        </m:e>
                                                        <m:e>
                                                          <m:r>
                                                            <a:rPr lang="pt-BR" sz="2000" i="1" dirty="0">
                                                              <a:latin typeface="Cambria Math" panose="02040503050406030204" pitchFamily="18" charset="0"/>
                                                            </a:rPr>
                                                            <m:t>0</m:t>
                                                          </m:r>
                                                        </m:e>
                                                      </m:mr>
                                                    </m:m>
                                                  </m:e>
                                                </m:mr>
                                              </m:m>
                                            </m:e>
                                          </m:d>
                                        </m:e>
                                        <m:sup>
                                          <m:r>
                                            <a:rPr lang="pt-BR" sz="2000" i="1" dirty="0">
                                              <a:latin typeface="Cambria Math" panose="02040503050406030204" pitchFamily="18" charset="0"/>
                                            </a:rPr>
                                            <m:t>𝑇</m:t>
                                          </m:r>
                                        </m:sup>
                                      </m:sSup>
                                    </m:e>
                                  </m:mr>
                                  <m:mr>
                                    <m:e>
                                      <m:r>
                                        <m:rPr>
                                          <m:nor/>
                                        </m:rPr>
                                        <a:rPr lang="pt-BR" sz="2000" i="1" dirty="0"/>
                                        <m:t>variedades</m:t>
                                      </m:r>
                                      <m:r>
                                        <m:rPr>
                                          <m:nor/>
                                        </m:rPr>
                                        <a:rPr lang="pt-BR" sz="2000" i="1" dirty="0"/>
                                        <m:t>: </m:t>
                                      </m:r>
                                      <m:sSup>
                                        <m:sSupPr>
                                          <m:ctrlPr>
                                            <a:rPr lang="pt-BR" sz="2000" i="1" dirty="0">
                                              <a:latin typeface="Cambria Math" panose="02040503050406030204" pitchFamily="18" charset="0"/>
                                            </a:rPr>
                                          </m:ctrlPr>
                                        </m:sSupPr>
                                        <m:e>
                                          <m:d>
                                            <m:dPr>
                                              <m:begChr m:val="["/>
                                              <m:endChr m:val="]"/>
                                              <m:ctrlPr>
                                                <a:rPr lang="pt-BR" sz="2000" i="1" dirty="0">
                                                  <a:latin typeface="Cambria Math" panose="02040503050406030204" pitchFamily="18" charset="0"/>
                                                </a:rPr>
                                              </m:ctrlPr>
                                            </m:dPr>
                                            <m:e>
                                              <m:m>
                                                <m:mPr>
                                                  <m:mcs>
                                                    <m:mc>
                                                      <m:mcPr>
                                                        <m:count m:val="3"/>
                                                        <m:mcJc m:val="center"/>
                                                      </m:mcPr>
                                                    </m:mc>
                                                  </m:mcs>
                                                  <m:ctrlPr>
                                                    <a:rPr lang="pt-BR" sz="2000" i="1" dirty="0">
                                                      <a:latin typeface="Cambria Math" panose="02040503050406030204" pitchFamily="18" charset="0"/>
                                                    </a:rPr>
                                                  </m:ctrlPr>
                                                </m:mPr>
                                                <m:mr>
                                                  <m:e>
                                                    <m:r>
                                                      <m:rPr>
                                                        <m:brk m:alnAt="7"/>
                                                      </m:rPr>
                                                      <a:rPr lang="pt-BR" sz="2000" i="1" dirty="0">
                                                        <a:latin typeface="Cambria Math" panose="02040503050406030204" pitchFamily="18" charset="0"/>
                                                      </a:rPr>
                                                      <m:t>0</m:t>
                                                    </m:r>
                                                  </m:e>
                                                  <m:e>
                                                    <m:r>
                                                      <a:rPr lang="pt-BR" sz="2000" i="1" dirty="0">
                                                        <a:latin typeface="Cambria Math" panose="02040503050406030204" pitchFamily="18" charset="0"/>
                                                      </a:rPr>
                                                      <m:t>0</m:t>
                                                    </m:r>
                                                  </m:e>
                                                  <m:e>
                                                    <m:m>
                                                      <m:mPr>
                                                        <m:mcs>
                                                          <m:mc>
                                                            <m:mcPr>
                                                              <m:count m:val="2"/>
                                                              <m:mcJc m:val="center"/>
                                                            </m:mcPr>
                                                          </m:mc>
                                                        </m:mcs>
                                                        <m:ctrlPr>
                                                          <a:rPr lang="pt-BR" sz="2000" i="1" dirty="0">
                                                            <a:latin typeface="Cambria Math" panose="02040503050406030204" pitchFamily="18" charset="0"/>
                                                          </a:rPr>
                                                        </m:ctrlPr>
                                                      </m:mPr>
                                                      <m:mr>
                                                        <m:e>
                                                          <m:r>
                                                            <m:rPr>
                                                              <m:brk m:alnAt="7"/>
                                                            </m:rPr>
                                                            <a:rPr lang="pt-BR" sz="2000" i="1" dirty="0">
                                                              <a:latin typeface="Cambria Math" panose="02040503050406030204" pitchFamily="18" charset="0"/>
                                                            </a:rPr>
                                                            <m:t>0</m:t>
                                                          </m:r>
                                                        </m:e>
                                                        <m:e>
                                                          <m:r>
                                                            <a:rPr lang="pt-BR" sz="2000" i="1" dirty="0">
                                                              <a:latin typeface="Cambria Math" panose="02040503050406030204" pitchFamily="18" charset="0"/>
                                                            </a:rPr>
                                                            <m:t>1</m:t>
                                                          </m:r>
                                                        </m:e>
                                                      </m:mr>
                                                    </m:m>
                                                  </m:e>
                                                </m:mr>
                                              </m:m>
                                            </m:e>
                                          </m:d>
                                        </m:e>
                                        <m:sup>
                                          <m:r>
                                            <a:rPr lang="pt-BR" sz="2000" i="1" dirty="0">
                                              <a:latin typeface="Cambria Math" panose="02040503050406030204" pitchFamily="18" charset="0"/>
                                            </a:rPr>
                                            <m:t>𝑇</m:t>
                                          </m:r>
                                        </m:sup>
                                      </m:sSup>
                                    </m:e>
                                  </m:mr>
                                </m:m>
                              </m:e>
                            </m:mr>
                          </m:m>
                        </m:e>
                      </m:d>
                    </m:oMath>
                  </m:oMathPara>
                </a14:m>
                <a:endParaRPr lang="pt-BR" sz="2000" dirty="0"/>
              </a:p>
            </p:txBody>
          </p:sp>
        </mc:Choice>
        <mc:Fallback xmlns="">
          <p:sp>
            <p:nvSpPr>
              <p:cNvPr id="5" name="Rectangle 4"/>
              <p:cNvSpPr>
                <a:spLocks noRot="1" noChangeAspect="1" noMove="1" noResize="1" noEditPoints="1" noAdjustHandles="1" noChangeArrowheads="1" noChangeShapeType="1" noTextEdit="1"/>
              </p:cNvSpPr>
              <p:nvPr/>
            </p:nvSpPr>
            <p:spPr>
              <a:xfrm>
                <a:off x="4392387" y="5367582"/>
                <a:ext cx="3211782" cy="1480149"/>
              </a:xfrm>
              <a:prstGeom prst="rect">
                <a:avLst/>
              </a:prstGeom>
              <a:blipFill rotWithShape="0">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9277255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pt-BR" dirty="0"/>
              <a:t>Métricas para avaliação de classificadores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295650"/>
                <a:ext cx="11133406" cy="3562350"/>
              </a:xfrm>
            </p:spPr>
            <p:txBody>
              <a:bodyPr>
                <a:normAutofit fontScale="77500" lnSpcReduction="20000"/>
              </a:bodyPr>
              <a:lstStyle/>
              <a:p>
                <a:r>
                  <a:rPr lang="pt-BR" b="1" i="1" dirty="0" smtClean="0"/>
                  <a:t>Verdadeiro Positivo </a:t>
                </a:r>
                <a:r>
                  <a:rPr lang="pt-BR" dirty="0" smtClean="0"/>
                  <a:t>(</a:t>
                </a:r>
                <a:r>
                  <a:rPr lang="pt-BR" dirty="0"/>
                  <a:t>TP): número de exemplos da classe </a:t>
                </a:r>
                <a:r>
                  <a:rPr lang="pt-BR" dirty="0" smtClean="0"/>
                  <a:t>positiva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classificados </a:t>
                </a:r>
                <a:r>
                  <a:rPr lang="pt-BR" dirty="0"/>
                  <a:t>corretamente. </a:t>
                </a:r>
                <a:endParaRPr lang="pt-BR" dirty="0" smtClean="0"/>
              </a:p>
              <a:p>
                <a:r>
                  <a:rPr lang="pt-BR" b="1" i="1" dirty="0" smtClean="0"/>
                  <a:t>Verdadeiro Negativo</a:t>
                </a:r>
                <a:r>
                  <a:rPr lang="pt-BR" dirty="0" smtClean="0"/>
                  <a:t> (TN</a:t>
                </a:r>
                <a:r>
                  <a:rPr lang="pt-BR" dirty="0"/>
                  <a:t>): número de exemplos da classe </a:t>
                </a:r>
                <a:r>
                  <a:rPr lang="pt-BR" dirty="0" smtClean="0"/>
                  <a:t>negativa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classificados corretamente.</a:t>
                </a:r>
              </a:p>
              <a:p>
                <a:r>
                  <a:rPr lang="pt-BR" b="1" i="1" dirty="0" smtClean="0"/>
                  <a:t>Falso Positivo </a:t>
                </a:r>
                <a:r>
                  <a:rPr lang="pt-BR" dirty="0" smtClean="0"/>
                  <a:t>(FP): número de </a:t>
                </a:r>
                <a:r>
                  <a:rPr lang="pt-BR" dirty="0"/>
                  <a:t>exemplos classificados como positivos (+), mas </a:t>
                </a:r>
                <a:r>
                  <a:rPr lang="pt-BR" dirty="0" smtClean="0"/>
                  <a:t>que, </a:t>
                </a:r>
                <a:r>
                  <a:rPr lang="pt-BR" dirty="0"/>
                  <a:t>na </a:t>
                </a:r>
                <a:r>
                  <a:rPr lang="pt-BR" dirty="0" smtClean="0"/>
                  <a:t>verdade, pertencem </a:t>
                </a:r>
                <a:r>
                  <a:rPr lang="pt-BR" dirty="0"/>
                  <a:t>à classe negativa (−</a:t>
                </a:r>
                <a:r>
                  <a:rPr lang="pt-BR" dirty="0" smtClean="0"/>
                  <a:t>).</a:t>
                </a:r>
              </a:p>
              <a:p>
                <a:r>
                  <a:rPr lang="pt-BR" b="1" i="1" dirty="0" smtClean="0"/>
                  <a:t>Falso Negativo</a:t>
                </a:r>
                <a:r>
                  <a:rPr lang="pt-BR" dirty="0" smtClean="0"/>
                  <a:t> (FN</a:t>
                </a:r>
                <a:r>
                  <a:rPr lang="pt-BR" dirty="0"/>
                  <a:t>): </a:t>
                </a:r>
                <a:r>
                  <a:rPr lang="pt-BR" dirty="0" smtClean="0"/>
                  <a:t>número de exemplos </a:t>
                </a:r>
                <a:r>
                  <a:rPr lang="pt-BR" dirty="0"/>
                  <a:t>atribuídos à classe negativa (−), mas que, na verdade, pertencem à classe positiva </a:t>
                </a:r>
                <a:r>
                  <a:rPr lang="pt-BR" dirty="0" smtClean="0"/>
                  <a:t>(+).</a:t>
                </a:r>
              </a:p>
              <a:p>
                <a:pPr>
                  <a:buFont typeface="Wingdings" panose="05000000000000000000" pitchFamily="2" charset="2"/>
                  <a:buChar char="Ø"/>
                </a:pPr>
                <a:r>
                  <a:rPr lang="pt-BR" dirty="0" smtClean="0"/>
                  <a:t> Algumas definições que vamos precisar a seguir: </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a:t>
                </a:r>
                <a:r>
                  <a:rPr lang="pt-BR" dirty="0" smtClean="0"/>
                  <a:t>exemplos pertencentes </a:t>
                </a:r>
                <a:r>
                  <a:rPr lang="pt-BR" dirty="0"/>
                  <a:t>à classe </a:t>
                </a:r>
                <a:r>
                  <a:rPr lang="pt-BR" dirty="0" smtClean="0"/>
                  <a:t>positiva = TP + FN (coluna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exemplos pertencentes à classe negativa </a:t>
                </a:r>
                <a:r>
                  <a:rPr lang="pt-BR" dirty="0" smtClean="0"/>
                  <a:t>= FP + TN </a:t>
                </a:r>
                <a:r>
                  <a:rPr lang="pt-BR" dirty="0"/>
                  <a:t>(coluna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r>
                  <a:rPr lang="pt-BR" dirty="0" smtClean="0"/>
                  <a:t>.</a:t>
                </a:r>
              </a:p>
              <a:p>
                <a:pPr lvl="1"/>
                <a14:m>
                  <m:oMath xmlns:m="http://schemas.openxmlformats.org/officeDocument/2006/math">
                    <m:r>
                      <a:rPr lang="pt-BR" b="0" i="1" smtClean="0">
                        <a:latin typeface="Cambria Math" panose="02040503050406030204" pitchFamily="18" charset="0"/>
                      </a:rPr>
                      <m:t>𝑁</m:t>
                    </m:r>
                  </m:oMath>
                </a14:m>
                <a:r>
                  <a:rPr lang="pt-BR" dirty="0" smtClean="0"/>
                  <a:t> define o número </a:t>
                </a:r>
                <a:r>
                  <a:rPr lang="pt-BR" dirty="0"/>
                  <a:t>total de exemplos = </a:t>
                </a:r>
                <a:r>
                  <a:rPr lang="pt-BR" dirty="0" smtClean="0"/>
                  <a:t>TP + FN + FP + TN.</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295650"/>
                <a:ext cx="11133406" cy="3562350"/>
              </a:xfrm>
              <a:blipFill rotWithShape="0">
                <a:blip r:embed="rId2"/>
                <a:stretch>
                  <a:fillRect l="-657" t="-3596" b="-20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4700587" y="1141188"/>
              <a:ext cx="4391025" cy="2072640"/>
            </p:xfrm>
            <a:graphic>
              <a:graphicData uri="http://schemas.openxmlformats.org/drawingml/2006/table">
                <a:tbl>
                  <a:tblPr/>
                  <a:tblGrid>
                    <a:gridCol w="1017825"/>
                    <a:gridCol w="344250"/>
                    <a:gridCol w="1514475"/>
                    <a:gridCol w="1514475"/>
                  </a:tblGrid>
                  <a:tr h="399416">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vMerge="1">
                      <a:txBody>
                        <a:bodyPr/>
                        <a:lstStyle/>
                        <a:p>
                          <a:endParaRPr lang="pt-BR"/>
                        </a:p>
                      </a:txBody>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00025">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344693732"/>
                  </p:ext>
                </p:extLst>
              </p:nvPr>
            </p:nvGraphicFramePr>
            <p:xfrm>
              <a:off x="4700587" y="1141188"/>
              <a:ext cx="4391025" cy="2072640"/>
            </p:xfrm>
            <a:graphic>
              <a:graphicData uri="http://schemas.openxmlformats.org/drawingml/2006/table">
                <a:tbl>
                  <a:tblPr/>
                  <a:tblGrid>
                    <a:gridCol w="1017825"/>
                    <a:gridCol w="344250"/>
                    <a:gridCol w="1514475"/>
                    <a:gridCol w="1514475"/>
                  </a:tblGrid>
                  <a:tr h="586740">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0309" r="-875439" b="-272165"/>
                          </a:stretch>
                        </a:blipFill>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11458" r="-875439" b="-175000"/>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90726" t="-209278" r="-101210" b="-7319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189960" t="-209278" r="-803" b="-73196"/>
                          </a:stretch>
                        </a:blipFill>
                      </a:tcPr>
                    </a:tc>
                  </a:tr>
                  <a:tr h="312420">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Fallback>
      </mc:AlternateContent>
      <p:sp>
        <p:nvSpPr>
          <p:cNvPr id="5" name="Rectangle 4"/>
          <p:cNvSpPr/>
          <p:nvPr/>
        </p:nvSpPr>
        <p:spPr>
          <a:xfrm>
            <a:off x="838199" y="1182172"/>
            <a:ext cx="3087255" cy="523220"/>
          </a:xfrm>
          <a:prstGeom prst="rect">
            <a:avLst/>
          </a:prstGeom>
        </p:spPr>
        <p:txBody>
          <a:bodyPr wrap="none">
            <a:spAutoFit/>
          </a:bodyPr>
          <a:lstStyle/>
          <a:p>
            <a:r>
              <a:rPr lang="pt-BR" sz="2800" b="1" dirty="0" smtClean="0"/>
              <a:t>Matriz </a:t>
            </a:r>
            <a:r>
              <a:rPr lang="pt-BR" sz="2800" b="1" dirty="0"/>
              <a:t>de Confusão</a:t>
            </a:r>
            <a:endParaRPr lang="pt-BR" sz="2800" dirty="0"/>
          </a:p>
        </p:txBody>
      </p:sp>
      <mc:AlternateContent xmlns:mc="http://schemas.openxmlformats.org/markup-compatibility/2006">
        <mc:Choice xmlns:a14="http://schemas.microsoft.com/office/drawing/2010/main" Requires="a14">
          <p:sp>
            <p:nvSpPr>
              <p:cNvPr id="6" name="TextBox 5"/>
              <p:cNvSpPr txBox="1"/>
              <p:nvPr/>
            </p:nvSpPr>
            <p:spPr>
              <a:xfrm>
                <a:off x="1957853" y="2105667"/>
                <a:ext cx="2355167" cy="369332"/>
              </a:xfrm>
              <a:prstGeom prst="rect">
                <a:avLst/>
              </a:prstGeom>
              <a:noFill/>
            </p:spPr>
            <p:txBody>
              <a:bodyPr wrap="square" rtlCol="0">
                <a:spAutoFit/>
              </a:bodyPr>
              <a:lstStyle/>
              <a:p>
                <a:r>
                  <a:rPr lang="pt-BR" dirty="0" smtClean="0"/>
                  <a:t>Exemplo para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a:t>
                </a:r>
                <a:endParaRPr lang="pt-BR" dirty="0"/>
              </a:p>
            </p:txBody>
          </p:sp>
        </mc:Choice>
        <mc:Fallback>
          <p:sp>
            <p:nvSpPr>
              <p:cNvPr id="6" name="TextBox 5"/>
              <p:cNvSpPr txBox="1">
                <a:spLocks noRot="1" noChangeAspect="1" noMove="1" noResize="1" noEditPoints="1" noAdjustHandles="1" noChangeArrowheads="1" noChangeShapeType="1" noTextEdit="1"/>
              </p:cNvSpPr>
              <p:nvPr/>
            </p:nvSpPr>
            <p:spPr>
              <a:xfrm>
                <a:off x="1957853" y="2105667"/>
                <a:ext cx="2355167" cy="369332"/>
              </a:xfrm>
              <a:prstGeom prst="rect">
                <a:avLst/>
              </a:prstGeom>
              <a:blipFill rotWithShape="0">
                <a:blip r:embed="rId4"/>
                <a:stretch>
                  <a:fillRect l="-2067" t="-8197" b="-24590"/>
                </a:stretch>
              </a:blipFill>
            </p:spPr>
            <p:txBody>
              <a:bodyPr/>
              <a:lstStyle/>
              <a:p>
                <a:r>
                  <a:rPr lang="pt-BR">
                    <a:noFill/>
                  </a:rPr>
                  <a:t> </a:t>
                </a:r>
              </a:p>
            </p:txBody>
          </p:sp>
        </mc:Fallback>
      </mc:AlternateContent>
    </p:spTree>
    <p:extLst>
      <p:ext uri="{BB962C8B-B14F-4D97-AF65-F5344CB8AC3E}">
        <p14:creationId xmlns:p14="http://schemas.microsoft.com/office/powerpoint/2010/main" val="3790058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64"/>
            <a:ext cx="10515600" cy="966370"/>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0268"/>
                <a:ext cx="11182350" cy="5167312"/>
              </a:xfrm>
            </p:spPr>
            <p:txBody>
              <a:bodyPr>
                <a:normAutofit fontScale="85000" lnSpcReduction="20000"/>
              </a:bodyPr>
              <a:lstStyle/>
              <a:p>
                <a:pPr marL="0" indent="0">
                  <a:buNone/>
                </a:pPr>
                <a:r>
                  <a:rPr lang="pt-BR" sz="3100" b="1" dirty="0" smtClean="0"/>
                  <a:t>Matriz </a:t>
                </a:r>
                <a:r>
                  <a:rPr lang="pt-BR" sz="3100" b="1" dirty="0"/>
                  <a:t>de </a:t>
                </a:r>
                <a:r>
                  <a:rPr lang="pt-BR" sz="3100" b="1" dirty="0" smtClean="0"/>
                  <a:t>Confusão</a:t>
                </a:r>
                <a:endParaRPr lang="pt-BR" sz="3100" dirty="0" smtClean="0"/>
              </a:p>
              <a:p>
                <a:pPr marL="0" indent="0">
                  <a:buNone/>
                </a:pPr>
                <a:r>
                  <a:rPr lang="pt-BR" dirty="0" smtClean="0"/>
                  <a:t>Nós </a:t>
                </a:r>
                <a:r>
                  <a:rPr lang="pt-BR" dirty="0"/>
                  <a:t>podemos </a:t>
                </a:r>
                <a:r>
                  <a:rPr lang="pt-BR" dirty="0" smtClean="0"/>
                  <a:t>calcular diversas </a:t>
                </a:r>
                <a:r>
                  <a:rPr lang="pt-BR" dirty="0"/>
                  <a:t>métricas de </a:t>
                </a:r>
                <a:r>
                  <a:rPr lang="pt-BR" dirty="0" smtClean="0"/>
                  <a:t>desempenho </a:t>
                </a:r>
                <a:r>
                  <a:rPr lang="pt-BR" dirty="0"/>
                  <a:t>a</a:t>
                </a:r>
                <a:r>
                  <a:rPr lang="pt-BR" dirty="0" smtClean="0"/>
                  <a:t> </a:t>
                </a:r>
                <a:r>
                  <a:rPr lang="pt-BR" dirty="0"/>
                  <a:t>partir das informações contidas </a:t>
                </a:r>
                <a:r>
                  <a:rPr lang="pt-BR" dirty="0" smtClean="0"/>
                  <a:t>na </a:t>
                </a:r>
                <a:r>
                  <a:rPr lang="pt-BR" b="1" i="1" dirty="0"/>
                  <a:t>matriz de </a:t>
                </a:r>
                <a:r>
                  <a:rPr lang="pt-BR" b="1" i="1" dirty="0" smtClean="0"/>
                  <a:t>confusão</a:t>
                </a:r>
                <a:endParaRPr lang="pt-BR" dirty="0" smtClean="0"/>
              </a:p>
              <a:p>
                <a:r>
                  <a:rPr lang="pt-BR" b="1" i="1" dirty="0"/>
                  <a:t>Taxa de falso negativo</a:t>
                </a:r>
                <a:r>
                  <a:rPr lang="pt-BR" dirty="0"/>
                  <a:t>: </a:t>
                </a:r>
                <a:r>
                  <a:rPr lang="pt-BR" dirty="0" smtClean="0"/>
                  <a:t>é a proporção </a:t>
                </a:r>
                <a:r>
                  <a:rPr lang="pt-BR" dirty="0"/>
                  <a:t>de exemplos da classe positiva </a:t>
                </a:r>
                <a:r>
                  <a:rPr lang="pt-BR" dirty="0" smtClean="0"/>
                  <a:t>(+) </a:t>
                </a:r>
                <a:r>
                  <a:rPr lang="pt-BR" dirty="0"/>
                  <a:t>classificados incorretamente</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Taxa</m:t>
                    </m:r>
                    <m:r>
                      <a:rPr lang="pt-BR" b="0" i="0" smtClean="0">
                        <a:latin typeface="Cambria Math" panose="02040503050406030204" pitchFamily="18" charset="0"/>
                      </a:rPr>
                      <m:t> </m:t>
                    </m:r>
                    <m:r>
                      <m:rPr>
                        <m:sty m:val="p"/>
                      </m:rPr>
                      <a:rPr lang="pt-BR" b="0" i="0" smtClean="0">
                        <a:latin typeface="Cambria Math" panose="02040503050406030204" pitchFamily="18" charset="0"/>
                      </a:rPr>
                      <m:t>de</m:t>
                    </m:r>
                    <m:r>
                      <a:rPr lang="pt-BR" b="0" i="0" smtClean="0">
                        <a:latin typeface="Cambria Math" panose="02040503050406030204" pitchFamily="18" charset="0"/>
                      </a:rPr>
                      <m:t> </m:t>
                    </m:r>
                    <m:r>
                      <m:rPr>
                        <m:sty m:val="p"/>
                      </m:rPr>
                      <a:rPr lang="pt-BR" b="0" i="0" smtClean="0">
                        <a:latin typeface="Cambria Math" panose="02040503050406030204" pitchFamily="18" charset="0"/>
                      </a:rPr>
                      <m:t>falso</m:t>
                    </m:r>
                    <m:r>
                      <a:rPr lang="pt-BR" b="0" i="0" smtClean="0">
                        <a:latin typeface="Cambria Math" panose="02040503050406030204" pitchFamily="18" charset="0"/>
                      </a:rPr>
                      <m:t> </m:t>
                    </m:r>
                    <m:r>
                      <m:rPr>
                        <m:sty m:val="p"/>
                      </m:rPr>
                      <a:rPr lang="pt-BR" b="0" i="0" smtClean="0">
                        <a:latin typeface="Cambria Math" panose="02040503050406030204" pitchFamily="18" charset="0"/>
                      </a:rPr>
                      <m:t>negativo</m:t>
                    </m:r>
                    <m:r>
                      <a:rPr lang="pt-BR" b="0" i="1" smtClean="0">
                        <a:latin typeface="Cambria Math" panose="02040503050406030204" pitchFamily="18" charset="0"/>
                      </a:rPr>
                      <m:t>= </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𝑝</m:t>
                        </m:r>
                      </m:e>
                      <m:sub>
                        <m:r>
                          <a:rPr lang="pt-BR" b="0" i="1" smtClean="0">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FN</m:t>
                        </m:r>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i="0">
                                <a:latin typeface="Cambria Math" panose="02040503050406030204" pitchFamily="18" charset="0"/>
                              </a:rPr>
                              <m:t>+</m:t>
                            </m:r>
                          </m:sub>
                        </m:sSub>
                      </m:den>
                    </m:f>
                  </m:oMath>
                </a14:m>
                <a:r>
                  <a:rPr lang="pt-BR" dirty="0" smtClean="0"/>
                  <a:t>.</a:t>
                </a:r>
              </a:p>
              <a:p>
                <a:r>
                  <a:rPr lang="pt-BR" b="1" i="1" dirty="0"/>
                  <a:t>Taxa de falso positivo</a:t>
                </a:r>
                <a:r>
                  <a:rPr lang="pt-BR" dirty="0"/>
                  <a:t>: </a:t>
                </a:r>
                <a:r>
                  <a:rPr lang="pt-BR" dirty="0" smtClean="0"/>
                  <a:t>é a proporção </a:t>
                </a:r>
                <a:r>
                  <a:rPr lang="pt-BR" dirty="0"/>
                  <a:t>de exemplos da classe negativa </a:t>
                </a:r>
                <a:r>
                  <a:rPr lang="pt-BR" dirty="0" smtClean="0"/>
                  <a:t>(-) </a:t>
                </a:r>
                <a:r>
                  <a:rPr lang="pt-BR" dirty="0"/>
                  <a:t>classificados incorretamente</a:t>
                </a:r>
                <a:r>
                  <a:rPr lang="pt-BR" dirty="0" smtClean="0"/>
                  <a:t>.</a:t>
                </a:r>
              </a:p>
              <a:p>
                <a:pPr marL="0" indent="0" algn="ctr">
                  <a:buNone/>
                </a:pPr>
                <a14:m>
                  <m:oMath xmlns:m="http://schemas.openxmlformats.org/officeDocument/2006/math">
                    <m:r>
                      <m:rPr>
                        <m:sty m:val="p"/>
                      </m:rPr>
                      <a:rPr lang="pt-BR">
                        <a:latin typeface="Cambria Math" panose="02040503050406030204" pitchFamily="18" charset="0"/>
                      </a:rPr>
                      <m:t>Taxa</m:t>
                    </m:r>
                    <m:r>
                      <a:rPr lang="pt-BR">
                        <a:latin typeface="Cambria Math" panose="02040503050406030204" pitchFamily="18" charset="0"/>
                      </a:rPr>
                      <m:t> </m:t>
                    </m:r>
                    <m:r>
                      <m:rPr>
                        <m:sty m:val="p"/>
                      </m:rPr>
                      <a:rPr lang="pt-BR">
                        <a:latin typeface="Cambria Math" panose="02040503050406030204" pitchFamily="18" charset="0"/>
                      </a:rPr>
                      <m:t>de</m:t>
                    </m:r>
                    <m:r>
                      <a:rPr lang="pt-BR">
                        <a:latin typeface="Cambria Math" panose="02040503050406030204" pitchFamily="18" charset="0"/>
                      </a:rPr>
                      <m:t> </m:t>
                    </m:r>
                    <m:r>
                      <m:rPr>
                        <m:sty m:val="p"/>
                      </m:rPr>
                      <a:rPr lang="pt-BR">
                        <a:latin typeface="Cambria Math" panose="02040503050406030204" pitchFamily="18" charset="0"/>
                      </a:rPr>
                      <m:t>falso</m:t>
                    </m:r>
                    <m:r>
                      <a:rPr lang="pt-BR">
                        <a:latin typeface="Cambria Math" panose="02040503050406030204" pitchFamily="18" charset="0"/>
                      </a:rPr>
                      <m:t> </m:t>
                    </m:r>
                    <m:r>
                      <m:rPr>
                        <m:sty m:val="p"/>
                      </m:rPr>
                      <a:rPr lang="pt-BR" b="0" i="0" smtClean="0">
                        <a:latin typeface="Cambria Math" panose="02040503050406030204" pitchFamily="18" charset="0"/>
                      </a:rPr>
                      <m:t>positivo</m:t>
                    </m:r>
                    <m:r>
                      <a:rPr lang="pt-BR" i="1">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F</m:t>
                        </m:r>
                        <m:r>
                          <a:rPr lang="pt-BR" i="0">
                            <a:latin typeface="Cambria Math" panose="02040503050406030204" pitchFamily="18" charset="0"/>
                          </a:rPr>
                          <m:t>+</m:t>
                        </m:r>
                        <m:r>
                          <m:rPr>
                            <m:sty m:val="p"/>
                          </m:rPr>
                          <a:rPr lang="pt-BR" i="0">
                            <a:latin typeface="Cambria Math" panose="02040503050406030204" pitchFamily="18" charset="0"/>
                          </a:rPr>
                          <m:t>FP</m:t>
                        </m:r>
                      </m:den>
                    </m:f>
                    <m:r>
                      <a:rPr lang="pt-BR" i="0">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b="0" i="0" smtClean="0">
                                <a:latin typeface="Cambria Math" panose="02040503050406030204" pitchFamily="18" charset="0"/>
                              </a:rPr>
                              <m:t>−</m:t>
                            </m:r>
                          </m:sub>
                        </m:sSub>
                      </m:den>
                    </m:f>
                  </m:oMath>
                </a14:m>
                <a:r>
                  <a:rPr lang="pt-BR" dirty="0" smtClean="0"/>
                  <a:t>.</a:t>
                </a:r>
              </a:p>
              <a:p>
                <a:r>
                  <a:rPr lang="pt-BR" b="1" i="1" dirty="0" smtClean="0"/>
                  <a:t>Taxa de erro</a:t>
                </a:r>
                <a:r>
                  <a:rPr lang="pt-BR" dirty="0" smtClean="0"/>
                  <a:t>:</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FP</m:t>
                        </m:r>
                        <m:r>
                          <a:rPr lang="pt-BR" b="0" i="0" smtClean="0">
                            <a:latin typeface="Cambria Math" panose="02040503050406030204" pitchFamily="18" charset="0"/>
                          </a:rPr>
                          <m:t>+</m:t>
                        </m:r>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N</m:t>
                        </m:r>
                      </m:den>
                    </m:f>
                  </m:oMath>
                </a14:m>
                <a:r>
                  <a:rPr lang="pt-BR" dirty="0" smtClean="0"/>
                  <a:t>.</a:t>
                </a:r>
              </a:p>
              <a:p>
                <a:r>
                  <a:rPr lang="pt-BR" b="1" i="1" dirty="0" smtClean="0"/>
                  <a:t>Acurácia</a:t>
                </a:r>
                <a:r>
                  <a:rPr lang="pt-BR" dirty="0" smtClean="0"/>
                  <a:t>: </a:t>
                </a:r>
              </a:p>
              <a:p>
                <a:pPr marL="0" indent="0" algn="ctr">
                  <a:buNone/>
                </a:pP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TN</m:t>
                        </m:r>
                      </m:num>
                      <m:den>
                        <m:r>
                          <m:rPr>
                            <m:sty m:val="p"/>
                          </m:rPr>
                          <a:rPr lang="pt-BR">
                            <a:latin typeface="Cambria Math" panose="02040503050406030204" pitchFamily="18" charset="0"/>
                          </a:rPr>
                          <m:t>N</m:t>
                        </m:r>
                      </m:den>
                    </m:f>
                  </m:oMath>
                </a14:m>
                <a:r>
                  <a:rPr lang="pt-BR" dirty="0" smtClean="0"/>
                  <a: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0268"/>
                <a:ext cx="11182350" cy="5167312"/>
              </a:xfrm>
              <a:blipFill rotWithShape="0">
                <a:blip r:embed="rId2"/>
                <a:stretch>
                  <a:fillRect l="-981" t="-2948" b="-590"/>
                </a:stretch>
              </a:blipFill>
            </p:spPr>
            <p:txBody>
              <a:bodyPr/>
              <a:lstStyle/>
              <a:p>
                <a:r>
                  <a:rPr lang="pt-BR">
                    <a:noFill/>
                  </a:rPr>
                  <a:t> </a:t>
                </a:r>
              </a:p>
            </p:txBody>
          </p:sp>
        </mc:Fallback>
      </mc:AlternateContent>
    </p:spTree>
    <p:extLst>
      <p:ext uri="{BB962C8B-B14F-4D97-AF65-F5344CB8AC3E}">
        <p14:creationId xmlns:p14="http://schemas.microsoft.com/office/powerpoint/2010/main" val="25551281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2"/>
            <a:ext cx="10515600" cy="982412"/>
          </a:xfrm>
        </p:spPr>
        <p:txBody>
          <a:bodyPr/>
          <a:lstStyle/>
          <a:p>
            <a:r>
              <a:rPr lang="pt-BR" dirty="0"/>
              <a:t>Métricas para avaliação de classificadores</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594436"/>
                <a:ext cx="11193379" cy="5263564"/>
              </a:xfrm>
            </p:spPr>
            <p:txBody>
              <a:bodyPr>
                <a:normAutofit fontScale="92500" lnSpcReduction="10000"/>
              </a:bodyPr>
              <a:lstStyle/>
              <a:p>
                <a:pPr marL="0" indent="0">
                  <a:buNone/>
                </a:pPr>
                <a:r>
                  <a:rPr lang="pt-BR" sz="3000" b="1" dirty="0"/>
                  <a:t>Matriz de </a:t>
                </a:r>
                <a:r>
                  <a:rPr lang="pt-BR" sz="3000" b="1" dirty="0" smtClean="0"/>
                  <a:t>Confusão</a:t>
                </a:r>
              </a:p>
              <a:p>
                <a:r>
                  <a:rPr lang="pt-BR" b="1" dirty="0" smtClean="0"/>
                  <a:t>Precisão</a:t>
                </a:r>
                <a:r>
                  <a:rPr lang="pt-BR" dirty="0" smtClean="0"/>
                  <a:t>: é a </a:t>
                </a:r>
                <a:r>
                  <a:rPr lang="pt-BR" dirty="0"/>
                  <a:t>proporção de </a:t>
                </a:r>
                <a:r>
                  <a:rPr lang="pt-BR" dirty="0" smtClean="0"/>
                  <a:t>exemplos da </a:t>
                </a:r>
                <a:r>
                  <a:rPr lang="pt-BR" dirty="0"/>
                  <a:t>classe </a:t>
                </a:r>
                <a:r>
                  <a:rPr lang="pt-BR" dirty="0" smtClean="0"/>
                  <a:t>positiva (+) </a:t>
                </a:r>
                <a:r>
                  <a:rPr lang="pt-BR" dirty="0"/>
                  <a:t>corretamente classificados em relação a </a:t>
                </a:r>
                <a:r>
                  <a:rPr lang="pt-BR" b="1" i="1" dirty="0"/>
                  <a:t>todos os exemplos atribuídos à classe positiva </a:t>
                </a:r>
                <a:r>
                  <a:rPr lang="pt-BR" b="1" i="1" dirty="0" smtClean="0"/>
                  <a:t>(+)</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precis</m:t>
                    </m:r>
                    <m:r>
                      <a:rPr lang="pt-BR" b="0" i="0" smtClean="0">
                        <a:latin typeface="Cambria Math" panose="02040503050406030204" pitchFamily="18" charset="0"/>
                      </a:rPr>
                      <m:t>ã</m:t>
                    </m:r>
                    <m:r>
                      <m:rPr>
                        <m:sty m:val="p"/>
                      </m:rPr>
                      <a:rPr lang="pt-BR" b="0" i="0" smtClean="0">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b="0" i="0" smtClean="0">
                            <a:latin typeface="Cambria Math" panose="02040503050406030204" pitchFamily="18" charset="0"/>
                          </a:rPr>
                          <m:t>FP</m:t>
                        </m:r>
                      </m:den>
                    </m:f>
                  </m:oMath>
                </a14:m>
                <a:r>
                  <a:rPr lang="pt-BR" dirty="0" smtClean="0"/>
                  <a:t>.</a:t>
                </a:r>
              </a:p>
              <a:p>
                <a:r>
                  <a:rPr lang="pt-BR" b="1" dirty="0"/>
                  <a:t>Sensibilidade </a:t>
                </a:r>
                <a:r>
                  <a:rPr lang="pt-BR" dirty="0" smtClean="0"/>
                  <a:t>(ou </a:t>
                </a:r>
                <a:r>
                  <a:rPr lang="pt-BR" b="1" i="1" dirty="0" smtClean="0"/>
                  <a:t>recall</a:t>
                </a:r>
                <a:r>
                  <a:rPr lang="pt-BR" dirty="0" smtClean="0"/>
                  <a:t>):</a:t>
                </a:r>
                <a:r>
                  <a:rPr lang="pt-BR" b="1" dirty="0" smtClean="0"/>
                  <a:t> </a:t>
                </a:r>
                <a:r>
                  <a:rPr lang="pt-BR" dirty="0"/>
                  <a:t>t</a:t>
                </a:r>
                <a:r>
                  <a:rPr lang="pt-BR" dirty="0" smtClean="0"/>
                  <a:t>ambém </a:t>
                </a:r>
                <a:r>
                  <a:rPr lang="pt-BR" dirty="0"/>
                  <a:t>conhecida como </a:t>
                </a:r>
                <a:r>
                  <a:rPr lang="pt-BR" b="1" i="1" dirty="0"/>
                  <a:t>taxa de </a:t>
                </a:r>
                <a:r>
                  <a:rPr lang="pt-BR" b="1" i="1" dirty="0" smtClean="0"/>
                  <a:t>verdadeiros positivos</a:t>
                </a:r>
                <a:r>
                  <a:rPr lang="pt-BR" dirty="0" smtClean="0"/>
                  <a:t>. É a </a:t>
                </a:r>
                <a:r>
                  <a:rPr lang="pt-BR" dirty="0"/>
                  <a:t>proporção de </a:t>
                </a:r>
                <a:r>
                  <a:rPr lang="pt-BR" dirty="0" smtClean="0"/>
                  <a:t>exemplos da </a:t>
                </a:r>
                <a:r>
                  <a:rPr lang="pt-BR" dirty="0"/>
                  <a:t>classe positiva (+) 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smtClean="0"/>
                  <a:t>.</a:t>
                </a:r>
              </a:p>
              <a:p>
                <a:r>
                  <a:rPr lang="pt-BR" b="1" dirty="0" smtClean="0"/>
                  <a:t>Especificidade:</a:t>
                </a:r>
                <a:r>
                  <a:rPr lang="pt-BR" dirty="0" smtClean="0"/>
                  <a:t> também </a:t>
                </a:r>
                <a:r>
                  <a:rPr lang="pt-BR" dirty="0"/>
                  <a:t>conhecida como </a:t>
                </a:r>
                <a:r>
                  <a:rPr lang="pt-BR" b="1" i="1" dirty="0"/>
                  <a:t>taxa de verdadeiros </a:t>
                </a:r>
                <a:r>
                  <a:rPr lang="pt-BR" b="1" i="1" dirty="0" smtClean="0"/>
                  <a:t>negativos</a:t>
                </a:r>
                <a:r>
                  <a:rPr lang="pt-BR" dirty="0" smtClean="0"/>
                  <a:t>. É a proporção </a:t>
                </a:r>
                <a:r>
                  <a:rPr lang="pt-BR" dirty="0"/>
                  <a:t>de </a:t>
                </a:r>
                <a:r>
                  <a:rPr lang="pt-BR" dirty="0" smtClean="0"/>
                  <a:t>exemplos da </a:t>
                </a:r>
                <a:r>
                  <a:rPr lang="pt-BR" dirty="0"/>
                  <a:t>classe negativa </a:t>
                </a:r>
                <a:r>
                  <a:rPr lang="pt-BR" dirty="0" smtClean="0"/>
                  <a:t>(-) </a:t>
                </a:r>
                <a:r>
                  <a:rPr lang="pt-BR" dirty="0"/>
                  <a:t>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especificidade</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r>
                          <a:rPr lang="pt-BR" i="0">
                            <a:latin typeface="Cambria Math" panose="02040503050406030204" pitchFamily="18" charset="0"/>
                          </a:rPr>
                          <m:t>+</m:t>
                        </m:r>
                        <m:r>
                          <m:rPr>
                            <m:sty m:val="p"/>
                          </m:rPr>
                          <a:rPr lang="pt-BR" i="0">
                            <a:latin typeface="Cambria Math" panose="02040503050406030204" pitchFamily="18" charset="0"/>
                          </a:rPr>
                          <m:t>FP</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594436"/>
                <a:ext cx="11193379" cy="5263564"/>
              </a:xfrm>
              <a:blipFill rotWithShape="0">
                <a:blip r:embed="rId3"/>
                <a:stretch>
                  <a:fillRect l="-1089" t="-2665"/>
                </a:stretch>
              </a:blipFill>
            </p:spPr>
            <p:txBody>
              <a:bodyPr/>
              <a:lstStyle/>
              <a:p>
                <a:r>
                  <a:rPr lang="pt-BR">
                    <a:noFill/>
                  </a:rPr>
                  <a:t> </a:t>
                </a:r>
              </a:p>
            </p:txBody>
          </p:sp>
        </mc:Fallback>
      </mc:AlternateContent>
    </p:spTree>
    <p:extLst>
      <p:ext uri="{BB962C8B-B14F-4D97-AF65-F5344CB8AC3E}">
        <p14:creationId xmlns:p14="http://schemas.microsoft.com/office/powerpoint/2010/main" val="38029700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201400" cy="1325563"/>
          </a:xfrm>
        </p:spPr>
        <p:txBody>
          <a:bodyPr/>
          <a:lstStyle/>
          <a:p>
            <a:r>
              <a:rPr lang="pt-BR" dirty="0"/>
              <a:t>Observações importantes quanto à matriz de </a:t>
            </a:r>
            <a:r>
              <a:rPr lang="pt-BR" dirty="0" smtClean="0"/>
              <a:t>confusão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201400" cy="2760654"/>
              </a:xfrm>
            </p:spPr>
            <p:txBody>
              <a:bodyPr>
                <a:normAutofit/>
              </a:bodyPr>
              <a:lstStyle/>
              <a:p>
                <a:r>
                  <a:rPr lang="pt-BR" dirty="0" smtClean="0"/>
                  <a:t>É </a:t>
                </a:r>
                <a:r>
                  <a:rPr lang="pt-BR" dirty="0"/>
                  <a:t>possível estender </a:t>
                </a:r>
                <a:r>
                  <a:rPr lang="pt-BR" dirty="0" smtClean="0"/>
                  <a:t>as métricas obtidas com a </a:t>
                </a:r>
                <a:r>
                  <a:rPr lang="pt-BR" b="1" i="1" dirty="0" smtClean="0"/>
                  <a:t>matriz de confusão </a:t>
                </a:r>
                <a:r>
                  <a:rPr lang="pt-BR" dirty="0"/>
                  <a:t>para o cenário </a:t>
                </a:r>
                <a:r>
                  <a:rPr lang="pt-BR" dirty="0" smtClean="0"/>
                  <a:t>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smtClean="0"/>
                  <a:t>): </a:t>
                </a:r>
              </a:p>
              <a:p>
                <a:pPr lvl="1">
                  <a:buFont typeface="Wingdings" panose="05000000000000000000" pitchFamily="2" charset="2"/>
                  <a:buChar char="§"/>
                </a:pPr>
                <a:r>
                  <a:rPr lang="pt-BR" dirty="0" smtClean="0"/>
                  <a:t>Para isto, basta selecionar, </a:t>
                </a:r>
                <a:r>
                  <a:rPr lang="pt-BR" dirty="0"/>
                  <a:t>uma vez, cada </a:t>
                </a:r>
                <a:r>
                  <a:rPr lang="pt-BR" dirty="0" smtClean="0"/>
                  <a:t>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como </a:t>
                </a:r>
                <a:r>
                  <a:rPr lang="pt-BR" dirty="0"/>
                  <a:t>sendo a classe positiva, enquanto todas as demais classes formam a classe </a:t>
                </a:r>
                <a:r>
                  <a:rPr lang="pt-BR" dirty="0" smtClean="0"/>
                  <a:t>negativa. Assim</a:t>
                </a:r>
                <a:r>
                  <a:rPr lang="pt-BR" dirty="0"/>
                  <a:t>, </a:t>
                </a:r>
                <a:r>
                  <a:rPr lang="pt-BR" dirty="0" smtClean="0"/>
                  <a:t>obtem-se </a:t>
                </a:r>
                <a:r>
                  <a:rPr lang="pt-BR" dirty="0"/>
                  <a:t>os valores das métricas para cada classe</a:t>
                </a:r>
                <a:r>
                  <a:rPr lang="pt-BR" dirty="0" smtClean="0"/>
                  <a:t>.</a:t>
                </a:r>
              </a:p>
              <a:p>
                <a:r>
                  <a:rPr lang="pt-BR" dirty="0" smtClean="0"/>
                  <a:t>Veja o exemplo abaixo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201400" cy="2760654"/>
              </a:xfrm>
              <a:blipFill rotWithShape="0">
                <a:blip r:embed="rId2"/>
                <a:stretch>
                  <a:fillRect l="-980" t="-3532" r="-327"/>
                </a:stretch>
              </a:blipFill>
            </p:spPr>
            <p:txBody>
              <a:bodyPr/>
              <a:lstStyle/>
              <a:p>
                <a:r>
                  <a:rPr lang="pt-BR">
                    <a:noFill/>
                  </a:rPr>
                  <a:t> </a:t>
                </a:r>
              </a:p>
            </p:txBody>
          </p:sp>
        </mc:Fallback>
      </mc:AlternateContent>
      <p:graphicFrame>
        <p:nvGraphicFramePr>
          <p:cNvPr id="4" name="Table 3"/>
          <p:cNvGraphicFramePr>
            <a:graphicFrameLocks noGrp="1"/>
          </p:cNvGraphicFramePr>
          <p:nvPr>
            <p:extLst/>
          </p:nvPr>
        </p:nvGraphicFramePr>
        <p:xfrm>
          <a:off x="56269" y="4439654"/>
          <a:ext cx="3877409" cy="2164854"/>
        </p:xfrm>
        <a:graphic>
          <a:graphicData uri="http://schemas.openxmlformats.org/drawingml/2006/table">
            <a:tbl>
              <a:tblPr/>
              <a:tblGrid>
                <a:gridCol w="663162"/>
                <a:gridCol w="597443"/>
                <a:gridCol w="872268"/>
                <a:gridCol w="872268"/>
                <a:gridCol w="872268"/>
              </a:tblGrid>
              <a:tr h="460846">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FF00"/>
                          </a:solidFill>
                          <a:effectLst/>
                          <a:latin typeface="Calibri" panose="020F0502020204030204" pitchFamily="34" charset="0"/>
                        </a:rPr>
                        <a:t>Verdadeiro </a:t>
                      </a:r>
                      <a:br>
                        <a:rPr lang="pt-BR" sz="1000" b="1" dirty="0">
                          <a:solidFill>
                            <a:srgbClr val="00FF00"/>
                          </a:solidFill>
                          <a:effectLst/>
                          <a:latin typeface="Calibri" panose="020F0502020204030204" pitchFamily="34" charset="0"/>
                        </a:rPr>
                      </a:br>
                      <a:r>
                        <a:rPr lang="pt-BR" sz="10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661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661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386">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45386">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5" name="Table 4"/>
          <p:cNvGraphicFramePr>
            <a:graphicFrameLocks noGrp="1"/>
          </p:cNvGraphicFramePr>
          <p:nvPr>
            <p:extLst/>
          </p:nvPr>
        </p:nvGraphicFramePr>
        <p:xfrm>
          <a:off x="4098536" y="4439653"/>
          <a:ext cx="3919612" cy="2164854"/>
        </p:xfrm>
        <a:graphic>
          <a:graphicData uri="http://schemas.openxmlformats.org/drawingml/2006/table">
            <a:tbl>
              <a:tblPr/>
              <a:tblGrid>
                <a:gridCol w="670380"/>
                <a:gridCol w="603946"/>
                <a:gridCol w="881762"/>
                <a:gridCol w="881762"/>
                <a:gridCol w="881762"/>
              </a:tblGrid>
              <a:tr h="460846">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endParaRPr lang="pt-BR" sz="1000" b="1" dirty="0">
                        <a:solidFill>
                          <a:srgbClr val="0000FF"/>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661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endParaRPr lang="pt-BR" sz="1000" b="1" dirty="0">
                        <a:solidFill>
                          <a:srgbClr val="00FF00"/>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661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386">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45386">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6" name="Table 5"/>
          <p:cNvGraphicFramePr>
            <a:graphicFrameLocks noGrp="1"/>
          </p:cNvGraphicFramePr>
          <p:nvPr>
            <p:extLst/>
          </p:nvPr>
        </p:nvGraphicFramePr>
        <p:xfrm>
          <a:off x="8183008" y="4439653"/>
          <a:ext cx="3919612" cy="2164854"/>
        </p:xfrm>
        <a:graphic>
          <a:graphicData uri="http://schemas.openxmlformats.org/drawingml/2006/table">
            <a:tbl>
              <a:tblPr/>
              <a:tblGrid>
                <a:gridCol w="670380"/>
                <a:gridCol w="603946"/>
                <a:gridCol w="881762"/>
                <a:gridCol w="881762"/>
                <a:gridCol w="881762"/>
              </a:tblGrid>
              <a:tr h="460846">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661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661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386">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45386">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spTree>
    <p:extLst>
      <p:ext uri="{BB962C8B-B14F-4D97-AF65-F5344CB8AC3E}">
        <p14:creationId xmlns:p14="http://schemas.microsoft.com/office/powerpoint/2010/main" val="16909757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445"/>
            <a:ext cx="10515600" cy="1325563"/>
          </a:xfrm>
        </p:spPr>
        <p:txBody>
          <a:bodyPr/>
          <a:lstStyle/>
          <a:p>
            <a:r>
              <a:rPr lang="pt-BR" dirty="0"/>
              <a:t>Observações importantes quanto à matriz de confusão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89677" cy="5032375"/>
              </a:xfrm>
            </p:spPr>
            <p:txBody>
              <a:bodyPr>
                <a:normAutofit fontScale="85000" lnSpcReduction="20000"/>
              </a:bodyPr>
              <a:lstStyle/>
              <a:p>
                <a:r>
                  <a:rPr lang="pt-BR" b="1" i="1" dirty="0"/>
                  <a:t>Precisão</a:t>
                </a:r>
                <a:r>
                  <a:rPr lang="pt-BR" dirty="0"/>
                  <a:t> diz o quão preciso é o modelo em relação </a:t>
                </a:r>
                <a:r>
                  <a:rPr lang="pt-BR" dirty="0" smtClean="0"/>
                  <a:t>a </a:t>
                </a:r>
                <a:r>
                  <a:rPr lang="pt-BR" b="1" i="1" dirty="0"/>
                  <a:t>todos os exemplos classificados como positivos</a:t>
                </a:r>
                <a:r>
                  <a:rPr lang="pt-BR" dirty="0"/>
                  <a:t>, quantos deles são realmente positivos.</a:t>
                </a:r>
              </a:p>
              <a:p>
                <a:pPr marL="0" indent="0" algn="ctr">
                  <a:buNone/>
                </a:pPr>
                <a14:m>
                  <m:oMathPara xmlns:m="http://schemas.openxmlformats.org/officeDocument/2006/math">
                    <m:oMathParaPr>
                      <m:jc m:val="centerGroup"/>
                    </m:oMathParaPr>
                    <m:oMath xmlns:m="http://schemas.openxmlformats.org/officeDocument/2006/math">
                      <m:r>
                        <a:rPr lang="pt-BR" sz="2100" b="1">
                          <a:latin typeface="Cambria Math" panose="02040503050406030204" pitchFamily="18" charset="0"/>
                        </a:rPr>
                        <m:t>𝐏𝐫𝐞𝐜𝐢𝐬</m:t>
                      </m:r>
                      <m:r>
                        <a:rPr lang="pt-BR" sz="2100" b="1">
                          <a:latin typeface="Cambria Math" panose="02040503050406030204" pitchFamily="18" charset="0"/>
                        </a:rPr>
                        <m:t>ã</m:t>
                      </m:r>
                      <m:r>
                        <a:rPr lang="pt-BR" sz="2100" b="1">
                          <a:latin typeface="Cambria Math" panose="02040503050406030204" pitchFamily="18" charset="0"/>
                        </a:rPr>
                        <m:t>𝐨</m:t>
                      </m:r>
                      <m:r>
                        <a:rPr lang="pt-BR" sz="2100">
                          <a:latin typeface="Cambria Math" panose="02040503050406030204" pitchFamily="18" charset="0"/>
                        </a:rPr>
                        <m:t>= </m:t>
                      </m:r>
                      <m:f>
                        <m:fPr>
                          <m:ctrlPr>
                            <a:rPr lang="pt-BR" sz="2100" i="1">
                              <a:latin typeface="Cambria Math" panose="02040503050406030204" pitchFamily="18" charset="0"/>
                            </a:rPr>
                          </m:ctrlPr>
                        </m:fPr>
                        <m:num>
                          <m:r>
                            <m:rPr>
                              <m:sty m:val="p"/>
                            </m:rPr>
                            <a:rPr lang="pt-BR" sz="2100">
                              <a:latin typeface="Cambria Math" panose="02040503050406030204" pitchFamily="18" charset="0"/>
                            </a:rPr>
                            <m:t>True</m:t>
                          </m:r>
                          <m:r>
                            <a:rPr lang="pt-BR" sz="2100">
                              <a:latin typeface="Cambria Math" panose="02040503050406030204" pitchFamily="18" charset="0"/>
                            </a:rPr>
                            <m:t> </m:t>
                          </m:r>
                          <m:r>
                            <m:rPr>
                              <m:sty m:val="p"/>
                            </m:rPr>
                            <a:rPr lang="pt-BR" sz="2100">
                              <a:latin typeface="Cambria Math" panose="02040503050406030204" pitchFamily="18" charset="0"/>
                            </a:rPr>
                            <m:t>Positive</m:t>
                          </m:r>
                        </m:num>
                        <m:den>
                          <m:r>
                            <m:rPr>
                              <m:sty m:val="p"/>
                            </m:rPr>
                            <a:rPr lang="pt-BR" sz="2100">
                              <a:latin typeface="Cambria Math" panose="02040503050406030204" pitchFamily="18" charset="0"/>
                            </a:rPr>
                            <m:t>True</m:t>
                          </m:r>
                          <m:r>
                            <a:rPr lang="pt-BR" sz="2100">
                              <a:latin typeface="Cambria Math" panose="02040503050406030204" pitchFamily="18" charset="0"/>
                            </a:rPr>
                            <m:t> </m:t>
                          </m:r>
                          <m:r>
                            <m:rPr>
                              <m:sty m:val="p"/>
                            </m:rPr>
                            <a:rPr lang="pt-BR" sz="2100">
                              <a:latin typeface="Cambria Math" panose="02040503050406030204" pitchFamily="18" charset="0"/>
                            </a:rPr>
                            <m:t>Positive</m:t>
                          </m:r>
                          <m:r>
                            <a:rPr lang="pt-BR" sz="2100">
                              <a:latin typeface="Cambria Math" panose="02040503050406030204" pitchFamily="18" charset="0"/>
                            </a:rPr>
                            <m:t>+</m:t>
                          </m:r>
                          <m:r>
                            <m:rPr>
                              <m:sty m:val="p"/>
                            </m:rPr>
                            <a:rPr lang="pt-BR" sz="2100">
                              <a:latin typeface="Cambria Math" panose="02040503050406030204" pitchFamily="18" charset="0"/>
                            </a:rPr>
                            <m:t>False</m:t>
                          </m:r>
                          <m:r>
                            <a:rPr lang="pt-BR" sz="2100">
                              <a:latin typeface="Cambria Math" panose="02040503050406030204" pitchFamily="18" charset="0"/>
                            </a:rPr>
                            <m:t> </m:t>
                          </m:r>
                          <m:r>
                            <m:rPr>
                              <m:sty m:val="p"/>
                            </m:rPr>
                            <a:rPr lang="pt-BR" sz="2100">
                              <a:latin typeface="Cambria Math" panose="02040503050406030204" pitchFamily="18" charset="0"/>
                            </a:rPr>
                            <m:t>Positive</m:t>
                          </m:r>
                        </m:den>
                      </m:f>
                    </m:oMath>
                  </m:oMathPara>
                </a14:m>
                <a:endParaRPr lang="pt-BR" sz="2100" dirty="0"/>
              </a:p>
              <a:p>
                <a:r>
                  <a:rPr lang="pt-BR" dirty="0"/>
                  <a:t>A </a:t>
                </a:r>
                <a:r>
                  <a:rPr lang="pt-BR" b="1" i="1" dirty="0"/>
                  <a:t>precisão</a:t>
                </a:r>
                <a:r>
                  <a:rPr lang="pt-BR" dirty="0"/>
                  <a:t> é uma boa medida para determinar a qualidade do classificador quando os custos de </a:t>
                </a:r>
                <a:r>
                  <a:rPr lang="pt-BR" b="1" i="1" dirty="0"/>
                  <a:t>falsos positivos</a:t>
                </a:r>
                <a:r>
                  <a:rPr lang="pt-BR" dirty="0"/>
                  <a:t> são altos. </a:t>
                </a:r>
              </a:p>
              <a:p>
                <a:pPr lvl="1">
                  <a:buFont typeface="Wingdings" panose="05000000000000000000" pitchFamily="2" charset="2"/>
                  <a:buChar char="§"/>
                </a:pPr>
                <a:r>
                  <a:rPr lang="pt-BR" dirty="0"/>
                  <a:t>Por exemplo, na classificação de </a:t>
                </a:r>
                <a:r>
                  <a:rPr lang="pt-BR" b="1" i="1" dirty="0"/>
                  <a:t>spams</a:t>
                </a:r>
                <a:r>
                  <a:rPr lang="pt-BR" dirty="0"/>
                  <a:t>, um </a:t>
                </a:r>
                <a:r>
                  <a:rPr lang="pt-BR" b="1" i="1" dirty="0"/>
                  <a:t>falso positivo </a:t>
                </a:r>
                <a:r>
                  <a:rPr lang="pt-BR" dirty="0"/>
                  <a:t>significa que um </a:t>
                </a:r>
                <a:r>
                  <a:rPr lang="pt-BR" b="1" i="1" dirty="0"/>
                  <a:t>ham</a:t>
                </a:r>
                <a:r>
                  <a:rPr lang="pt-BR" dirty="0"/>
                  <a:t> (verdadeiro negativo) foi classificado como </a:t>
                </a:r>
                <a:r>
                  <a:rPr lang="pt-BR" b="1" i="1" dirty="0"/>
                  <a:t>spam</a:t>
                </a:r>
                <a:r>
                  <a:rPr lang="pt-BR" dirty="0"/>
                  <a:t>. O usuário de email pode perder emails importantes se a </a:t>
                </a:r>
                <a:r>
                  <a:rPr lang="pt-BR" b="1" i="1" dirty="0"/>
                  <a:t>precisão</a:t>
                </a:r>
                <a:r>
                  <a:rPr lang="pt-BR" dirty="0"/>
                  <a:t> não for alta.</a:t>
                </a:r>
              </a:p>
              <a:p>
                <a:r>
                  <a:rPr lang="pt-BR" b="1" i="1" dirty="0"/>
                  <a:t>Recall</a:t>
                </a:r>
                <a:r>
                  <a:rPr lang="pt-BR" dirty="0"/>
                  <a:t> calcula quantos exemplos realmente positivos o classificador </a:t>
                </a:r>
                <a:r>
                  <a:rPr lang="pt-BR" dirty="0" smtClean="0"/>
                  <a:t>captura em relação a todos exemplos positivos. </a:t>
                </a:r>
                <a:endParaRPr lang="pt-BR" b="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100" b="1">
                          <a:latin typeface="Cambria Math" panose="02040503050406030204" pitchFamily="18" charset="0"/>
                        </a:rPr>
                        <m:t>𝐑𝐞𝐜𝐚𝐥𝐥</m:t>
                      </m:r>
                      <m:r>
                        <a:rPr lang="pt-BR" sz="2100" i="1">
                          <a:latin typeface="Cambria Math" panose="02040503050406030204" pitchFamily="18" charset="0"/>
                        </a:rPr>
                        <m:t>= </m:t>
                      </m:r>
                      <m:f>
                        <m:fPr>
                          <m:ctrlPr>
                            <a:rPr lang="pt-BR" sz="2100" i="1">
                              <a:latin typeface="Cambria Math" panose="02040503050406030204" pitchFamily="18" charset="0"/>
                            </a:rPr>
                          </m:ctrlPr>
                        </m:fPr>
                        <m:num>
                          <m:r>
                            <m:rPr>
                              <m:sty m:val="p"/>
                            </m:rPr>
                            <a:rPr lang="pt-BR" sz="2100">
                              <a:latin typeface="Cambria Math" panose="02040503050406030204" pitchFamily="18" charset="0"/>
                            </a:rPr>
                            <m:t>True</m:t>
                          </m:r>
                          <m:r>
                            <a:rPr lang="pt-BR" sz="2100">
                              <a:latin typeface="Cambria Math" panose="02040503050406030204" pitchFamily="18" charset="0"/>
                            </a:rPr>
                            <m:t> </m:t>
                          </m:r>
                          <m:r>
                            <m:rPr>
                              <m:sty m:val="p"/>
                            </m:rPr>
                            <a:rPr lang="pt-BR" sz="2100">
                              <a:latin typeface="Cambria Math" panose="02040503050406030204" pitchFamily="18" charset="0"/>
                            </a:rPr>
                            <m:t>Positive</m:t>
                          </m:r>
                        </m:num>
                        <m:den>
                          <m:r>
                            <m:rPr>
                              <m:sty m:val="p"/>
                            </m:rPr>
                            <a:rPr lang="pt-BR" sz="2100">
                              <a:latin typeface="Cambria Math" panose="02040503050406030204" pitchFamily="18" charset="0"/>
                            </a:rPr>
                            <m:t>True</m:t>
                          </m:r>
                          <m:r>
                            <a:rPr lang="pt-BR" sz="2100">
                              <a:latin typeface="Cambria Math" panose="02040503050406030204" pitchFamily="18" charset="0"/>
                            </a:rPr>
                            <m:t> </m:t>
                          </m:r>
                          <m:r>
                            <m:rPr>
                              <m:sty m:val="p"/>
                            </m:rPr>
                            <a:rPr lang="pt-BR" sz="2100">
                              <a:latin typeface="Cambria Math" panose="02040503050406030204" pitchFamily="18" charset="0"/>
                            </a:rPr>
                            <m:t>Positive</m:t>
                          </m:r>
                          <m:r>
                            <a:rPr lang="pt-BR" sz="2100">
                              <a:latin typeface="Cambria Math" panose="02040503050406030204" pitchFamily="18" charset="0"/>
                            </a:rPr>
                            <m:t>+</m:t>
                          </m:r>
                          <m:r>
                            <m:rPr>
                              <m:sty m:val="p"/>
                            </m:rPr>
                            <a:rPr lang="pt-BR" sz="2100">
                              <a:latin typeface="Cambria Math" panose="02040503050406030204" pitchFamily="18" charset="0"/>
                            </a:rPr>
                            <m:t>False</m:t>
                          </m:r>
                          <m:r>
                            <a:rPr lang="pt-BR" sz="2100">
                              <a:latin typeface="Cambria Math" panose="02040503050406030204" pitchFamily="18" charset="0"/>
                            </a:rPr>
                            <m:t> </m:t>
                          </m:r>
                          <m:r>
                            <m:rPr>
                              <m:sty m:val="p"/>
                            </m:rPr>
                            <a:rPr lang="pt-BR" sz="2100">
                              <a:latin typeface="Cambria Math" panose="02040503050406030204" pitchFamily="18" charset="0"/>
                            </a:rPr>
                            <m:t>Negative</m:t>
                          </m:r>
                        </m:den>
                      </m:f>
                    </m:oMath>
                  </m:oMathPara>
                </a14:m>
                <a:endParaRPr lang="pt-BR" sz="2100" dirty="0"/>
              </a:p>
              <a:p>
                <a:r>
                  <a:rPr lang="pt-BR" dirty="0"/>
                  <a:t>O </a:t>
                </a:r>
                <a:r>
                  <a:rPr lang="pt-BR" b="1" i="1" dirty="0"/>
                  <a:t>recall</a:t>
                </a:r>
                <a:r>
                  <a:rPr lang="pt-BR" dirty="0"/>
                  <a:t> é uma boa medida para determinar a qualidade de um classificador quando houver um alto custo associado </a:t>
                </a:r>
                <a:r>
                  <a:rPr lang="pt-BR" dirty="0" smtClean="0"/>
                  <a:t>a </a:t>
                </a:r>
                <a:r>
                  <a:rPr lang="pt-BR" b="1" i="1" dirty="0"/>
                  <a:t>falsos negativos</a:t>
                </a:r>
                <a:r>
                  <a:rPr lang="pt-BR" dirty="0"/>
                  <a:t>.</a:t>
                </a:r>
              </a:p>
              <a:p>
                <a:pPr lvl="1">
                  <a:buFont typeface="Wingdings" panose="05000000000000000000" pitchFamily="2" charset="2"/>
                  <a:buChar char="§"/>
                </a:pPr>
                <a:r>
                  <a:rPr lang="pt-BR" dirty="0"/>
                  <a:t>Por exemplo, na classificação de doenças, se um paciente doente (</a:t>
                </a:r>
                <a:r>
                  <a:rPr lang="pt-BR" b="1" i="1" dirty="0"/>
                  <a:t>positivo verdadeiro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89677" cy="5032375"/>
              </a:xfrm>
              <a:blipFill rotWithShape="0">
                <a:blip r:embed="rId2"/>
                <a:stretch>
                  <a:fillRect l="-708" t="-2785" r="-1144"/>
                </a:stretch>
              </a:blipFill>
            </p:spPr>
            <p:txBody>
              <a:bodyPr/>
              <a:lstStyle/>
              <a:p>
                <a:r>
                  <a:rPr lang="pt-BR">
                    <a:noFill/>
                  </a:rPr>
                  <a:t> </a:t>
                </a:r>
              </a:p>
            </p:txBody>
          </p:sp>
        </mc:Fallback>
      </mc:AlternateContent>
      <p:sp>
        <p:nvSpPr>
          <p:cNvPr id="4" name="Rectangle 3"/>
          <p:cNvSpPr/>
          <p:nvPr/>
        </p:nvSpPr>
        <p:spPr>
          <a:xfrm>
            <a:off x="7167563" y="2672640"/>
            <a:ext cx="1400175" cy="225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6996111" y="5108572"/>
            <a:ext cx="1466852" cy="2587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902815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997"/>
            <a:ext cx="10515600" cy="1095185"/>
          </a:xfrm>
        </p:spPr>
        <p:txBody>
          <a:bodyPr>
            <a:normAutofit fontScale="90000"/>
          </a:bodyPr>
          <a:lstStyle/>
          <a:p>
            <a:r>
              <a:rPr lang="pt-BR" dirty="0"/>
              <a:t>Observações importantes quanto à matriz de confusão</a:t>
            </a:r>
          </a:p>
        </p:txBody>
      </p:sp>
      <p:sp>
        <p:nvSpPr>
          <p:cNvPr id="3" name="Content Placeholder 2"/>
          <p:cNvSpPr>
            <a:spLocks noGrp="1"/>
          </p:cNvSpPr>
          <p:nvPr>
            <p:ph idx="1"/>
          </p:nvPr>
        </p:nvSpPr>
        <p:spPr>
          <a:xfrm>
            <a:off x="838200" y="1603716"/>
            <a:ext cx="11203745" cy="5254283"/>
          </a:xfrm>
        </p:spPr>
        <p:txBody>
          <a:bodyPr>
            <a:normAutofit fontScale="92500" lnSpcReduction="10000"/>
          </a:bodyPr>
          <a:lstStyle/>
          <a:p>
            <a:r>
              <a:rPr lang="pt-BR" dirty="0" smtClean="0"/>
              <a:t>Uma </a:t>
            </a:r>
            <a:r>
              <a:rPr lang="pt-BR" b="1" i="1" dirty="0" smtClean="0"/>
              <a:t>precisão</a:t>
            </a:r>
            <a:r>
              <a:rPr lang="pt-BR" dirty="0" smtClean="0"/>
              <a:t> = 1 significa que todo exemplo classificado como pertencente à classe </a:t>
            </a:r>
            <a:r>
              <a:rPr lang="pt-BR" b="1" i="1" dirty="0" smtClean="0"/>
              <a:t>positiva</a:t>
            </a:r>
            <a:r>
              <a:rPr lang="pt-BR" dirty="0" smtClean="0"/>
              <a:t>, realmente </a:t>
            </a:r>
            <a:r>
              <a:rPr lang="pt-BR" dirty="0"/>
              <a:t>pertence à</a:t>
            </a:r>
            <a:r>
              <a:rPr lang="pt-BR" dirty="0" smtClean="0"/>
              <a:t> ela, ou seja, o número de </a:t>
            </a:r>
            <a:r>
              <a:rPr lang="pt-BR" b="1" i="1" dirty="0" smtClean="0"/>
              <a:t>falsos positivos </a:t>
            </a:r>
            <a:r>
              <a:rPr lang="pt-BR" dirty="0" smtClean="0"/>
              <a:t>é igual a 0.</a:t>
            </a:r>
          </a:p>
          <a:p>
            <a:pPr lvl="1">
              <a:buFont typeface="Wingdings" panose="05000000000000000000" pitchFamily="2" charset="2"/>
              <a:buChar char="§"/>
            </a:pPr>
            <a:r>
              <a:rPr lang="pt-BR" dirty="0" smtClean="0"/>
              <a:t>Entretanto</a:t>
            </a:r>
            <a:r>
              <a:rPr lang="pt-BR" dirty="0"/>
              <a:t>, </a:t>
            </a:r>
            <a:r>
              <a:rPr lang="pt-BR" dirty="0" smtClean="0"/>
              <a:t>essa métrica não </a:t>
            </a:r>
            <a:r>
              <a:rPr lang="pt-BR" dirty="0"/>
              <a:t>dá informações a respeito de </a:t>
            </a:r>
            <a:r>
              <a:rPr lang="pt-BR" dirty="0" smtClean="0"/>
              <a:t>quantos exemplos desta </a:t>
            </a:r>
            <a:r>
              <a:rPr lang="pt-BR" dirty="0"/>
              <a:t>classe foram </a:t>
            </a:r>
            <a:r>
              <a:rPr lang="pt-BR" b="1" i="1" dirty="0" smtClean="0"/>
              <a:t>classificados </a:t>
            </a:r>
            <a:r>
              <a:rPr lang="pt-BR" b="1" i="1" dirty="0"/>
              <a:t>de forma </a:t>
            </a:r>
            <a:r>
              <a:rPr lang="pt-BR" b="1" i="1" dirty="0" smtClean="0"/>
              <a:t>incorreta</a:t>
            </a:r>
            <a:r>
              <a:rPr lang="pt-BR" dirty="0" smtClean="0"/>
              <a:t>, ou seja</a:t>
            </a:r>
            <a:r>
              <a:rPr lang="pt-BR" dirty="0"/>
              <a:t>, quantidade de </a:t>
            </a:r>
            <a:r>
              <a:rPr lang="pt-BR" b="1" i="1" dirty="0" smtClean="0"/>
              <a:t>falsos negativos</a:t>
            </a:r>
            <a:r>
              <a:rPr lang="pt-BR" dirty="0" smtClean="0"/>
              <a:t>. </a:t>
            </a:r>
          </a:p>
          <a:p>
            <a:r>
              <a:rPr lang="pt-BR" dirty="0"/>
              <a:t>Por outro lado, um </a:t>
            </a:r>
            <a:r>
              <a:rPr lang="pt-BR" b="1" i="1" dirty="0" smtClean="0"/>
              <a:t>recall </a:t>
            </a:r>
            <a:r>
              <a:rPr lang="pt-BR" dirty="0" smtClean="0"/>
              <a:t>= 1 </a:t>
            </a:r>
            <a:r>
              <a:rPr lang="pt-BR" dirty="0"/>
              <a:t>indica que todos os exemplos da classe </a:t>
            </a:r>
            <a:r>
              <a:rPr lang="pt-BR" dirty="0" smtClean="0"/>
              <a:t>positiva foram </a:t>
            </a:r>
            <a:r>
              <a:rPr lang="pt-BR" dirty="0"/>
              <a:t>classificados como sendo pertencentes a</a:t>
            </a:r>
            <a:r>
              <a:rPr lang="pt-BR" dirty="0" smtClean="0"/>
              <a:t> ela, </a:t>
            </a:r>
            <a:r>
              <a:rPr lang="pt-BR" dirty="0"/>
              <a:t>ou seja, o número de </a:t>
            </a:r>
            <a:r>
              <a:rPr lang="pt-BR" b="1" i="1" dirty="0"/>
              <a:t>falsos </a:t>
            </a:r>
            <a:r>
              <a:rPr lang="pt-BR" b="1" i="1" dirty="0" smtClean="0"/>
              <a:t>negativos </a:t>
            </a:r>
            <a:r>
              <a:rPr lang="pt-BR" dirty="0" smtClean="0"/>
              <a:t>é </a:t>
            </a:r>
            <a:r>
              <a:rPr lang="pt-BR" dirty="0"/>
              <a:t>igual a 0. </a:t>
            </a:r>
            <a:endParaRPr lang="pt-BR" dirty="0" smtClean="0"/>
          </a:p>
          <a:p>
            <a:pPr lvl="1">
              <a:buFont typeface="Wingdings" panose="05000000000000000000" pitchFamily="2" charset="2"/>
              <a:buChar char="§"/>
            </a:pPr>
            <a:r>
              <a:rPr lang="pt-BR" dirty="0" smtClean="0"/>
              <a:t>Porém</a:t>
            </a:r>
            <a:r>
              <a:rPr lang="pt-BR" dirty="0"/>
              <a:t>, </a:t>
            </a:r>
            <a:r>
              <a:rPr lang="pt-BR" dirty="0" smtClean="0"/>
              <a:t>essa métrica não </a:t>
            </a:r>
            <a:r>
              <a:rPr lang="pt-BR" dirty="0"/>
              <a:t>traz informações a respeito de </a:t>
            </a:r>
            <a:r>
              <a:rPr lang="pt-BR" b="1" i="1" dirty="0"/>
              <a:t>quantos </a:t>
            </a:r>
            <a:r>
              <a:rPr lang="pt-BR" b="1" i="1" dirty="0" smtClean="0"/>
              <a:t>exemplos da classe negativa foram </a:t>
            </a:r>
            <a:r>
              <a:rPr lang="pt-BR" b="1" i="1" dirty="0"/>
              <a:t>classificados como sendo pertencentes </a:t>
            </a:r>
            <a:r>
              <a:rPr lang="pt-BR" b="1" i="1" dirty="0" smtClean="0"/>
              <a:t>à classe positiva</a:t>
            </a:r>
            <a:r>
              <a:rPr lang="pt-BR" dirty="0" smtClean="0"/>
              <a:t>, ou </a:t>
            </a:r>
            <a:r>
              <a:rPr lang="pt-BR" dirty="0"/>
              <a:t>seja, </a:t>
            </a:r>
            <a:r>
              <a:rPr lang="pt-BR" dirty="0" smtClean="0"/>
              <a:t>a quantidade de </a:t>
            </a:r>
            <a:r>
              <a:rPr lang="pt-BR" b="1" i="1" dirty="0" smtClean="0"/>
              <a:t>falsos positivos</a:t>
            </a:r>
            <a:r>
              <a:rPr lang="pt-BR" dirty="0" smtClean="0"/>
              <a:t>.</a:t>
            </a:r>
          </a:p>
          <a:p>
            <a:r>
              <a:rPr lang="pt-BR" dirty="0" smtClean="0"/>
              <a:t>Portanto, para analisarmos melhor o desempenho de um classificador, precisamos usar uma métrica que combine as duas</a:t>
            </a:r>
            <a:r>
              <a:rPr lang="pt-BR" dirty="0" smtClean="0"/>
              <a:t>.</a:t>
            </a:r>
          </a:p>
          <a:p>
            <a:r>
              <a:rPr lang="pt-BR" dirty="0" smtClean="0"/>
              <a:t>A medida de </a:t>
            </a:r>
            <a:r>
              <a:rPr lang="pt-BR" b="1" i="1" dirty="0" smtClean="0"/>
              <a:t>precisão-recall</a:t>
            </a:r>
            <a:r>
              <a:rPr lang="pt-BR" dirty="0" smtClean="0"/>
              <a:t> </a:t>
            </a:r>
            <a:r>
              <a:rPr lang="pt-BR" dirty="0"/>
              <a:t>é </a:t>
            </a:r>
            <a:r>
              <a:rPr lang="pt-BR" dirty="0" smtClean="0"/>
              <a:t>útil para avaliar o desempenho de predição quando </a:t>
            </a:r>
            <a:r>
              <a:rPr lang="pt-BR" dirty="0"/>
              <a:t>as </a:t>
            </a:r>
            <a:r>
              <a:rPr lang="pt-BR" dirty="0" smtClean="0"/>
              <a:t>classes são desbalanceadas.</a:t>
            </a:r>
            <a:endParaRPr lang="pt-BR" dirty="0" smtClean="0"/>
          </a:p>
        </p:txBody>
      </p:sp>
      <mc:AlternateContent xmlns:mc="http://schemas.openxmlformats.org/markup-compatibility/2006" xmlns:a14="http://schemas.microsoft.com/office/drawing/2010/main">
        <mc:Choice Requires="a14">
          <p:sp>
            <p:nvSpPr>
              <p:cNvPr id="4" name="Rectangle 3"/>
              <p:cNvSpPr/>
              <p:nvPr/>
            </p:nvSpPr>
            <p:spPr>
              <a:xfrm>
                <a:off x="4095211" y="841459"/>
                <a:ext cx="2313454"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smtClean="0">
                          <a:latin typeface="Cambria Math" panose="02040503050406030204" pitchFamily="18" charset="0"/>
                        </a:rPr>
                        <m:t>𝐏𝐫𝐞𝐜𝐢𝐬</m:t>
                      </m:r>
                      <m:r>
                        <a:rPr lang="pt-BR" b="1" smtClean="0">
                          <a:latin typeface="Cambria Math" panose="02040503050406030204" pitchFamily="18" charset="0"/>
                        </a:rPr>
                        <m:t>ã</m:t>
                      </m:r>
                      <m:r>
                        <a:rPr lang="pt-BR" b="1" smtClean="0">
                          <a:latin typeface="Cambria Math" panose="02040503050406030204" pitchFamily="18" charset="0"/>
                        </a:rPr>
                        <m:t>𝐨</m:t>
                      </m:r>
                      <m:r>
                        <a:rPr lang="pt-BR">
                          <a:latin typeface="Cambria Math" panose="02040503050406030204" pitchFamily="18" charset="0"/>
                        </a:rPr>
                        <m:t>= </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a:latin typeface="Cambria Math" panose="02040503050406030204" pitchFamily="18" charset="0"/>
                            </a:rPr>
                            <m:t>T</m:t>
                          </m:r>
                          <m:r>
                            <m:rPr>
                              <m:sty m:val="p"/>
                            </m:rPr>
                            <a:rPr lang="pt-BR" b="0" i="0" smtClean="0">
                              <a:latin typeface="Cambria Math" panose="02040503050406030204" pitchFamily="18" charset="0"/>
                            </a:rPr>
                            <m:t>P</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4095211" y="841459"/>
                <a:ext cx="2313454" cy="615490"/>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13074" y="841459"/>
                <a:ext cx="2084224"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a:latin typeface="Cambria Math" panose="02040503050406030204" pitchFamily="18" charset="0"/>
                        </a:rPr>
                        <m:t>𝐑𝐞𝐜𝐚𝐥𝐥</m:t>
                      </m:r>
                      <m:r>
                        <a:rPr lang="pt-BR" i="1">
                          <a:latin typeface="Cambria Math" panose="02040503050406030204" pitchFamily="18" charset="0"/>
                        </a:rPr>
                        <m:t>= </m:t>
                      </m:r>
                      <m:f>
                        <m:fPr>
                          <m:ctrlPr>
                            <a:rPr lang="pt-BR" i="1">
                              <a:latin typeface="Cambria Math" panose="02040503050406030204" pitchFamily="18" charset="0"/>
                            </a:rPr>
                          </m:ctrlPr>
                        </m:fPr>
                        <m:num>
                          <m:r>
                            <m:rPr>
                              <m:sty m:val="p"/>
                            </m:rPr>
                            <a:rPr lang="pt-BR">
                              <a:latin typeface="Cambria Math" panose="02040503050406030204" pitchFamily="18" charset="0"/>
                            </a:rPr>
                            <m:t>TP</m:t>
                          </m:r>
                        </m:num>
                        <m:den>
                          <m:r>
                            <m:rPr>
                              <m:sty m:val="p"/>
                            </m:rPr>
                            <a:rPr lang="pt-BR">
                              <a:latin typeface="Cambria Math" panose="02040503050406030204" pitchFamily="18" charset="0"/>
                            </a:rPr>
                            <m:t>TP</m:t>
                          </m:r>
                          <m:r>
                            <a:rPr lang="pt-BR">
                              <a:latin typeface="Cambria Math" panose="02040503050406030204" pitchFamily="18" charset="0"/>
                            </a:rPr>
                            <m:t>+</m:t>
                          </m:r>
                          <m:r>
                            <m:rPr>
                              <m:sty m:val="p"/>
                            </m:rPr>
                            <a:rPr lang="pt-BR">
                              <a:latin typeface="Cambria Math" panose="02040503050406030204" pitchFamily="18" charset="0"/>
                            </a:rPr>
                            <m:t>FN</m:t>
                          </m:r>
                        </m:den>
                      </m:f>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9113074" y="841459"/>
                <a:ext cx="2084224" cy="61549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7129319" y="832966"/>
                <a:ext cx="1423181" cy="5506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𝑇</m:t>
                                </m:r>
                                <m:r>
                                  <a:rPr lang="pt-BR" b="0" i="1" smtClean="0">
                                    <a:latin typeface="Cambria Math" panose="02040503050406030204" pitchFamily="18" charset="0"/>
                                  </a:rPr>
                                  <m:t>𝑃</m:t>
                                </m:r>
                              </m:e>
                              <m:e>
                                <m:r>
                                  <a:rPr lang="pt-BR" b="0" i="1" smtClean="0">
                                    <a:latin typeface="Cambria Math" panose="02040503050406030204" pitchFamily="18" charset="0"/>
                                  </a:rPr>
                                  <m:t>𝐹𝑃</m:t>
                                </m:r>
                              </m:e>
                            </m:mr>
                            <m:mr>
                              <m:e>
                                <m:r>
                                  <a:rPr lang="pt-BR" b="0" i="1" smtClean="0">
                                    <a:latin typeface="Cambria Math" panose="02040503050406030204" pitchFamily="18" charset="0"/>
                                  </a:rPr>
                                  <m:t>𝐹𝑁</m:t>
                                </m:r>
                              </m:e>
                              <m:e>
                                <m:r>
                                  <a:rPr lang="pt-BR" b="0" i="1" smtClean="0">
                                    <a:latin typeface="Cambria Math" panose="02040503050406030204" pitchFamily="18" charset="0"/>
                                  </a:rPr>
                                  <m:t>𝑇𝑁</m:t>
                                </m:r>
                              </m:e>
                            </m:mr>
                          </m:m>
                        </m:e>
                      </m:d>
                    </m:oMath>
                  </m:oMathPara>
                </a14:m>
                <a:endParaRPr lang="pt-BR" dirty="0"/>
              </a:p>
            </p:txBody>
          </p:sp>
        </mc:Choice>
        <mc:Fallback xmlns="">
          <p:sp>
            <p:nvSpPr>
              <p:cNvPr id="6" name="Rectangle 5"/>
              <p:cNvSpPr>
                <a:spLocks noRot="1" noChangeAspect="1" noMove="1" noResize="1" noEditPoints="1" noAdjustHandles="1" noChangeArrowheads="1" noChangeShapeType="1" noTextEdit="1"/>
              </p:cNvSpPr>
              <p:nvPr/>
            </p:nvSpPr>
            <p:spPr>
              <a:xfrm>
                <a:off x="7129319" y="832966"/>
                <a:ext cx="1423181" cy="550600"/>
              </a:xfrm>
              <a:prstGeom prst="rect">
                <a:avLst/>
              </a:prstGeom>
              <a:blipFill rotWithShape="0">
                <a:blip r:embed="rId5"/>
                <a:stretch>
                  <a:fillRect/>
                </a:stretch>
              </a:blipFill>
            </p:spPr>
            <p:txBody>
              <a:bodyPr/>
              <a:lstStyle/>
              <a:p>
                <a:r>
                  <a:rPr lang="pt-BR">
                    <a:noFill/>
                  </a:rPr>
                  <a:t> </a:t>
                </a:r>
              </a:p>
            </p:txBody>
          </p:sp>
        </mc:Fallback>
      </mc:AlternateContent>
      <p:sp>
        <p:nvSpPr>
          <p:cNvPr id="7" name="Rectangle 6"/>
          <p:cNvSpPr/>
          <p:nvPr/>
        </p:nvSpPr>
        <p:spPr>
          <a:xfrm>
            <a:off x="7299960" y="883183"/>
            <a:ext cx="1066800" cy="225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8"/>
          <p:cNvSpPr/>
          <p:nvPr/>
        </p:nvSpPr>
        <p:spPr>
          <a:xfrm>
            <a:off x="6355080" y="960120"/>
            <a:ext cx="899160" cy="388620"/>
          </a:xfrm>
          <a:custGeom>
            <a:avLst/>
            <a:gdLst>
              <a:gd name="connsiteX0" fmla="*/ 0 w 899160"/>
              <a:gd name="connsiteY0" fmla="*/ 388620 h 388620"/>
              <a:gd name="connsiteX1" fmla="*/ 350520 w 899160"/>
              <a:gd name="connsiteY1" fmla="*/ 106680 h 388620"/>
              <a:gd name="connsiteX2" fmla="*/ 899160 w 899160"/>
              <a:gd name="connsiteY2" fmla="*/ 0 h 388620"/>
            </a:gdLst>
            <a:ahLst/>
            <a:cxnLst>
              <a:cxn ang="0">
                <a:pos x="connsiteX0" y="connsiteY0"/>
              </a:cxn>
              <a:cxn ang="0">
                <a:pos x="connsiteX1" y="connsiteY1"/>
              </a:cxn>
              <a:cxn ang="0">
                <a:pos x="connsiteX2" y="connsiteY2"/>
              </a:cxn>
            </a:cxnLst>
            <a:rect l="l" t="t" r="r" b="b"/>
            <a:pathLst>
              <a:path w="899160" h="388620">
                <a:moveTo>
                  <a:pt x="0" y="388620"/>
                </a:moveTo>
                <a:cubicBezTo>
                  <a:pt x="100330" y="280035"/>
                  <a:pt x="200660" y="171450"/>
                  <a:pt x="350520" y="106680"/>
                </a:cubicBezTo>
                <a:cubicBezTo>
                  <a:pt x="500380" y="41910"/>
                  <a:pt x="699770" y="20955"/>
                  <a:pt x="89916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angle 9"/>
          <p:cNvSpPr/>
          <p:nvPr/>
        </p:nvSpPr>
        <p:spPr>
          <a:xfrm rot="5400000">
            <a:off x="7295169" y="944438"/>
            <a:ext cx="550599" cy="32765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reeform 10"/>
          <p:cNvSpPr/>
          <p:nvPr/>
        </p:nvSpPr>
        <p:spPr>
          <a:xfrm>
            <a:off x="7574280" y="1203960"/>
            <a:ext cx="1645920" cy="379605"/>
          </a:xfrm>
          <a:custGeom>
            <a:avLst/>
            <a:gdLst>
              <a:gd name="connsiteX0" fmla="*/ 0 w 1645920"/>
              <a:gd name="connsiteY0" fmla="*/ 198120 h 379605"/>
              <a:gd name="connsiteX1" fmla="*/ 647700 w 1645920"/>
              <a:gd name="connsiteY1" fmla="*/ 373380 h 379605"/>
              <a:gd name="connsiteX2" fmla="*/ 1645920 w 1645920"/>
              <a:gd name="connsiteY2" fmla="*/ 0 h 379605"/>
            </a:gdLst>
            <a:ahLst/>
            <a:cxnLst>
              <a:cxn ang="0">
                <a:pos x="connsiteX0" y="connsiteY0"/>
              </a:cxn>
              <a:cxn ang="0">
                <a:pos x="connsiteX1" y="connsiteY1"/>
              </a:cxn>
              <a:cxn ang="0">
                <a:pos x="connsiteX2" y="connsiteY2"/>
              </a:cxn>
            </a:cxnLst>
            <a:rect l="l" t="t" r="r" b="b"/>
            <a:pathLst>
              <a:path w="1645920" h="379605">
                <a:moveTo>
                  <a:pt x="0" y="198120"/>
                </a:moveTo>
                <a:cubicBezTo>
                  <a:pt x="186690" y="302260"/>
                  <a:pt x="373380" y="406400"/>
                  <a:pt x="647700" y="373380"/>
                </a:cubicBezTo>
                <a:cubicBezTo>
                  <a:pt x="922020" y="340360"/>
                  <a:pt x="1283970" y="170180"/>
                  <a:pt x="164592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058650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747"/>
            <a:ext cx="10515600" cy="918243"/>
          </a:xfrm>
        </p:spPr>
        <p:txBody>
          <a:bodyPr/>
          <a:lstStyle/>
          <a:p>
            <a:r>
              <a:rPr lang="pt-BR" dirty="0"/>
              <a:t>Métricas para avaliação de classificadores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98184"/>
                <a:ext cx="11175610" cy="5359816"/>
              </a:xfrm>
            </p:spPr>
            <p:txBody>
              <a:bodyPr>
                <a:normAutofit fontScale="92500" lnSpcReduction="10000"/>
              </a:bodyPr>
              <a:lstStyle/>
              <a:p>
                <a:pPr marL="0" indent="0">
                  <a:buNone/>
                </a:pPr>
                <a:r>
                  <a:rPr lang="pt-BR" sz="3000" b="1" dirty="0" smtClean="0"/>
                  <a:t>Pontuação-F</a:t>
                </a:r>
                <a:endParaRPr lang="pt-BR" sz="3000" dirty="0" smtClean="0"/>
              </a:p>
              <a:p>
                <a:r>
                  <a:rPr lang="pt-BR" dirty="0"/>
                  <a:t>As </a:t>
                </a:r>
                <a:r>
                  <a:rPr lang="pt-BR" dirty="0" smtClean="0"/>
                  <a:t>métricas de </a:t>
                </a:r>
                <a:r>
                  <a:rPr lang="pt-BR" b="1" i="1" dirty="0" smtClean="0"/>
                  <a:t>precisão</a:t>
                </a:r>
                <a:r>
                  <a:rPr lang="pt-BR" dirty="0" smtClean="0"/>
                  <a:t> </a:t>
                </a:r>
                <a:r>
                  <a:rPr lang="pt-BR" dirty="0"/>
                  <a:t>e </a:t>
                </a:r>
                <a:r>
                  <a:rPr lang="pt-BR" b="1" i="1" dirty="0"/>
                  <a:t>recall</a:t>
                </a:r>
                <a:r>
                  <a:rPr lang="pt-BR" dirty="0"/>
                  <a:t> </a:t>
                </a:r>
                <a:r>
                  <a:rPr lang="pt-BR" dirty="0" smtClean="0"/>
                  <a:t>são analisadas conjuntamente através de uma métrica que combina ambas métricas, chamada </a:t>
                </a:r>
                <a:r>
                  <a:rPr lang="pt-BR" dirty="0"/>
                  <a:t>de </a:t>
                </a:r>
                <a:r>
                  <a:rPr lang="pt-BR" b="1" i="1" dirty="0" smtClean="0"/>
                  <a:t>pontuação-F</a:t>
                </a:r>
                <a:r>
                  <a:rPr lang="pt-BR" dirty="0" smtClean="0"/>
                  <a:t> </a:t>
                </a:r>
                <a:r>
                  <a:rPr lang="pt-BR" dirty="0"/>
                  <a:t>(ou </a:t>
                </a:r>
                <a:r>
                  <a:rPr lang="pt-BR" b="1" i="1" dirty="0"/>
                  <a:t>F-score</a:t>
                </a:r>
                <a:r>
                  <a:rPr lang="pt-BR" dirty="0" smtClean="0"/>
                  <a:t>). </a:t>
                </a:r>
              </a:p>
              <a:p>
                <a:r>
                  <a:rPr lang="pt-BR" dirty="0" smtClean="0"/>
                  <a:t>Ela realiza uma </a:t>
                </a:r>
                <a:r>
                  <a:rPr lang="pt-BR" b="1" i="1" dirty="0"/>
                  <a:t>média harmônica </a:t>
                </a:r>
                <a:r>
                  <a:rPr lang="pt-BR" b="1" i="1" dirty="0" smtClean="0"/>
                  <a:t>ponderada</a:t>
                </a:r>
                <a:r>
                  <a:rPr lang="pt-BR" dirty="0" smtClean="0"/>
                  <a:t> dada pela equaçao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𝑚</m:t>
                        </m:r>
                      </m:sub>
                    </m:sSub>
                  </m:oMath>
                </a14:m>
                <a:r>
                  <a:rPr lang="pt-BR" dirty="0" smtClean="0"/>
                  <a:t> abaixo: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r>
                              <a:rPr lang="pt-BR" b="0" i="1" smtClean="0">
                                <a:latin typeface="Cambria Math" panose="02040503050406030204" pitchFamily="18" charset="0"/>
                              </a:rPr>
                              <m:t>𝑚</m:t>
                            </m:r>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rPr>
                          <m:t>recall</m:t>
                        </m:r>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 </m:t>
                    </m:r>
                  </m:oMath>
                </a14:m>
                <a:r>
                  <a:rPr lang="pt-BR" dirty="0" smtClean="0"/>
                  <a:t>é </a:t>
                </a:r>
                <a:r>
                  <a:rPr lang="pt-BR" dirty="0"/>
                  <a:t>o </a:t>
                </a:r>
                <a:r>
                  <a:rPr lang="pt-BR" b="1" i="1" dirty="0"/>
                  <a:t>fator de ponderação</a:t>
                </a:r>
                <a:r>
                  <a:rPr lang="pt-BR" dirty="0"/>
                  <a:t>. </a:t>
                </a:r>
                <a:endParaRPr lang="pt-BR" dirty="0" smtClean="0"/>
              </a:p>
              <a:p>
                <a:r>
                  <a:rPr lang="pt-BR" dirty="0"/>
                  <a:t>Quando </a:t>
                </a:r>
                <a14:m>
                  <m:oMath xmlns:m="http://schemas.openxmlformats.org/officeDocument/2006/math">
                    <m:r>
                      <a:rPr lang="pt-BR" i="1">
                        <a:latin typeface="Cambria Math" panose="02040503050406030204" pitchFamily="18" charset="0"/>
                      </a:rPr>
                      <m:t>𝑚</m:t>
                    </m:r>
                  </m:oMath>
                </a14:m>
                <a:r>
                  <a:rPr lang="pt-BR" dirty="0" smtClean="0"/>
                  <a:t> = 1, </a:t>
                </a:r>
                <a:r>
                  <a:rPr lang="pt-BR" dirty="0"/>
                  <a:t>a mesma importância é dada para a </a:t>
                </a:r>
                <a:r>
                  <a:rPr lang="pt-BR" b="1" i="1" dirty="0"/>
                  <a:t>precisão</a:t>
                </a:r>
                <a:r>
                  <a:rPr lang="pt-BR" dirty="0"/>
                  <a:t> e para o </a:t>
                </a:r>
                <a:r>
                  <a:rPr lang="pt-BR" b="1" i="1" dirty="0"/>
                  <a:t>recall</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f>
                        <m:fPr>
                          <m:ctrlPr>
                            <a:rPr lang="pt-BR" i="1">
                              <a:latin typeface="Cambria Math" panose="02040503050406030204" pitchFamily="18" charset="0"/>
                            </a:rPr>
                          </m:ctrlPr>
                        </m:fPr>
                        <m:num>
                          <m:r>
                            <m:rPr>
                              <m:sty m:val="p"/>
                            </m:rPr>
                            <a:rPr lang="pt-BR">
                              <a:latin typeface="Cambria Math" panose="02040503050406030204" pitchFamily="18" charset="0"/>
                            </a:rPr>
                            <m:t>recall</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r>
                                <a:rPr lang="pt-BR" b="0" i="0" smtClean="0">
                                  <a:latin typeface="Cambria Math" panose="02040503050406030204" pitchFamily="18" charset="0"/>
                                </a:rPr>
                                <m:t>+</m:t>
                              </m:r>
                              <m:r>
                                <m:rPr>
                                  <m:sty m:val="p"/>
                                </m:rPr>
                                <a:rPr lang="pt-BR" b="0" i="0" smtClean="0">
                                  <a:latin typeface="Cambria Math" panose="02040503050406030204" pitchFamily="18" charset="0"/>
                                </a:rPr>
                                <m:t>FP</m:t>
                              </m:r>
                            </m:num>
                            <m:den>
                              <m:r>
                                <a:rPr lang="pt-BR" b="0" i="0" smtClean="0">
                                  <a:latin typeface="Cambria Math" panose="02040503050406030204" pitchFamily="18" charset="0"/>
                                </a:rPr>
                                <m:t>2</m:t>
                              </m:r>
                            </m:den>
                          </m:f>
                        </m:den>
                      </m:f>
                      <m:r>
                        <a:rPr lang="pt-BR" b="0" i="0" smtClean="0">
                          <a:latin typeface="Cambria Math" panose="02040503050406030204" pitchFamily="18" charset="0"/>
                        </a:rPr>
                        <m:t>.</m:t>
                      </m:r>
                    </m:oMath>
                  </m:oMathPara>
                </a14:m>
                <a:endParaRPr lang="pt-BR" dirty="0" smtClean="0"/>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smtClean="0"/>
                  <a:t> </a:t>
                </a:r>
                <a:r>
                  <a:rPr lang="pt-BR" dirty="0"/>
                  <a:t>próximos de 1 indicam que o </a:t>
                </a:r>
                <a:r>
                  <a:rPr lang="pt-BR" b="1" i="1" dirty="0"/>
                  <a:t>classificador</a:t>
                </a:r>
                <a:r>
                  <a:rPr lang="pt-BR" dirty="0"/>
                  <a:t> obteve bons resultados tanto </a:t>
                </a:r>
                <a:r>
                  <a:rPr lang="pt-BR" dirty="0" smtClean="0"/>
                  <a:t>de </a:t>
                </a:r>
                <a:r>
                  <a:rPr lang="pt-BR" b="1" i="1" dirty="0"/>
                  <a:t>precisão</a:t>
                </a:r>
                <a:r>
                  <a:rPr lang="pt-BR" dirty="0"/>
                  <a:t> quanto </a:t>
                </a:r>
                <a:r>
                  <a:rPr lang="pt-BR" dirty="0" smtClean="0"/>
                  <a:t>de </a:t>
                </a:r>
                <a:r>
                  <a:rPr lang="pt-BR" b="1" i="1" dirty="0"/>
                  <a:t>recall</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98184"/>
                <a:ext cx="11175610" cy="5359816"/>
              </a:xfrm>
              <a:blipFill rotWithShape="0">
                <a:blip r:embed="rId3"/>
                <a:stretch>
                  <a:fillRect l="-1091" t="-2617" r="-818"/>
                </a:stretch>
              </a:blipFill>
            </p:spPr>
            <p:txBody>
              <a:bodyPr/>
              <a:lstStyle/>
              <a:p>
                <a:r>
                  <a:rPr lang="pt-BR">
                    <a:noFill/>
                  </a:rPr>
                  <a:t> </a:t>
                </a:r>
              </a:p>
            </p:txBody>
          </p:sp>
        </mc:Fallback>
      </mc:AlternateContent>
    </p:spTree>
    <p:extLst>
      <p:ext uri="{BB962C8B-B14F-4D97-AF65-F5344CB8AC3E}">
        <p14:creationId xmlns:p14="http://schemas.microsoft.com/office/powerpoint/2010/main" val="4629134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677"/>
            <a:ext cx="10515600" cy="836885"/>
          </a:xfrm>
        </p:spPr>
        <p:txBody>
          <a:bodyPr/>
          <a:lstStyle/>
          <a:p>
            <a:r>
              <a:rPr lang="pt-BR" dirty="0"/>
              <a:t>Métricas para avaliação de classificadores</a:t>
            </a:r>
            <a:endParaRPr lang="pt-BR" dirty="0"/>
          </a:p>
        </p:txBody>
      </p:sp>
      <p:sp>
        <p:nvSpPr>
          <p:cNvPr id="3" name="Content Placeholder 2"/>
          <p:cNvSpPr>
            <a:spLocks noGrp="1"/>
          </p:cNvSpPr>
          <p:nvPr>
            <p:ph idx="1"/>
          </p:nvPr>
        </p:nvSpPr>
        <p:spPr>
          <a:xfrm>
            <a:off x="838199" y="1547446"/>
            <a:ext cx="6695667" cy="5310554"/>
          </a:xfrm>
        </p:spPr>
        <p:txBody>
          <a:bodyPr>
            <a:normAutofit fontScale="85000" lnSpcReduction="20000"/>
          </a:bodyPr>
          <a:lstStyle/>
          <a:p>
            <a:r>
              <a:rPr lang="pt-BR" dirty="0" smtClean="0"/>
              <a:t>Gráfico que mostra a performance de um </a:t>
            </a:r>
            <a:r>
              <a:rPr lang="pt-BR" b="1" i="1" dirty="0"/>
              <a:t>classificador binário </a:t>
            </a:r>
            <a:r>
              <a:rPr lang="pt-BR" dirty="0"/>
              <a:t>conforme </a:t>
            </a:r>
            <a:r>
              <a:rPr lang="pt-BR" dirty="0" smtClean="0"/>
              <a:t>seu </a:t>
            </a:r>
            <a:r>
              <a:rPr lang="pt-BR" b="1" i="1" dirty="0" smtClean="0"/>
              <a:t>limiar de </a:t>
            </a:r>
            <a:r>
              <a:rPr lang="pt-BR" b="1" i="1" dirty="0"/>
              <a:t>discriminação </a:t>
            </a:r>
            <a:r>
              <a:rPr lang="pt-BR" dirty="0"/>
              <a:t>é </a:t>
            </a:r>
            <a:r>
              <a:rPr lang="pt-BR" dirty="0" smtClean="0"/>
              <a:t>variado.</a:t>
            </a:r>
            <a:endParaRPr lang="pt-BR" dirty="0"/>
          </a:p>
          <a:p>
            <a:r>
              <a:rPr lang="pt-BR" dirty="0" smtClean="0"/>
              <a:t>A curva é criada plotando-se o </a:t>
            </a:r>
            <a:r>
              <a:rPr lang="pt-BR" b="1" i="1" dirty="0" smtClean="0"/>
              <a:t>recall</a:t>
            </a:r>
            <a:r>
              <a:rPr lang="pt-BR" dirty="0" smtClean="0"/>
              <a:t> em </a:t>
            </a:r>
            <a:r>
              <a:rPr lang="pt-BR" dirty="0"/>
              <a:t>função da </a:t>
            </a:r>
            <a:r>
              <a:rPr lang="pt-BR" b="1" i="1" dirty="0"/>
              <a:t>taxa de </a:t>
            </a:r>
            <a:r>
              <a:rPr lang="pt-BR" b="1" i="1" dirty="0" smtClean="0"/>
              <a:t>falsos positivos </a:t>
            </a:r>
            <a:r>
              <a:rPr lang="pt-BR" dirty="0" smtClean="0"/>
              <a:t>para vários valores de </a:t>
            </a:r>
            <a:r>
              <a:rPr lang="pt-BR" b="1" i="1" dirty="0" smtClean="0"/>
              <a:t>limiar de discriminação</a:t>
            </a:r>
            <a:r>
              <a:rPr lang="pt-BR" dirty="0" smtClean="0"/>
              <a:t>.</a:t>
            </a:r>
          </a:p>
          <a:p>
            <a:r>
              <a:rPr lang="pt-BR" dirty="0" smtClean="0"/>
              <a:t>Quanto </a:t>
            </a:r>
            <a:r>
              <a:rPr lang="pt-BR" dirty="0"/>
              <a:t>mais à esquerda e para cima </a:t>
            </a:r>
            <a:r>
              <a:rPr lang="pt-BR" dirty="0" smtClean="0"/>
              <a:t>estiver a </a:t>
            </a:r>
            <a:r>
              <a:rPr lang="pt-BR" b="1" i="1" dirty="0" smtClean="0"/>
              <a:t>curva ROC </a:t>
            </a:r>
            <a:r>
              <a:rPr lang="pt-BR" dirty="0" smtClean="0"/>
              <a:t>de </a:t>
            </a:r>
            <a:r>
              <a:rPr lang="pt-BR" dirty="0"/>
              <a:t>um </a:t>
            </a:r>
            <a:r>
              <a:rPr lang="pt-BR" b="1" i="1" dirty="0"/>
              <a:t>classificador</a:t>
            </a:r>
            <a:r>
              <a:rPr lang="pt-BR" dirty="0"/>
              <a:t>, melhor será o seu desempenho. </a:t>
            </a:r>
            <a:endParaRPr lang="pt-BR" dirty="0" smtClean="0"/>
          </a:p>
          <a:p>
            <a:r>
              <a:rPr lang="pt-BR" dirty="0" smtClean="0"/>
              <a:t>A </a:t>
            </a:r>
            <a:r>
              <a:rPr lang="pt-BR" dirty="0"/>
              <a:t>linha </a:t>
            </a:r>
            <a:r>
              <a:rPr lang="pt-BR" dirty="0" smtClean="0"/>
              <a:t>em vermelho, </a:t>
            </a:r>
            <a:r>
              <a:rPr lang="pt-BR" dirty="0"/>
              <a:t>está associada a um </a:t>
            </a:r>
            <a:r>
              <a:rPr lang="pt-BR" b="1" i="1" dirty="0" smtClean="0"/>
              <a:t>classificador puramente aleatório</a:t>
            </a:r>
            <a:r>
              <a:rPr lang="pt-BR" dirty="0" smtClean="0"/>
              <a:t>. Um </a:t>
            </a:r>
            <a:r>
              <a:rPr lang="pt-BR" dirty="0"/>
              <a:t>bom </a:t>
            </a:r>
            <a:r>
              <a:rPr lang="pt-BR" b="1" i="1" dirty="0"/>
              <a:t>classificador</a:t>
            </a:r>
            <a:r>
              <a:rPr lang="pt-BR" dirty="0"/>
              <a:t> fica o mais longe possível dessa linha (em direção ao canto superior esquerdo</a:t>
            </a:r>
            <a:r>
              <a:rPr lang="pt-BR" dirty="0" smtClean="0"/>
              <a:t>).</a:t>
            </a:r>
          </a:p>
          <a:p>
            <a:r>
              <a:rPr lang="pt-BR" dirty="0"/>
              <a:t>Um </a:t>
            </a:r>
            <a:r>
              <a:rPr lang="pt-BR" b="1" i="1" dirty="0"/>
              <a:t>classificador perfeito </a:t>
            </a:r>
            <a:r>
              <a:rPr lang="pt-BR" dirty="0" smtClean="0"/>
              <a:t>teria um </a:t>
            </a:r>
            <a:r>
              <a:rPr lang="pt-BR" dirty="0"/>
              <a:t>ponto no canto superior esquerdo </a:t>
            </a:r>
            <a:r>
              <a:rPr lang="pt-BR" dirty="0" smtClean="0"/>
              <a:t>da </a:t>
            </a:r>
            <a:r>
              <a:rPr lang="pt-BR" dirty="0"/>
              <a:t>curva ROC, representando 100% de </a:t>
            </a:r>
            <a:r>
              <a:rPr lang="pt-BR" b="1" i="1" dirty="0" smtClean="0"/>
              <a:t>recall</a:t>
            </a:r>
            <a:r>
              <a:rPr lang="pt-BR" dirty="0" smtClean="0"/>
              <a:t> (ou seja, sem </a:t>
            </a:r>
            <a:r>
              <a:rPr lang="pt-BR" dirty="0"/>
              <a:t>falsos negativos) e 100% de </a:t>
            </a:r>
            <a:r>
              <a:rPr lang="pt-BR" b="1" i="1" dirty="0"/>
              <a:t>especificidade</a:t>
            </a:r>
            <a:r>
              <a:rPr lang="pt-BR" dirty="0"/>
              <a:t> </a:t>
            </a:r>
            <a:r>
              <a:rPr lang="pt-BR" dirty="0" smtClean="0"/>
              <a:t>(ou seja, sem </a:t>
            </a:r>
            <a:r>
              <a:rPr lang="pt-BR" dirty="0"/>
              <a:t>falsos positivos</a:t>
            </a:r>
            <a:r>
              <a:rPr lang="pt-BR" dirty="0" smtClean="0"/>
              <a:t>).</a:t>
            </a:r>
            <a:endParaRPr lang="pt-BR"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49" r="4630"/>
          <a:stretch/>
        </p:blipFill>
        <p:spPr>
          <a:xfrm>
            <a:off x="7533866" y="2249053"/>
            <a:ext cx="4611280" cy="3429000"/>
          </a:xfrm>
          <a:prstGeom prst="rect">
            <a:avLst/>
          </a:prstGeom>
        </p:spPr>
      </p:pic>
      <p:sp>
        <p:nvSpPr>
          <p:cNvPr id="4" name="Rectangle 3"/>
          <p:cNvSpPr/>
          <p:nvPr/>
        </p:nvSpPr>
        <p:spPr>
          <a:xfrm>
            <a:off x="838199" y="1023705"/>
            <a:ext cx="11063068" cy="523220"/>
          </a:xfrm>
          <a:prstGeom prst="rect">
            <a:avLst/>
          </a:prstGeom>
        </p:spPr>
        <p:txBody>
          <a:bodyPr wrap="square">
            <a:spAutoFit/>
          </a:bodyPr>
          <a:lstStyle/>
          <a:p>
            <a:r>
              <a:rPr lang="pt-BR" sz="2800" b="1" dirty="0"/>
              <a:t>Curva Característica Operacional do Receptor (ROC)</a:t>
            </a:r>
          </a:p>
        </p:txBody>
      </p:sp>
    </p:spTree>
    <p:extLst>
      <p:ext uri="{BB962C8B-B14F-4D97-AF65-F5344CB8AC3E}">
        <p14:creationId xmlns:p14="http://schemas.microsoft.com/office/powerpoint/2010/main" val="196670042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para avaliação de classificadores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7842882" cy="5032375"/>
              </a:xfrm>
            </p:spPr>
            <p:txBody>
              <a:bodyPr>
                <a:normAutofit fontScale="92500" lnSpcReduction="20000"/>
              </a:bodyPr>
              <a:lstStyle/>
              <a:p>
                <a:pPr marL="0" indent="0">
                  <a:buNone/>
                </a:pPr>
                <a:r>
                  <a:rPr lang="pt-BR" b="1" dirty="0" smtClean="0"/>
                  <a:t>Curva Característica </a:t>
                </a:r>
                <a:r>
                  <a:rPr lang="pt-BR" b="1" dirty="0"/>
                  <a:t>Operacional do Receptor (ROC)</a:t>
                </a:r>
              </a:p>
              <a:p>
                <a:r>
                  <a:rPr lang="pt-BR" dirty="0" smtClean="0"/>
                  <a:t>A </a:t>
                </a:r>
                <a:r>
                  <a:rPr lang="pt-BR" dirty="0"/>
                  <a:t>forma usual de se comparar </a:t>
                </a:r>
                <a:r>
                  <a:rPr lang="pt-BR" b="1" i="1" dirty="0"/>
                  <a:t>classificadores</a:t>
                </a:r>
                <a:r>
                  <a:rPr lang="pt-BR" dirty="0"/>
                  <a:t> consiste em criar uma </a:t>
                </a:r>
                <a:r>
                  <a:rPr lang="pt-BR" b="1" i="1" dirty="0"/>
                  <a:t>curva </a:t>
                </a:r>
                <a:r>
                  <a:rPr lang="pt-BR" b="1" i="1" dirty="0" smtClean="0"/>
                  <a:t>ROC</a:t>
                </a:r>
                <a:r>
                  <a:rPr lang="pt-BR" dirty="0" smtClean="0"/>
                  <a:t> para cada um. </a:t>
                </a:r>
              </a:p>
              <a:p>
                <a:r>
                  <a:rPr lang="pt-BR" dirty="0" smtClean="0"/>
                  <a:t>Em geral, </a:t>
                </a:r>
                <a:r>
                  <a:rPr lang="pt-BR" b="1" i="1" dirty="0" smtClean="0"/>
                  <a:t>classificadores</a:t>
                </a:r>
                <a:r>
                  <a:rPr lang="pt-BR" dirty="0" smtClean="0"/>
                  <a:t> </a:t>
                </a:r>
                <a:r>
                  <a:rPr lang="pt-BR" dirty="0"/>
                  <a:t>produzem uma saída </a:t>
                </a:r>
                <a:r>
                  <a:rPr lang="pt-BR" dirty="0" smtClean="0"/>
                  <a:t>real (i.e, uma probabilidade) </a:t>
                </a:r>
                <a:r>
                  <a:rPr lang="pt-BR" dirty="0"/>
                  <a:t>para cada </a:t>
                </a:r>
                <a:r>
                  <a:rPr lang="pt-BR" dirty="0" smtClean="0"/>
                  <a:t>exemplo de </a:t>
                </a:r>
                <a:r>
                  <a:rPr lang="pt-BR" dirty="0"/>
                  <a:t>entrada. </a:t>
                </a:r>
                <a:endParaRPr lang="pt-BR" dirty="0" smtClean="0"/>
              </a:p>
              <a:p>
                <a:r>
                  <a:rPr lang="pt-BR" dirty="0" smtClean="0"/>
                  <a:t>Normalmente</a:t>
                </a:r>
                <a:r>
                  <a:rPr lang="pt-BR" dirty="0"/>
                  <a:t>, estas saídas são, então, discretizadas para que se tenha a decisão final: por exemplo, </a:t>
                </a:r>
                <a:r>
                  <a:rPr lang="pt-BR" dirty="0" smtClean="0"/>
                  <a:t>se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a:t>
                </a:r>
                <a:r>
                  <a:rPr lang="pt-BR" dirty="0"/>
                  <a:t>ultrapassa </a:t>
                </a:r>
                <a:r>
                  <a:rPr lang="pt-BR" dirty="0" smtClean="0"/>
                  <a:t>um determinado </a:t>
                </a:r>
                <a:r>
                  <a:rPr lang="pt-BR" b="1" i="1" dirty="0" smtClean="0"/>
                  <a:t>limiar</a:t>
                </a:r>
                <a:r>
                  <a:rPr lang="pt-BR" dirty="0" smtClean="0"/>
                  <a:t>,</a:t>
                </a:r>
                <a:r>
                  <a:rPr lang="pt-BR" b="1" i="1" dirty="0" smtClean="0"/>
                  <a:t> T</a:t>
                </a:r>
                <a:r>
                  <a:rPr lang="pt-BR" dirty="0" smtClean="0"/>
                  <a:t>, ela </a:t>
                </a:r>
                <a:r>
                  <a:rPr lang="pt-BR" dirty="0"/>
                  <a:t>é mapeada no valor 1 (classe </a:t>
                </a:r>
                <a:r>
                  <a:rPr lang="pt-BR" dirty="0" smtClean="0"/>
                  <a:t>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a:t>
                </a:r>
                <a:r>
                  <a:rPr lang="pt-BR" dirty="0"/>
                  <a:t>caso contrário, ela é mapeada no valor 0 (classe </a:t>
                </a:r>
                <a:r>
                  <a:rPr lang="pt-BR" dirty="0" smtClean="0"/>
                  <a:t>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a:t>
                </a:r>
              </a:p>
              <a:p>
                <a:r>
                  <a:rPr lang="pt-BR" dirty="0" smtClean="0"/>
                  <a:t>Sendo </a:t>
                </a:r>
                <a:r>
                  <a:rPr lang="pt-BR" dirty="0"/>
                  <a:t>assim, ao plotar a </a:t>
                </a:r>
                <a:r>
                  <a:rPr lang="pt-BR" b="1" i="1" dirty="0"/>
                  <a:t>taxa de verdadeiro positivo </a:t>
                </a:r>
                <a:r>
                  <a:rPr lang="pt-BR" dirty="0" smtClean="0"/>
                  <a:t>(ou </a:t>
                </a:r>
                <a:r>
                  <a:rPr lang="pt-BR" b="1" i="1" dirty="0" smtClean="0"/>
                  <a:t>recall</a:t>
                </a:r>
                <a:r>
                  <a:rPr lang="pt-BR" dirty="0"/>
                  <a:t>) versus a </a:t>
                </a:r>
                <a:r>
                  <a:rPr lang="pt-BR" b="1" i="1" dirty="0"/>
                  <a:t>taxa de falso positivo </a:t>
                </a:r>
                <a:r>
                  <a:rPr lang="pt-BR" dirty="0"/>
                  <a:t>para diferentes valores </a:t>
                </a:r>
                <a:r>
                  <a:rPr lang="pt-BR" dirty="0" smtClean="0"/>
                  <a:t>de </a:t>
                </a:r>
                <a:r>
                  <a:rPr lang="pt-BR" b="1" i="1" dirty="0" smtClean="0"/>
                  <a:t>limiar</a:t>
                </a:r>
                <a:r>
                  <a:rPr lang="pt-BR" dirty="0" smtClean="0"/>
                  <a:t>, </a:t>
                </a:r>
                <a:r>
                  <a:rPr lang="pt-BR" b="1" i="1" dirty="0"/>
                  <a:t>T</a:t>
                </a:r>
                <a:r>
                  <a:rPr lang="pt-BR" dirty="0"/>
                  <a:t>, obtemos a </a:t>
                </a:r>
                <a:r>
                  <a:rPr lang="pt-BR" b="1" i="1" dirty="0"/>
                  <a:t>curva ROC</a:t>
                </a:r>
                <a:r>
                  <a:rPr lang="pt-BR" dirty="0"/>
                  <a:t> associada a um </a:t>
                </a:r>
                <a:r>
                  <a:rPr lang="pt-BR" b="1" i="1" dirty="0" smtClean="0"/>
                  <a:t>classificador</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7842882" cy="5032375"/>
              </a:xfrm>
              <a:blipFill rotWithShape="0">
                <a:blip r:embed="rId2"/>
                <a:stretch>
                  <a:fillRect l="-1400" t="-3027" r="-1166"/>
                </a:stretch>
              </a:blipFill>
            </p:spPr>
            <p:txBody>
              <a:bodyPr/>
              <a:lstStyle/>
              <a:p>
                <a:r>
                  <a:rPr lang="pt-BR">
                    <a:noFill/>
                  </a:rPr>
                  <a:t> </a:t>
                </a:r>
              </a:p>
            </p:txBody>
          </p:sp>
        </mc:Fallback>
      </mc:AlternateContent>
      <p:pic>
        <p:nvPicPr>
          <p:cNvPr id="4" name="Picture 2" descr="ROC curve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7329" y="2851621"/>
            <a:ext cx="4171073" cy="3128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417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para avaliação de classificadores</a:t>
            </a:r>
            <a:endParaRPr lang="pt-BR" dirty="0"/>
          </a:p>
        </p:txBody>
      </p:sp>
      <p:sp>
        <p:nvSpPr>
          <p:cNvPr id="3" name="Content Placeholder 2"/>
          <p:cNvSpPr>
            <a:spLocks noGrp="1"/>
          </p:cNvSpPr>
          <p:nvPr>
            <p:ph idx="1"/>
          </p:nvPr>
        </p:nvSpPr>
        <p:spPr>
          <a:xfrm>
            <a:off x="838200" y="1690688"/>
            <a:ext cx="8177214" cy="5167312"/>
          </a:xfrm>
        </p:spPr>
        <p:txBody>
          <a:bodyPr>
            <a:normAutofit fontScale="77500" lnSpcReduction="20000"/>
          </a:bodyPr>
          <a:lstStyle/>
          <a:p>
            <a:pPr marL="0" indent="0">
              <a:buNone/>
            </a:pPr>
            <a:r>
              <a:rPr lang="pt-BR" sz="3600" b="1" dirty="0" smtClean="0"/>
              <a:t>Curva Característica </a:t>
            </a:r>
            <a:r>
              <a:rPr lang="pt-BR" sz="3600" b="1" dirty="0"/>
              <a:t>Operacional do Receptor (ROC</a:t>
            </a:r>
            <a:r>
              <a:rPr lang="pt-BR" sz="3600" b="1" dirty="0" smtClean="0"/>
              <a:t>)</a:t>
            </a:r>
            <a:endParaRPr lang="pt-BR" sz="3600" dirty="0" smtClean="0"/>
          </a:p>
          <a:p>
            <a:r>
              <a:rPr lang="pt-BR" dirty="0"/>
              <a:t>Por exemplo, considere as </a:t>
            </a:r>
            <a:r>
              <a:rPr lang="pt-BR" b="1" i="1" dirty="0"/>
              <a:t>curvas ROC </a:t>
            </a:r>
            <a:r>
              <a:rPr lang="pt-BR" dirty="0" smtClean="0"/>
              <a:t>na </a:t>
            </a:r>
            <a:r>
              <a:rPr lang="pt-BR" dirty="0"/>
              <a:t>figura </a:t>
            </a:r>
            <a:r>
              <a:rPr lang="pt-BR" dirty="0" smtClean="0"/>
              <a:t>ao lado. </a:t>
            </a:r>
            <a:r>
              <a:rPr lang="pt-BR" dirty="0"/>
              <a:t>Para decidir qual o melhor </a:t>
            </a:r>
            <a:r>
              <a:rPr lang="pt-BR" b="1" i="1" dirty="0"/>
              <a:t>classificador</a:t>
            </a:r>
            <a:r>
              <a:rPr lang="pt-BR" dirty="0"/>
              <a:t>, podemos tomar como base a </a:t>
            </a:r>
            <a:r>
              <a:rPr lang="pt-BR" b="1" i="1" dirty="0"/>
              <a:t>área sob a curva </a:t>
            </a:r>
            <a:r>
              <a:rPr lang="pt-BR" b="1" i="1" dirty="0" smtClean="0"/>
              <a:t>(ASC) ROC</a:t>
            </a:r>
            <a:r>
              <a:rPr lang="pt-BR" dirty="0" smtClean="0"/>
              <a:t>.</a:t>
            </a:r>
          </a:p>
          <a:p>
            <a:r>
              <a:rPr lang="pt-BR" b="1" i="1" dirty="0" smtClean="0"/>
              <a:t>ASC</a:t>
            </a:r>
            <a:r>
              <a:rPr lang="pt-BR" dirty="0" smtClean="0"/>
              <a:t> é outra métrica da qualidade de um classificador. É um </a:t>
            </a:r>
            <a:r>
              <a:rPr lang="pt-BR" dirty="0"/>
              <a:t>número entre 0 e 1. Quanto maior a </a:t>
            </a:r>
            <a:r>
              <a:rPr lang="pt-BR" b="1" i="1" dirty="0" smtClean="0"/>
              <a:t>ASC</a:t>
            </a:r>
            <a:r>
              <a:rPr lang="pt-BR" dirty="0"/>
              <a:t>, </a:t>
            </a:r>
            <a:r>
              <a:rPr lang="pt-BR" dirty="0" smtClean="0"/>
              <a:t>melhor </a:t>
            </a:r>
            <a:r>
              <a:rPr lang="pt-BR" dirty="0"/>
              <a:t>será o </a:t>
            </a:r>
            <a:r>
              <a:rPr lang="pt-BR" dirty="0" smtClean="0"/>
              <a:t>classificador.</a:t>
            </a:r>
          </a:p>
          <a:p>
            <a:r>
              <a:rPr lang="pt-BR" dirty="0" smtClean="0"/>
              <a:t>Neste exemplo, </a:t>
            </a:r>
            <a:r>
              <a:rPr lang="pt-BR" dirty="0"/>
              <a:t>o </a:t>
            </a:r>
            <a:r>
              <a:rPr lang="pt-BR" b="1" i="1" dirty="0"/>
              <a:t>classificador A</a:t>
            </a:r>
            <a:r>
              <a:rPr lang="pt-BR" dirty="0"/>
              <a:t> </a:t>
            </a:r>
            <a:r>
              <a:rPr lang="pt-BR" dirty="0" smtClean="0"/>
              <a:t>tem melhor desempenho, pois tem </a:t>
            </a:r>
            <a:r>
              <a:rPr lang="pt-BR" b="1" i="1" dirty="0" smtClean="0"/>
              <a:t>área sob a curva ROC</a:t>
            </a:r>
            <a:r>
              <a:rPr lang="pt-BR" dirty="0"/>
              <a:t> maior </a:t>
            </a:r>
            <a:r>
              <a:rPr lang="pt-BR" dirty="0" smtClean="0"/>
              <a:t>do que a do </a:t>
            </a:r>
            <a:r>
              <a:rPr lang="pt-BR" b="1" i="1" dirty="0" smtClean="0"/>
              <a:t>classificador B</a:t>
            </a:r>
            <a:r>
              <a:rPr lang="pt-BR" dirty="0" smtClean="0"/>
              <a:t>.</a:t>
            </a:r>
          </a:p>
          <a:p>
            <a:r>
              <a:rPr lang="pt-BR" b="1" dirty="0" smtClean="0"/>
              <a:t>Vantagens da curva ROC</a:t>
            </a:r>
            <a:endParaRPr lang="pt-BR" dirty="0" smtClean="0"/>
          </a:p>
          <a:p>
            <a:pPr lvl="1"/>
            <a:r>
              <a:rPr lang="pt-BR" dirty="0"/>
              <a:t>Possibilita a análise de diferentes métricas de desempenho independente do </a:t>
            </a:r>
            <a:r>
              <a:rPr lang="pt-BR" b="1" i="1" dirty="0" smtClean="0"/>
              <a:t>limiar</a:t>
            </a:r>
            <a:r>
              <a:rPr lang="pt-BR" dirty="0" smtClean="0"/>
              <a:t> escolhido.</a:t>
            </a:r>
          </a:p>
          <a:p>
            <a:pPr lvl="1"/>
            <a:r>
              <a:rPr lang="pt-BR" dirty="0" smtClean="0"/>
              <a:t>Auxilia </a:t>
            </a:r>
            <a:r>
              <a:rPr lang="pt-BR" dirty="0"/>
              <a:t>o estudo de diferentes </a:t>
            </a:r>
            <a:r>
              <a:rPr lang="pt-BR" b="1" i="1" dirty="0" smtClean="0"/>
              <a:t>limiares</a:t>
            </a:r>
            <a:r>
              <a:rPr lang="pt-BR" dirty="0" smtClean="0"/>
              <a:t> para </a:t>
            </a:r>
            <a:r>
              <a:rPr lang="pt-BR" dirty="0"/>
              <a:t>lidar com problemas de </a:t>
            </a:r>
            <a:r>
              <a:rPr lang="pt-BR" b="1" i="1" dirty="0"/>
              <a:t>desbalanceamento</a:t>
            </a:r>
            <a:r>
              <a:rPr lang="pt-BR" dirty="0"/>
              <a:t> nos dados (i.e., nos quais as classes possuem tamanhos discrepantes). </a:t>
            </a:r>
            <a:endParaRPr lang="pt-BR" dirty="0" smtClean="0"/>
          </a:p>
          <a:p>
            <a:r>
              <a:rPr lang="pt-BR" b="1" dirty="0" smtClean="0"/>
              <a:t>Desvantagens</a:t>
            </a:r>
          </a:p>
          <a:p>
            <a:pPr lvl="1"/>
            <a:r>
              <a:rPr lang="pt-BR" dirty="0" smtClean="0"/>
              <a:t>Apropriada </a:t>
            </a:r>
            <a:r>
              <a:rPr lang="pt-BR" dirty="0"/>
              <a:t>para problemas de </a:t>
            </a:r>
            <a:r>
              <a:rPr lang="pt-BR" b="1" i="1" dirty="0"/>
              <a:t>classificação binária</a:t>
            </a:r>
            <a:r>
              <a:rPr lang="pt-BR" dirty="0"/>
              <a:t>. </a:t>
            </a:r>
          </a:p>
          <a:p>
            <a:pPr lvl="1"/>
            <a:r>
              <a:rPr lang="pt-BR" dirty="0" smtClean="0"/>
              <a:t>No caso </a:t>
            </a:r>
            <a:r>
              <a:rPr lang="pt-BR" b="1" i="1" dirty="0" smtClean="0"/>
              <a:t>multi-classes</a:t>
            </a:r>
            <a:r>
              <a:rPr lang="pt-BR" dirty="0" smtClean="0"/>
              <a:t>, devemos utilizar as estratégias </a:t>
            </a:r>
            <a:r>
              <a:rPr lang="pt-BR" b="1" i="1" dirty="0" smtClean="0"/>
              <a:t>um-contra-o-resto </a:t>
            </a:r>
            <a:r>
              <a:rPr lang="pt-BR" dirty="0" smtClean="0"/>
              <a:t>ou</a:t>
            </a:r>
            <a:r>
              <a:rPr lang="pt-BR" b="1" i="1" dirty="0" smtClean="0"/>
              <a:t> um-contra-um</a:t>
            </a:r>
            <a:r>
              <a:rPr lang="pt-BR" dirty="0" smtClean="0"/>
              <a:t> </a:t>
            </a:r>
            <a:r>
              <a:rPr lang="pt-BR" dirty="0"/>
              <a:t>e </a:t>
            </a:r>
            <a:r>
              <a:rPr lang="pt-BR" dirty="0" smtClean="0"/>
              <a:t>plotar várias </a:t>
            </a:r>
            <a:r>
              <a:rPr lang="pt-BR" b="1" i="1" dirty="0"/>
              <a:t>curvas ROC</a:t>
            </a:r>
            <a:r>
              <a:rPr lang="pt-BR" dirty="0" smtClean="0"/>
              <a:t>.</a:t>
            </a:r>
            <a:endParaRPr lang="pt-B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576" y="1947863"/>
            <a:ext cx="3355424" cy="3681412"/>
          </a:xfrm>
          <a:prstGeom prst="rect">
            <a:avLst/>
          </a:prstGeom>
        </p:spPr>
      </p:pic>
    </p:spTree>
    <p:extLst>
      <p:ext uri="{BB962C8B-B14F-4D97-AF65-F5344CB8AC3E}">
        <p14:creationId xmlns:p14="http://schemas.microsoft.com/office/powerpoint/2010/main" val="13707640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094"/>
            <a:ext cx="10515600" cy="1031874"/>
          </a:xfrm>
        </p:spPr>
        <p:txBody>
          <a:bodyPr/>
          <a:lstStyle/>
          <a:p>
            <a:r>
              <a:rPr lang="pt-BR" dirty="0"/>
              <a:t>Fronteiras de decisão de um classificador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01038"/>
                <a:ext cx="11177589" cy="3914782"/>
              </a:xfrm>
            </p:spPr>
            <p:txBody>
              <a:bodyPr>
                <a:normAutofit fontScale="77500" lnSpcReduction="20000"/>
              </a:bodyPr>
              <a:lstStyle/>
              <a:p>
                <a:r>
                  <a:rPr lang="pt-BR" dirty="0" smtClean="0"/>
                  <a:t>Antes, usávamos </a:t>
                </a:r>
                <a:r>
                  <a:rPr lang="pt-BR" b="1" i="1" dirty="0" smtClean="0"/>
                  <a:t>funções hipótese</a:t>
                </a:r>
                <a:r>
                  <a:rPr lang="pt-BR" dirty="0" smtClean="0"/>
                  <a:t> para aproximar um </a:t>
                </a:r>
                <a:r>
                  <a:rPr lang="pt-BR" b="1" i="1" dirty="0" smtClean="0"/>
                  <a:t>modelo gerador</a:t>
                </a:r>
                <a:r>
                  <a:rPr lang="pt-BR" dirty="0" smtClean="0"/>
                  <a:t>, agora, as usaremos para separar classes.</a:t>
                </a:r>
              </a:p>
              <a:p>
                <a:r>
                  <a:rPr lang="pt-BR" dirty="0"/>
                  <a:t>O espaço </a:t>
                </a:r>
                <a14:m>
                  <m:oMath xmlns:m="http://schemas.openxmlformats.org/officeDocument/2006/math">
                    <m:r>
                      <a:rPr lang="pt-BR" i="1">
                        <a:latin typeface="Cambria Math" panose="02040503050406030204" pitchFamily="18" charset="0"/>
                      </a:rPr>
                      <m:t>𝐾</m:t>
                    </m:r>
                  </m:oMath>
                </a14:m>
                <a:r>
                  <a:rPr lang="pt-BR" dirty="0"/>
                  <a:t> dimensional (i.e.,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oMath>
                </a14:m>
                <a:r>
                  <a:rPr lang="pt-BR" dirty="0"/>
                  <a:t>) criado pelos </a:t>
                </a:r>
                <a:r>
                  <a:rPr lang="pt-BR" b="1" i="1" dirty="0"/>
                  <a:t>atributos </a:t>
                </a:r>
                <a:r>
                  <a:rPr lang="pt-BR" dirty="0" smtClean="0"/>
                  <a:t>é </a:t>
                </a:r>
                <a:r>
                  <a:rPr lang="pt-BR" dirty="0"/>
                  <a:t>dividido em </a:t>
                </a:r>
                <a:r>
                  <a:rPr lang="pt-BR" b="1" i="1" dirty="0"/>
                  <a:t>regiões de </a:t>
                </a:r>
                <a:r>
                  <a:rPr lang="pt-BR" b="1" i="1" dirty="0" smtClean="0"/>
                  <a:t>decisão</a:t>
                </a:r>
                <a:r>
                  <a:rPr lang="pt-BR" dirty="0" smtClean="0"/>
                  <a:t>,</a:t>
                </a:r>
                <a:r>
                  <a:rPr lang="pt-BR" b="1" i="1"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a:latin typeface="Cambria Math" panose="02040503050406030204" pitchFamily="18" charset="0"/>
                      </a:rPr>
                      <m:t>=1,…,</m:t>
                    </m:r>
                    <m:r>
                      <m:rPr>
                        <m:sty m:val="p"/>
                      </m:rPr>
                      <a:rPr lang="pt-BR">
                        <a:latin typeface="Cambria Math" panose="02040503050406030204" pitchFamily="18" charset="0"/>
                      </a:rPr>
                      <m:t>Q</m:t>
                    </m:r>
                  </m:oMath>
                </a14:m>
                <a:r>
                  <a:rPr lang="pt-BR" dirty="0"/>
                  <a:t>, as quais </a:t>
                </a:r>
                <a:r>
                  <a:rPr lang="pt-BR" dirty="0" smtClean="0"/>
                  <a:t>são separadas </a:t>
                </a:r>
                <a:r>
                  <a:rPr lang="pt-BR" dirty="0"/>
                  <a:t>pelas </a:t>
                </a:r>
                <a:r>
                  <a:rPr lang="pt-BR" b="1" i="1" dirty="0" smtClean="0"/>
                  <a:t>fronteiras </a:t>
                </a:r>
                <a:r>
                  <a:rPr lang="pt-BR" b="1" i="1" dirty="0"/>
                  <a:t>de </a:t>
                </a:r>
                <a:r>
                  <a:rPr lang="pt-BR" b="1" i="1" dirty="0" smtClean="0"/>
                  <a:t>decisão</a:t>
                </a:r>
                <a:r>
                  <a:rPr lang="pt-BR" dirty="0"/>
                  <a:t>.</a:t>
                </a:r>
                <a:endParaRPr lang="pt-BR" dirty="0" smtClean="0"/>
              </a:p>
              <a:p>
                <a:r>
                  <a:rPr lang="pt-BR" dirty="0" smtClean="0"/>
                  <a:t>Uma </a:t>
                </a:r>
                <a:r>
                  <a:rPr lang="pt-BR" b="1" i="1" dirty="0"/>
                  <a:t>f</a:t>
                </a:r>
                <a:r>
                  <a:rPr lang="pt-BR" b="1" i="1" dirty="0" smtClean="0"/>
                  <a:t>ronteira </a:t>
                </a:r>
                <a:r>
                  <a:rPr lang="pt-BR" b="1" i="1" dirty="0"/>
                  <a:t>de decisão </a:t>
                </a:r>
                <a:r>
                  <a:rPr lang="pt-BR" dirty="0" smtClean="0"/>
                  <a:t>corresponde a uma </a:t>
                </a:r>
                <a:r>
                  <a:rPr lang="pt-BR" b="1" i="1" dirty="0" smtClean="0"/>
                  <a:t>superfície de decisão</a:t>
                </a:r>
                <a:r>
                  <a:rPr lang="pt-BR" dirty="0" smtClean="0"/>
                  <a:t> </a:t>
                </a:r>
                <a:r>
                  <a:rPr lang="pt-BR" dirty="0"/>
                  <a:t>no </a:t>
                </a:r>
                <a:r>
                  <a:rPr lang="pt-BR" b="1" i="1" dirty="0"/>
                  <a:t>espaço </a:t>
                </a:r>
                <a:r>
                  <a:rPr lang="pt-BR" b="1" i="1" dirty="0" smtClean="0"/>
                  <a:t>de </a:t>
                </a:r>
                <a:r>
                  <a:rPr lang="pt-BR" b="1" i="1" dirty="0"/>
                  <a:t>atributos </a:t>
                </a:r>
                <a:r>
                  <a:rPr lang="pt-BR" dirty="0"/>
                  <a:t>onde ocorre uma indeterminação, </a:t>
                </a:r>
                <a:r>
                  <a:rPr lang="pt-BR" dirty="0" smtClean="0"/>
                  <a:t>ou</a:t>
                </a:r>
                <a:r>
                  <a:rPr lang="pt-BR" dirty="0"/>
                  <a:t> </a:t>
                </a:r>
                <a:r>
                  <a:rPr lang="pt-BR" dirty="0" smtClean="0"/>
                  <a:t>seja, </a:t>
                </a:r>
                <a:r>
                  <a:rPr lang="pt-BR" dirty="0"/>
                  <a:t>um empate entre diferentes classes possíveis</a:t>
                </a:r>
                <a:r>
                  <a:rPr lang="pt-BR" dirty="0" smtClean="0"/>
                  <a:t>.</a:t>
                </a:r>
              </a:p>
              <a:p>
                <a:r>
                  <a:rPr lang="pt-BR" dirty="0"/>
                  <a:t>As </a:t>
                </a:r>
                <a:r>
                  <a:rPr lang="pt-BR" b="1" i="1" dirty="0" smtClean="0"/>
                  <a:t>superfícies </a:t>
                </a:r>
                <a:r>
                  <a:rPr lang="pt-BR" b="1" i="1" dirty="0"/>
                  <a:t>de decisão</a:t>
                </a:r>
                <a:r>
                  <a:rPr lang="pt-BR" dirty="0"/>
                  <a:t> </a:t>
                </a:r>
                <a:r>
                  <a:rPr lang="pt-BR" dirty="0" smtClean="0"/>
                  <a:t>podem </a:t>
                </a:r>
                <a:r>
                  <a:rPr lang="pt-BR" dirty="0"/>
                  <a:t>ser </a:t>
                </a:r>
                <a:r>
                  <a:rPr lang="pt-BR" b="1" i="1" dirty="0"/>
                  <a:t>lineares</a:t>
                </a:r>
                <a:r>
                  <a:rPr lang="pt-BR" dirty="0"/>
                  <a:t> (e.g., retas e planos) ou </a:t>
                </a:r>
                <a:r>
                  <a:rPr lang="pt-BR" b="1" i="1" dirty="0"/>
                  <a:t>não-lineares</a:t>
                </a:r>
                <a:r>
                  <a:rPr lang="pt-BR" dirty="0"/>
                  <a:t> (e.g., </a:t>
                </a:r>
                <a:r>
                  <a:rPr lang="pt-BR" dirty="0" smtClean="0"/>
                  <a:t>círculos).</a:t>
                </a:r>
              </a:p>
              <a:p>
                <a:r>
                  <a:rPr lang="pt-BR" dirty="0" smtClean="0"/>
                  <a:t>As </a:t>
                </a:r>
                <a:r>
                  <a:rPr lang="pt-BR" b="1" i="1" dirty="0" smtClean="0"/>
                  <a:t>superfícies </a:t>
                </a:r>
                <a:r>
                  <a:rPr lang="pt-BR" b="1" i="1" dirty="0"/>
                  <a:t>de decisão </a:t>
                </a:r>
                <a:r>
                  <a:rPr lang="pt-BR" dirty="0"/>
                  <a:t>são definidas por </a:t>
                </a:r>
                <a:r>
                  <a:rPr lang="pt-BR" b="1" i="1" dirty="0"/>
                  <a:t>funções</a:t>
                </a:r>
                <a:r>
                  <a:rPr lang="pt-BR" dirty="0"/>
                  <a:t> (lineares ou não) que separam </a:t>
                </a:r>
                <a:r>
                  <a:rPr lang="pt-BR" dirty="0" smtClean="0"/>
                  <a:t>as </a:t>
                </a:r>
                <a:r>
                  <a:rPr lang="pt-BR" dirty="0"/>
                  <a:t>classes. </a:t>
                </a:r>
                <a:endParaRPr lang="pt-BR" dirty="0" smtClean="0"/>
              </a:p>
              <a:p>
                <a:r>
                  <a:rPr lang="pt-BR" dirty="0" smtClean="0"/>
                  <a:t>Essas </a:t>
                </a:r>
                <a:r>
                  <a:rPr lang="pt-BR" dirty="0"/>
                  <a:t>funções são </a:t>
                </a:r>
                <a:r>
                  <a:rPr lang="pt-BR" dirty="0" smtClean="0"/>
                  <a:t>chamadas </a:t>
                </a:r>
                <a:r>
                  <a:rPr lang="pt-BR" dirty="0"/>
                  <a:t>de </a:t>
                </a:r>
                <a:r>
                  <a:rPr lang="pt-BR" b="1" i="1" dirty="0"/>
                  <a:t>funções </a:t>
                </a:r>
                <a:r>
                  <a:rPr lang="pt-BR" b="1" i="1" dirty="0" smtClean="0"/>
                  <a:t>discriminantes</a:t>
                </a:r>
                <a:r>
                  <a:rPr lang="pt-BR" dirty="0"/>
                  <a:t>, pois </a:t>
                </a:r>
                <a:r>
                  <a:rPr lang="pt-BR" dirty="0" smtClean="0"/>
                  <a:t>separam </a:t>
                </a:r>
                <a:r>
                  <a:rPr lang="pt-BR" dirty="0"/>
                  <a:t>as classes</a:t>
                </a:r>
                <a:r>
                  <a:rPr lang="pt-BR" dirty="0" smtClean="0"/>
                  <a:t>.</a:t>
                </a:r>
              </a:p>
              <a:p>
                <a:r>
                  <a:rPr lang="pt-BR" dirty="0" smtClean="0"/>
                  <a:t>As figuras mostram </a:t>
                </a:r>
                <a:r>
                  <a:rPr lang="pt-BR" b="1" i="1" dirty="0" smtClean="0"/>
                  <a:t>regiões </a:t>
                </a:r>
                <a:r>
                  <a:rPr lang="pt-BR" b="1" i="1" dirty="0"/>
                  <a:t>de decisão </a:t>
                </a:r>
                <a:r>
                  <a:rPr lang="pt-BR" dirty="0"/>
                  <a:t>em problemas de classificação </a:t>
                </a:r>
                <a:r>
                  <a:rPr lang="pt-BR" b="1" i="1" dirty="0"/>
                  <a:t>binária</a:t>
                </a:r>
                <a:r>
                  <a:rPr lang="pt-BR" dirty="0"/>
                  <a:t> e </a:t>
                </a:r>
                <a:r>
                  <a:rPr lang="pt-BR" b="1" i="1" dirty="0"/>
                  <a:t>multi-classes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01038"/>
                <a:ext cx="11177589" cy="3914782"/>
              </a:xfrm>
              <a:blipFill rotWithShape="0">
                <a:blip r:embed="rId3"/>
                <a:stretch>
                  <a:fillRect l="-600" t="-3110"/>
                </a:stretch>
              </a:blipFill>
            </p:spPr>
            <p:txBody>
              <a:bodyPr/>
              <a:lstStyle/>
              <a:p>
                <a:r>
                  <a:rPr lang="pt-BR">
                    <a:noFill/>
                  </a:rPr>
                  <a:t> </a:t>
                </a:r>
              </a:p>
            </p:txBody>
          </p:sp>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6615" t="3775" r="7505" b="1098"/>
          <a:stretch/>
        </p:blipFill>
        <p:spPr>
          <a:xfrm>
            <a:off x="1014411" y="4856687"/>
            <a:ext cx="2578071" cy="1985962"/>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6486" t="3773" r="7252"/>
          <a:stretch/>
        </p:blipFill>
        <p:spPr>
          <a:xfrm>
            <a:off x="9425163" y="4842399"/>
            <a:ext cx="2590625" cy="1981535"/>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6657" t="3260" r="7500" b="1927"/>
          <a:stretch/>
        </p:blipFill>
        <p:spPr>
          <a:xfrm>
            <a:off x="5223462" y="4870970"/>
            <a:ext cx="2570720" cy="1987030"/>
          </a:xfrm>
          <a:prstGeom prst="rect">
            <a:avLst/>
          </a:prstGeom>
        </p:spPr>
      </p:pic>
    </p:spTree>
    <p:extLst>
      <p:ext uri="{BB962C8B-B14F-4D97-AF65-F5344CB8AC3E}">
        <p14:creationId xmlns:p14="http://schemas.microsoft.com/office/powerpoint/2010/main" val="240329709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538"/>
            <a:ext cx="10515600" cy="906463"/>
          </a:xfrm>
        </p:spPr>
        <p:txBody>
          <a:bodyPr/>
          <a:lstStyle/>
          <a:p>
            <a:r>
              <a:rPr lang="pt-BR" dirty="0" smtClean="0"/>
              <a:t>Exemplo: Métricas com SciKit-Learn</a:t>
            </a:r>
            <a:endParaRPr lang="pt-BR" dirty="0"/>
          </a:p>
        </p:txBody>
      </p:sp>
      <p:sp>
        <p:nvSpPr>
          <p:cNvPr id="4" name="Rectangle 3"/>
          <p:cNvSpPr/>
          <p:nvPr/>
        </p:nvSpPr>
        <p:spPr>
          <a:xfrm>
            <a:off x="838200" y="1130439"/>
            <a:ext cx="5105400" cy="5632311"/>
          </a:xfrm>
          <a:prstGeom prst="rect">
            <a:avLst/>
          </a:prstGeom>
        </p:spPr>
        <p:txBody>
          <a:bodyPr wrap="square">
            <a:spAutoFit/>
          </a:bodyPr>
          <a:lstStyle/>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datasets </a:t>
            </a:r>
            <a:r>
              <a:rPr lang="pt-BR" sz="1000" b="1" dirty="0">
                <a:solidFill>
                  <a:srgbClr val="0000FF"/>
                </a:solidFill>
                <a:highlight>
                  <a:srgbClr val="FFFFFF"/>
                </a:highlight>
              </a:rPr>
              <a:t>import</a:t>
            </a:r>
            <a:r>
              <a:rPr lang="pt-BR" sz="1000" dirty="0">
                <a:solidFill>
                  <a:srgbClr val="000000"/>
                </a:solidFill>
                <a:highlight>
                  <a:srgbClr val="FFFFFF"/>
                </a:highlight>
              </a:rPr>
              <a:t> make_blobs</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linear_model</a:t>
            </a:r>
            <a:r>
              <a:rPr lang="pt-BR" sz="1000" b="1" dirty="0">
                <a:solidFill>
                  <a:srgbClr val="000080"/>
                </a:solidFill>
                <a:highlight>
                  <a:srgbClr val="FFFFFF"/>
                </a:highlight>
              </a:rPr>
              <a:t>.</a:t>
            </a:r>
            <a:r>
              <a:rPr lang="pt-BR" sz="1000" dirty="0">
                <a:solidFill>
                  <a:srgbClr val="000000"/>
                </a:solidFill>
                <a:highlight>
                  <a:srgbClr val="FFFFFF"/>
                </a:highlight>
              </a:rPr>
              <a:t>logistic </a:t>
            </a:r>
            <a:r>
              <a:rPr lang="pt-BR" sz="1000" b="1" dirty="0">
                <a:solidFill>
                  <a:srgbClr val="0000FF"/>
                </a:solidFill>
                <a:highlight>
                  <a:srgbClr val="FFFFFF"/>
                </a:highlight>
              </a:rPr>
              <a:t>import</a:t>
            </a:r>
            <a:r>
              <a:rPr lang="pt-BR" sz="1000" dirty="0">
                <a:solidFill>
                  <a:srgbClr val="000000"/>
                </a:solidFill>
                <a:highlight>
                  <a:srgbClr val="FFFFFF"/>
                </a:highlight>
              </a:rPr>
              <a:t> LogisticRegression</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preprocessing </a:t>
            </a:r>
            <a:r>
              <a:rPr lang="pt-BR" sz="1000" b="1" dirty="0">
                <a:solidFill>
                  <a:srgbClr val="0000FF"/>
                </a:solidFill>
                <a:highlight>
                  <a:srgbClr val="FFFFFF"/>
                </a:highlight>
              </a:rPr>
              <a:t>import</a:t>
            </a:r>
            <a:r>
              <a:rPr lang="pt-BR" sz="1000" dirty="0">
                <a:solidFill>
                  <a:srgbClr val="000000"/>
                </a:solidFill>
                <a:highlight>
                  <a:srgbClr val="FFFFFF"/>
                </a:highlight>
              </a:rPr>
              <a:t> label_binarize</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metrics </a:t>
            </a:r>
            <a:r>
              <a:rPr lang="pt-BR" sz="1000" b="1" dirty="0">
                <a:solidFill>
                  <a:srgbClr val="0000FF"/>
                </a:solidFill>
                <a:highlight>
                  <a:srgbClr val="FFFFFF"/>
                </a:highlight>
              </a:rPr>
              <a:t>import</a:t>
            </a:r>
            <a:r>
              <a:rPr lang="pt-BR" sz="1000" dirty="0">
                <a:solidFill>
                  <a:srgbClr val="000000"/>
                </a:solidFill>
                <a:highlight>
                  <a:srgbClr val="FFFFFF"/>
                </a:highlight>
              </a:rPr>
              <a:t> confusion_matrix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smtClean="0">
                <a:solidFill>
                  <a:srgbClr val="000000"/>
                </a:solidFill>
                <a:highlight>
                  <a:srgbClr val="FFFFFF"/>
                </a:highlight>
              </a:rPr>
              <a:t>accuracy_score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 auc, </a:t>
            </a:r>
            <a:r>
              <a:rPr lang="en-US" sz="1000" dirty="0">
                <a:solidFill>
                  <a:srgbClr val="000000"/>
                </a:solidFill>
                <a:highlight>
                  <a:srgbClr val="FFFFFF"/>
                </a:highlight>
              </a:rPr>
              <a:t>f1_score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smtClean="0">
                <a:solidFill>
                  <a:srgbClr val="000000"/>
                </a:solidFill>
                <a:highlight>
                  <a:srgbClr val="FFFFFF"/>
                </a:highlight>
              </a:rPr>
              <a:t>roc_auc_score</a:t>
            </a:r>
            <a:endParaRPr lang="pt-BR" sz="1000" dirty="0">
              <a:solidFill>
                <a:srgbClr val="000000"/>
              </a:solidFill>
              <a:highlight>
                <a:srgbClr val="FFFFFF"/>
              </a:highlight>
            </a:endParaRPr>
          </a:p>
          <a:p>
            <a:r>
              <a:rPr lang="en-US" sz="1000" b="1" dirty="0">
                <a:solidFill>
                  <a:srgbClr val="0000FF"/>
                </a:solidFill>
                <a:highlight>
                  <a:srgbClr val="FFFFFF"/>
                </a:highlight>
              </a:rPr>
              <a:t>from</a:t>
            </a:r>
            <a:r>
              <a:rPr lang="en-US" sz="1000" dirty="0">
                <a:solidFill>
                  <a:srgbClr val="000000"/>
                </a:solidFill>
                <a:highlight>
                  <a:srgbClr val="FFFFFF"/>
                </a:highlight>
              </a:rPr>
              <a:t> </a:t>
            </a:r>
            <a:r>
              <a:rPr lang="en-US" sz="1000" dirty="0" err="1">
                <a:solidFill>
                  <a:srgbClr val="000000"/>
                </a:solidFill>
                <a:highlight>
                  <a:srgbClr val="FFFFFF"/>
                </a:highlight>
              </a:rPr>
              <a:t>sklearn</a:t>
            </a:r>
            <a:r>
              <a:rPr lang="en-US" sz="1000" b="1" dirty="0" err="1">
                <a:solidFill>
                  <a:srgbClr val="000080"/>
                </a:solidFill>
                <a:highlight>
                  <a:srgbClr val="FFFFFF"/>
                </a:highlight>
              </a:rPr>
              <a:t>.</a:t>
            </a:r>
            <a:r>
              <a:rPr lang="en-US" sz="1000" dirty="0" err="1">
                <a:solidFill>
                  <a:srgbClr val="000000"/>
                </a:solidFill>
                <a:highlight>
                  <a:srgbClr val="FFFFFF"/>
                </a:highlight>
              </a:rPr>
              <a:t>metrics</a:t>
            </a:r>
            <a:r>
              <a:rPr lang="en-US" sz="1000" dirty="0">
                <a:solidFill>
                  <a:srgbClr val="000000"/>
                </a:solidFill>
                <a:highlight>
                  <a:srgbClr val="FFFFFF"/>
                </a:highlight>
              </a:rPr>
              <a:t> </a:t>
            </a:r>
            <a:r>
              <a:rPr lang="en-US" sz="1000" b="1" dirty="0">
                <a:solidFill>
                  <a:srgbClr val="0000FF"/>
                </a:solidFill>
                <a:highlight>
                  <a:srgbClr val="FFFFFF"/>
                </a:highlight>
              </a:rPr>
              <a:t>import</a:t>
            </a:r>
            <a:r>
              <a:rPr lang="en-US" sz="1000" dirty="0">
                <a:solidFill>
                  <a:srgbClr val="000000"/>
                </a:solidFill>
                <a:highlight>
                  <a:srgbClr val="FFFFFF"/>
                </a:highlight>
              </a:rPr>
              <a:t> </a:t>
            </a:r>
            <a:r>
              <a:rPr lang="en-US" sz="1000" dirty="0" err="1">
                <a:solidFill>
                  <a:srgbClr val="000000"/>
                </a:solidFill>
                <a:highlight>
                  <a:srgbClr val="FFFFFF"/>
                </a:highlight>
              </a:rPr>
              <a:t>classification_report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precision_score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recall_score</a:t>
            </a:r>
            <a:r>
              <a:rPr lang="en-US" sz="1000" dirty="0">
                <a:solidFill>
                  <a:srgbClr val="000000"/>
                </a:solidFill>
                <a:highlight>
                  <a:srgbClr val="FFFFFF"/>
                </a:highlight>
              </a:rPr>
              <a:t> </a:t>
            </a:r>
          </a:p>
          <a:p>
            <a:r>
              <a:rPr lang="en-US" sz="1000" dirty="0" smtClean="0">
                <a:solidFill>
                  <a:srgbClr val="008000"/>
                </a:solidFill>
                <a:highlight>
                  <a:srgbClr val="FFFFFF"/>
                </a:highlight>
              </a:rPr>
              <a:t># </a:t>
            </a:r>
            <a:r>
              <a:rPr lang="en-US" sz="1000" dirty="0">
                <a:solidFill>
                  <a:srgbClr val="008000"/>
                </a:solidFill>
                <a:highlight>
                  <a:srgbClr val="FFFFFF"/>
                </a:highlight>
              </a:rPr>
              <a:t>make 3-class dataset for classification</a:t>
            </a:r>
            <a:endParaRPr lang="en-US" sz="1000" dirty="0">
              <a:solidFill>
                <a:srgbClr val="000000"/>
              </a:solidFill>
              <a:highlight>
                <a:srgbClr val="FFFFFF"/>
              </a:highlight>
            </a:endParaRPr>
          </a:p>
          <a:p>
            <a:r>
              <a:rPr lang="pt-BR" sz="1000" dirty="0">
                <a:solidFill>
                  <a:srgbClr val="000000"/>
                </a:solidFill>
                <a:highlight>
                  <a:srgbClr val="FFFFFF"/>
                </a:highlight>
              </a:rPr>
              <a:t>centers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make_blobs</a:t>
            </a:r>
            <a:r>
              <a:rPr lang="en-US" sz="1000" b="1" dirty="0">
                <a:solidFill>
                  <a:srgbClr val="000080"/>
                </a:solidFill>
                <a:highlight>
                  <a:srgbClr val="FFFFFF"/>
                </a:highlight>
              </a:rPr>
              <a:t>(</a:t>
            </a:r>
            <a:r>
              <a:rPr lang="en-US" sz="1000" dirty="0" err="1">
                <a:solidFill>
                  <a:srgbClr val="000000"/>
                </a:solidFill>
                <a:highlight>
                  <a:srgbClr val="FFFFFF"/>
                </a:highlight>
              </a:rPr>
              <a:t>n_samples</a:t>
            </a:r>
            <a:r>
              <a:rPr lang="en-US" sz="1000" b="1" dirty="0">
                <a:solidFill>
                  <a:srgbClr val="000080"/>
                </a:solidFill>
                <a:highlight>
                  <a:srgbClr val="FFFFFF"/>
                </a:highlight>
              </a:rPr>
              <a:t>=</a:t>
            </a:r>
            <a:r>
              <a:rPr lang="en-US" sz="1000" dirty="0">
                <a:solidFill>
                  <a:srgbClr val="FF0000"/>
                </a:solidFill>
                <a:highlight>
                  <a:srgbClr val="FFFFFF"/>
                </a:highlight>
              </a:rPr>
              <a:t>1000</a:t>
            </a:r>
            <a:r>
              <a:rPr lang="en-US" sz="1000" b="1" dirty="0">
                <a:solidFill>
                  <a:srgbClr val="000080"/>
                </a:solidFill>
                <a:highlight>
                  <a:srgbClr val="FFFFFF"/>
                </a:highlight>
              </a:rPr>
              <a:t>,</a:t>
            </a:r>
            <a:r>
              <a:rPr lang="en-US" sz="1000" dirty="0">
                <a:solidFill>
                  <a:srgbClr val="000000"/>
                </a:solidFill>
                <a:highlight>
                  <a:srgbClr val="FFFFFF"/>
                </a:highlight>
              </a:rPr>
              <a:t> centers</a:t>
            </a:r>
            <a:r>
              <a:rPr lang="en-US" sz="1000" b="1" dirty="0">
                <a:solidFill>
                  <a:srgbClr val="000080"/>
                </a:solidFill>
                <a:highlight>
                  <a:srgbClr val="FFFFFF"/>
                </a:highlight>
              </a:rPr>
              <a:t>=</a:t>
            </a:r>
            <a:r>
              <a:rPr lang="en-US" sz="1000" dirty="0">
                <a:solidFill>
                  <a:srgbClr val="000000"/>
                </a:solidFill>
                <a:highlight>
                  <a:srgbClr val="FFFFFF"/>
                </a:highlight>
              </a:rPr>
              <a:t>centers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42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x_train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23</a:t>
            </a:r>
            <a:r>
              <a:rPr lang="en-US" sz="1000" b="1" dirty="0" smtClean="0">
                <a:solidFill>
                  <a:srgbClr val="000080"/>
                </a:solidFill>
                <a:highlight>
                  <a:srgbClr val="FFFFFF"/>
                </a:highlight>
              </a:rPr>
              <a:t>)</a:t>
            </a:r>
          </a:p>
          <a:p>
            <a:r>
              <a:rPr lang="en-US" sz="1000" dirty="0">
                <a:solidFill>
                  <a:srgbClr val="008000"/>
                </a:solidFill>
                <a:highlight>
                  <a:srgbClr val="FFFFFF"/>
                </a:highlight>
              </a:rPr>
              <a:t># </a:t>
            </a:r>
            <a:r>
              <a:rPr lang="en-US" sz="1000" dirty="0" smtClean="0">
                <a:solidFill>
                  <a:srgbClr val="008000"/>
                </a:solidFill>
                <a:highlight>
                  <a:srgbClr val="FFFFFF"/>
                </a:highlight>
              </a:rPr>
              <a:t>Add column with ones regarding x0.</a:t>
            </a:r>
            <a:endParaRPr lang="en-US" sz="1000" dirty="0">
              <a:solidFill>
                <a:srgbClr val="000000"/>
              </a:solidFill>
              <a:highlight>
                <a:srgbClr val="FFFFFF"/>
              </a:highlight>
            </a:endParaRPr>
          </a:p>
          <a:p>
            <a:r>
              <a:rPr lang="fr-FR" sz="1000" dirty="0" err="1">
                <a:solidFill>
                  <a:srgbClr val="000000"/>
                </a:solidFill>
                <a:highlight>
                  <a:srgbClr val="FFFFFF"/>
                </a:highlight>
              </a:rPr>
              <a:t>x_train</a:t>
            </a:r>
            <a:r>
              <a:rPr lang="fr-FR" sz="1000" dirty="0">
                <a:solidFill>
                  <a:srgbClr val="000000"/>
                </a:solidFill>
                <a:highlight>
                  <a:srgbClr val="FFFFFF"/>
                </a:highlight>
              </a:rPr>
              <a:t> </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c</a:t>
            </a:r>
            <a:r>
              <a:rPr lang="fr-FR" sz="1000" dirty="0">
                <a:solidFill>
                  <a:srgbClr val="000000"/>
                </a:solidFill>
                <a:highlight>
                  <a:srgbClr val="FFFFFF"/>
                </a:highlight>
              </a:rPr>
              <a:t>_</a:t>
            </a:r>
            <a:r>
              <a:rPr lang="fr-FR" sz="1000" b="1" dirty="0">
                <a:solidFill>
                  <a:srgbClr val="000080"/>
                </a:solidFill>
                <a:highlight>
                  <a:srgbClr val="FFFFFF"/>
                </a:highlight>
              </a:rPr>
              <a:t>[</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ones</a:t>
            </a:r>
            <a:r>
              <a:rPr lang="fr-FR" sz="1000" b="1" dirty="0">
                <a:solidFill>
                  <a:srgbClr val="000080"/>
                </a:solidFill>
                <a:highlight>
                  <a:srgbClr val="FFFFFF"/>
                </a:highlight>
              </a:rPr>
              <a:t>((</a:t>
            </a:r>
            <a:r>
              <a:rPr lang="fr-FR" sz="1000" dirty="0" err="1">
                <a:solidFill>
                  <a:srgbClr val="000000"/>
                </a:solidFill>
                <a:highlight>
                  <a:srgbClr val="FFFFFF"/>
                </a:highlight>
              </a:rPr>
              <a:t>len</a:t>
            </a:r>
            <a:r>
              <a:rPr lang="fr-FR" sz="1000" b="1" dirty="0">
                <a:solidFill>
                  <a:srgbClr val="000080"/>
                </a:solidFill>
                <a:highlight>
                  <a:srgbClr val="FFFFFF"/>
                </a:highlight>
              </a:rPr>
              <a:t>(</a:t>
            </a:r>
            <a:r>
              <a:rPr lang="fr-FR" sz="1000" dirty="0" err="1">
                <a:solidFill>
                  <a:srgbClr val="000000"/>
                </a:solidFill>
                <a:highlight>
                  <a:srgbClr val="FFFFFF"/>
                </a:highlight>
              </a:rPr>
              <a:t>y_train</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a:solidFill>
                  <a:srgbClr val="FF0000"/>
                </a:solidFill>
                <a:highlight>
                  <a:srgbClr val="FFFFFF"/>
                </a:highlight>
              </a:rPr>
              <a:t>1</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x_train</a:t>
            </a:r>
            <a:r>
              <a:rPr lang="fr-FR" sz="1000" b="1" dirty="0">
                <a:solidFill>
                  <a:srgbClr val="000080"/>
                </a:solidFill>
                <a:highlight>
                  <a:srgbClr val="FFFFFF"/>
                </a:highlight>
              </a:rPr>
              <a:t>]</a:t>
            </a:r>
            <a:endParaRPr lang="fr-FR" sz="1000" dirty="0">
              <a:solidFill>
                <a:srgbClr val="000000"/>
              </a:solidFill>
              <a:highlight>
                <a:srgbClr val="FFFFFF"/>
              </a:highlight>
            </a:endParaRPr>
          </a:p>
          <a:p>
            <a:r>
              <a:rPr lang="en-US" sz="1000" dirty="0" err="1">
                <a:solidFill>
                  <a:srgbClr val="000000"/>
                </a:solidFill>
                <a:highlight>
                  <a:srgbClr val="FFFFFF"/>
                </a:highlight>
              </a:rPr>
              <a:t>x_test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c</a:t>
            </a:r>
            <a:r>
              <a:rPr lang="en-US" sz="1000" dirty="0">
                <a:solidFill>
                  <a:srgbClr val="000000"/>
                </a:solidFill>
                <a:highlight>
                  <a:srgbClr val="FFFFFF"/>
                </a:highlight>
              </a:rPr>
              <a:t>_</a:t>
            </a:r>
            <a:r>
              <a:rPr lang="en-US" sz="1000" b="1" dirty="0">
                <a:solidFill>
                  <a:srgbClr val="000080"/>
                </a:solidFill>
                <a:highlight>
                  <a:srgbClr val="FFFFFF"/>
                </a:highlight>
              </a:rPr>
              <a:t>[</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ones</a:t>
            </a:r>
            <a:r>
              <a:rPr lang="en-US" sz="1000" b="1" dirty="0">
                <a:solidFill>
                  <a:srgbClr val="000080"/>
                </a:solidFill>
                <a:highlight>
                  <a:srgbClr val="FFFFFF"/>
                </a:highlight>
              </a:rPr>
              <a:t>((</a:t>
            </a:r>
            <a:r>
              <a:rPr lang="en-US" sz="1000" dirty="0" err="1">
                <a:solidFill>
                  <a:srgbClr val="000000"/>
                </a:solidFill>
                <a:highlight>
                  <a:srgbClr val="FFFFFF"/>
                </a:highlight>
              </a:rPr>
              <a:t>len</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Instantiate </a:t>
            </a:r>
            <a:r>
              <a:rPr lang="en-US" sz="1000" dirty="0" err="1">
                <a:solidFill>
                  <a:srgbClr val="008000"/>
                </a:solidFill>
                <a:highlight>
                  <a:srgbClr val="FFFFFF"/>
                </a:highlight>
              </a:rPr>
              <a:t>LogisticRegression</a:t>
            </a:r>
            <a:r>
              <a:rPr lang="en-US" sz="1000" dirty="0">
                <a:solidFill>
                  <a:srgbClr val="008000"/>
                </a:solidFill>
                <a:highlight>
                  <a:srgbClr val="FFFFFF"/>
                </a:highlight>
              </a:rPr>
              <a:t> object for multi-class case.</a:t>
            </a:r>
            <a:endParaRPr lang="en-US" sz="1000" dirty="0">
              <a:solidFill>
                <a:srgbClr val="000000"/>
              </a:solidFill>
              <a:highlight>
                <a:srgbClr val="FFFFFF"/>
              </a:highlight>
            </a:endParaRPr>
          </a:p>
          <a:p>
            <a:r>
              <a:rPr lang="it-IT" sz="1000" dirty="0">
                <a:solidFill>
                  <a:srgbClr val="000000"/>
                </a:solidFill>
                <a:highlight>
                  <a:srgbClr val="FFFFFF"/>
                </a:highlight>
              </a:rPr>
              <a:t>model </a:t>
            </a:r>
            <a:r>
              <a:rPr lang="it-IT" sz="1000" b="1">
                <a:solidFill>
                  <a:srgbClr val="000080"/>
                </a:solidFill>
                <a:highlight>
                  <a:srgbClr val="FFFFFF"/>
                </a:highlight>
              </a:rPr>
              <a:t>=</a:t>
            </a:r>
            <a:r>
              <a:rPr lang="it-IT" sz="1000">
                <a:solidFill>
                  <a:srgbClr val="000000"/>
                </a:solidFill>
                <a:highlight>
                  <a:srgbClr val="FFFFFF"/>
                </a:highlight>
              </a:rPr>
              <a:t> </a:t>
            </a:r>
            <a:r>
              <a:rPr lang="it-IT" sz="1000" smtClean="0">
                <a:solidFill>
                  <a:srgbClr val="000000"/>
                </a:solidFill>
                <a:highlight>
                  <a:srgbClr val="FFFFFF"/>
                </a:highlight>
              </a:rPr>
              <a:t>LogisticRegression</a:t>
            </a:r>
            <a:r>
              <a:rPr lang="it-IT" sz="1000" b="1" smtClean="0">
                <a:solidFill>
                  <a:srgbClr val="000080"/>
                </a:solidFill>
                <a:highlight>
                  <a:srgbClr val="FFFFFF"/>
                </a:highlight>
              </a:rPr>
              <a:t>(</a:t>
            </a:r>
            <a:r>
              <a:rPr lang="it-IT" sz="1000" smtClean="0">
                <a:solidFill>
                  <a:srgbClr val="000000"/>
                </a:solidFill>
                <a:highlight>
                  <a:srgbClr val="FFFFFF"/>
                </a:highlight>
              </a:rPr>
              <a:t>max_iter</a:t>
            </a:r>
            <a:r>
              <a:rPr lang="it-IT" sz="1000" b="1" smtClean="0">
                <a:solidFill>
                  <a:srgbClr val="000080"/>
                </a:solidFill>
                <a:highlight>
                  <a:srgbClr val="FFFFFF"/>
                </a:highlight>
              </a:rPr>
              <a:t>=</a:t>
            </a:r>
            <a:r>
              <a:rPr lang="it-IT" sz="1000" smtClean="0">
                <a:solidFill>
                  <a:srgbClr val="FF0000"/>
                </a:solidFill>
                <a:highlight>
                  <a:srgbClr val="FFFFFF"/>
                </a:highlight>
              </a:rPr>
              <a:t>10000</a:t>
            </a:r>
            <a:r>
              <a:rPr lang="it-IT" sz="1000" b="1" dirty="0">
                <a:solidFill>
                  <a:srgbClr val="000080"/>
                </a:solidFill>
                <a:highlight>
                  <a:srgbClr val="FFFFFF"/>
                </a:highlight>
              </a:rPr>
              <a:t>,</a:t>
            </a:r>
            <a:r>
              <a:rPr lang="it-IT" sz="1000" dirty="0">
                <a:solidFill>
                  <a:srgbClr val="000000"/>
                </a:solidFill>
                <a:highlight>
                  <a:srgbClr val="FFFFFF"/>
                </a:highlight>
              </a:rPr>
              <a:t> multi_class</a:t>
            </a:r>
            <a:r>
              <a:rPr lang="it-IT" sz="1000" b="1" dirty="0">
                <a:solidFill>
                  <a:srgbClr val="000080"/>
                </a:solidFill>
                <a:highlight>
                  <a:srgbClr val="FFFFFF"/>
                </a:highlight>
              </a:rPr>
              <a:t>=</a:t>
            </a:r>
            <a:r>
              <a:rPr lang="it-IT" sz="1000" dirty="0">
                <a:solidFill>
                  <a:srgbClr val="808080"/>
                </a:solidFill>
                <a:highlight>
                  <a:srgbClr val="FFFFFF"/>
                </a:highlight>
              </a:rPr>
              <a:t>'multinomial</a:t>
            </a:r>
            <a:r>
              <a:rPr lang="it-IT" sz="1000" dirty="0" smtClean="0">
                <a:solidFill>
                  <a:srgbClr val="808080"/>
                </a:solidFill>
                <a:highlight>
                  <a:srgbClr val="FFFFFF"/>
                </a:highlight>
              </a:rPr>
              <a:t>'</a:t>
            </a:r>
            <a:r>
              <a:rPr lang="it-IT"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Train model.</a:t>
            </a:r>
            <a:endParaRPr lang="pt-BR" sz="1000" dirty="0">
              <a:solidFill>
                <a:srgbClr val="000000"/>
              </a:solidFill>
              <a:highlight>
                <a:srgbClr val="FFFFFF"/>
              </a:highlight>
            </a:endParaRPr>
          </a:p>
          <a:p>
            <a:r>
              <a:rPr lang="pt-BR" sz="1000" dirty="0">
                <a:solidFill>
                  <a:srgbClr val="000000"/>
                </a:solidFill>
                <a:highlight>
                  <a:srgbClr val="FFFFFF"/>
                </a:highlight>
              </a:rPr>
              <a:t>model</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x_train</a:t>
            </a:r>
            <a:r>
              <a:rPr lang="pt-BR" sz="1000" b="1" dirty="0">
                <a:solidFill>
                  <a:srgbClr val="000080"/>
                </a:solidFill>
                <a:highlight>
                  <a:srgbClr val="FFFFFF"/>
                </a:highlight>
              </a:rPr>
              <a:t>,</a:t>
            </a:r>
            <a:r>
              <a:rPr lang="pt-BR" sz="1000" dirty="0">
                <a:solidFill>
                  <a:srgbClr val="000000"/>
                </a:solidFill>
                <a:highlight>
                  <a:srgbClr val="FFFFFF"/>
                </a:highlight>
              </a:rPr>
              <a:t> y_train</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Predict.</a:t>
            </a:r>
            <a:endParaRPr lang="pt-BR" sz="1000" dirty="0">
              <a:solidFill>
                <a:srgbClr val="000000"/>
              </a:solidFill>
              <a:highlight>
                <a:srgbClr val="FFFFFF"/>
              </a:highlight>
            </a:endParaRPr>
          </a:p>
          <a:p>
            <a:r>
              <a:rPr lang="pt-BR" sz="1000" dirty="0">
                <a:solidFill>
                  <a:srgbClr val="000000"/>
                </a:solidFill>
                <a:highlight>
                  <a:srgbClr val="FFFFFF"/>
                </a:highlight>
              </a:rPr>
              <a:t>y_pred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Plot the confusion matrix.</a:t>
            </a:r>
            <a:endParaRPr lang="pt-BR" sz="1000" dirty="0">
              <a:solidFill>
                <a:srgbClr val="000000"/>
              </a:solidFill>
              <a:highlight>
                <a:srgbClr val="FFFFFF"/>
              </a:highlight>
            </a:endParaRPr>
          </a:p>
          <a:p>
            <a:r>
              <a:rPr lang="pt-BR" sz="1000" dirty="0">
                <a:solidFill>
                  <a:srgbClr val="000000"/>
                </a:solidFill>
                <a:highlight>
                  <a:srgbClr val="FFFFFF"/>
                </a:highlight>
              </a:rPr>
              <a:t>confusion_matrix</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Getting the probabilities for each class.</a:t>
            </a:r>
            <a:endParaRPr lang="en-US" sz="1000" dirty="0">
              <a:solidFill>
                <a:srgbClr val="000000"/>
              </a:solidFill>
              <a:highlight>
                <a:srgbClr val="FFFFFF"/>
              </a:highlight>
            </a:endParaRPr>
          </a:p>
          <a:p>
            <a:r>
              <a:rPr lang="pt-BR" sz="1000" dirty="0">
                <a:solidFill>
                  <a:srgbClr val="000000"/>
                </a:solidFill>
                <a:highlight>
                  <a:srgbClr val="FFFFFF"/>
                </a:highlight>
              </a:rPr>
              <a:t>y_prob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predict_proba</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Binarize the test targets.</a:t>
            </a:r>
            <a:endParaRPr lang="pt-BR" sz="1000" dirty="0">
              <a:solidFill>
                <a:srgbClr val="000000"/>
              </a:solidFill>
              <a:highlight>
                <a:srgbClr val="FFFFFF"/>
              </a:highlight>
            </a:endParaRPr>
          </a:p>
          <a:p>
            <a:r>
              <a:rPr lang="en-US" sz="1000" dirty="0" err="1">
                <a:solidFill>
                  <a:srgbClr val="000000"/>
                </a:solidFill>
                <a:highlight>
                  <a:srgbClr val="FFFFFF"/>
                </a:highlight>
              </a:rPr>
              <a:t>y_test_bin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label_binarize</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classes</a:t>
            </a:r>
            <a:r>
              <a:rPr lang="en-US" sz="1000" b="1" dirty="0">
                <a:solidFill>
                  <a:srgbClr val="000080"/>
                </a:solidFill>
                <a:highlight>
                  <a:srgbClr val="FFFFFF"/>
                </a:highlight>
              </a:rPr>
              <a:t>=[</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Calculating ROC curve and ROC AUC only for class 0.</a:t>
            </a:r>
            <a:endParaRPr lang="en-US" sz="1000" dirty="0">
              <a:solidFill>
                <a:srgbClr val="000000"/>
              </a:solidFill>
              <a:highlight>
                <a:srgbClr val="FFFFFF"/>
              </a:highlight>
            </a:endParaRPr>
          </a:p>
          <a:p>
            <a:r>
              <a:rPr lang="en-US" sz="1000" dirty="0" err="1">
                <a:solidFill>
                  <a:srgbClr val="000000"/>
                </a:solidFill>
                <a:highlight>
                  <a:srgbClr val="FFFFFF"/>
                </a:highlight>
              </a:rPr>
              <a:t>fpr</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tpr</a:t>
            </a:r>
            <a:r>
              <a:rPr lang="en-US" sz="1000" b="1" dirty="0">
                <a:solidFill>
                  <a:srgbClr val="000080"/>
                </a:solidFill>
                <a:highlight>
                  <a:srgbClr val="FFFFFF"/>
                </a:highlight>
              </a:rPr>
              <a:t>,</a:t>
            </a:r>
            <a:r>
              <a:rPr lang="en-US" sz="1000" dirty="0">
                <a:solidFill>
                  <a:srgbClr val="000000"/>
                </a:solidFill>
                <a:highlight>
                  <a:srgbClr val="FFFFFF"/>
                </a:highlight>
              </a:rPr>
              <a:t> _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roc_curve</a:t>
            </a:r>
            <a:r>
              <a:rPr lang="en-US" sz="1000" b="1" dirty="0">
                <a:solidFill>
                  <a:srgbClr val="000080"/>
                </a:solidFill>
                <a:highlight>
                  <a:srgbClr val="FFFFFF"/>
                </a:highlight>
              </a:rPr>
              <a:t>(</a:t>
            </a:r>
            <a:r>
              <a:rPr lang="en-US" sz="1000" dirty="0" err="1">
                <a:solidFill>
                  <a:srgbClr val="000000"/>
                </a:solidFill>
                <a:highlight>
                  <a:srgbClr val="FFFFFF"/>
                </a:highlight>
              </a:rPr>
              <a:t>y_test_bin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y_prob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roc_auc </a:t>
            </a:r>
            <a:r>
              <a:rPr lang="pt-BR" sz="1000" b="1" dirty="0">
                <a:solidFill>
                  <a:srgbClr val="000080"/>
                </a:solidFill>
                <a:highlight>
                  <a:srgbClr val="FFFFFF"/>
                </a:highlight>
              </a:rPr>
              <a:t>=</a:t>
            </a:r>
            <a:r>
              <a:rPr lang="pt-BR" sz="1000" dirty="0">
                <a:solidFill>
                  <a:srgbClr val="000000"/>
                </a:solidFill>
                <a:highlight>
                  <a:srgbClr val="FFFFFF"/>
                </a:highlight>
              </a:rPr>
              <a:t> auc</a:t>
            </a:r>
            <a:r>
              <a:rPr lang="pt-BR" sz="1000" b="1" dirty="0">
                <a:solidFill>
                  <a:srgbClr val="000080"/>
                </a:solidFill>
                <a:highlight>
                  <a:srgbClr val="FFFFFF"/>
                </a:highlight>
              </a:rPr>
              <a:t>(</a:t>
            </a:r>
            <a:r>
              <a:rPr lang="pt-BR" sz="1000" dirty="0">
                <a:solidFill>
                  <a:srgbClr val="000000"/>
                </a:solidFill>
                <a:highlight>
                  <a:srgbClr val="FFFFFF"/>
                </a:highlight>
              </a:rPr>
              <a:t>fpr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tpr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Claculate metrics.</a:t>
            </a:r>
            <a:endParaRPr lang="pt-BR" sz="1000" dirty="0">
              <a:solidFill>
                <a:srgbClr val="000000"/>
              </a:solidFill>
              <a:highlight>
                <a:srgbClr val="FFFFFF"/>
              </a:highlight>
            </a:endParaRPr>
          </a:p>
          <a:p>
            <a:r>
              <a:rPr lang="pt-BR" sz="1000" dirty="0">
                <a:solidFill>
                  <a:srgbClr val="000000"/>
                </a:solidFill>
                <a:highlight>
                  <a:srgbClr val="FFFFFF"/>
                </a:highlight>
              </a:rPr>
              <a:t>classification_report</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accuracy_score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FF0000"/>
                </a:solidFill>
                <a:highlight>
                  <a:srgbClr val="FFFFFF"/>
                </a:highlight>
              </a:rPr>
              <a:t>100</a:t>
            </a:r>
            <a:endParaRPr lang="pt-BR" sz="1000" dirty="0">
              <a:solidFill>
                <a:srgbClr val="000000"/>
              </a:solidFill>
              <a:highlight>
                <a:srgbClr val="FFFFFF"/>
              </a:highlight>
            </a:endParaRPr>
          </a:p>
          <a:p>
            <a:r>
              <a:rPr lang="pt-BR" sz="1000" dirty="0" smtClean="0">
                <a:solidFill>
                  <a:srgbClr val="000000"/>
                </a:solidFill>
                <a:highlight>
                  <a:srgbClr val="FFFFFF"/>
                </a:highlight>
              </a:rPr>
              <a:t>precision_score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smtClean="0">
                <a:solidFill>
                  <a:srgbClr val="000080"/>
                </a:solidFill>
                <a:highlight>
                  <a:srgbClr val="FFFFFF"/>
                </a:highlight>
              </a:rPr>
              <a:t>,</a:t>
            </a:r>
            <a:r>
              <a:rPr lang="pt-BR" sz="1000" dirty="0" smtClean="0">
                <a:solidFill>
                  <a:srgbClr val="000000"/>
                </a:solidFill>
                <a:highlight>
                  <a:srgbClr val="FFFFFF"/>
                </a:highlight>
              </a:rPr>
              <a:t> y_pred</a:t>
            </a:r>
            <a:r>
              <a:rPr lang="pt-BR" sz="1000" b="1" dirty="0" smtClean="0">
                <a:solidFill>
                  <a:srgbClr val="000080"/>
                </a:solidFill>
                <a:highlight>
                  <a:srgbClr val="FFFFFF"/>
                </a:highlight>
              </a:rPr>
              <a:t>,</a:t>
            </a:r>
            <a:r>
              <a:rPr lang="pt-BR" sz="1000" dirty="0" smtClean="0">
                <a:solidFill>
                  <a:srgbClr val="000000"/>
                </a:solidFill>
                <a:highlight>
                  <a:srgbClr val="FFFFFF"/>
                </a:highlight>
              </a:rPr>
              <a:t> average</a:t>
            </a:r>
            <a:r>
              <a:rPr lang="pt-BR" sz="1000" b="1" dirty="0" smtClean="0">
                <a:solidFill>
                  <a:srgbClr val="000080"/>
                </a:solidFill>
                <a:highlight>
                  <a:srgbClr val="FFFFFF"/>
                </a:highlight>
              </a:rPr>
              <a:t>=</a:t>
            </a:r>
            <a:r>
              <a:rPr lang="pt-BR" sz="1000" b="1" dirty="0" smtClean="0">
                <a:solidFill>
                  <a:srgbClr val="0000FF"/>
                </a:solidFill>
                <a:highlight>
                  <a:srgbClr val="FFFFFF"/>
                </a:highlight>
              </a:rPr>
              <a:t>None</a:t>
            </a:r>
            <a:r>
              <a:rPr lang="pt-BR" sz="1000" b="1" dirty="0" smtClean="0">
                <a:solidFill>
                  <a:srgbClr val="000080"/>
                </a:solidFill>
                <a:highlight>
                  <a:srgbClr val="FFFFFF"/>
                </a:highlight>
              </a:rPr>
              <a:t>)</a:t>
            </a:r>
            <a:endParaRPr lang="pt-BR" sz="1000" dirty="0" smtClean="0">
              <a:solidFill>
                <a:srgbClr val="000000"/>
              </a:solidFill>
              <a:highlight>
                <a:srgbClr val="FFFFFF"/>
              </a:highlight>
            </a:endParaRPr>
          </a:p>
          <a:p>
            <a:r>
              <a:rPr lang="pt-BR" sz="1000" dirty="0" smtClean="0">
                <a:solidFill>
                  <a:srgbClr val="000000"/>
                </a:solidFill>
                <a:highlight>
                  <a:srgbClr val="FFFFFF"/>
                </a:highlight>
              </a:rPr>
              <a:t>recall_score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f1_score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smtClean="0">
                <a:solidFill>
                  <a:srgbClr val="000080"/>
                </a:solidFill>
                <a:highlight>
                  <a:srgbClr val="FFFFFF"/>
                </a:highlight>
              </a:rPr>
              <a:t>)</a:t>
            </a:r>
            <a:endParaRPr lang="pt-BR" sz="10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29" t="10938" r="10208" b="2500"/>
          <a:stretch/>
        </p:blipFill>
        <p:spPr>
          <a:xfrm>
            <a:off x="8047703" y="1130439"/>
            <a:ext cx="1620911" cy="162091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67" t="10312" r="9271" b="1563"/>
          <a:stretch/>
        </p:blipFill>
        <p:spPr>
          <a:xfrm>
            <a:off x="5943600" y="1130439"/>
            <a:ext cx="1638154" cy="162091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7605" t="11562" r="9270" b="7500"/>
          <a:stretch/>
        </p:blipFill>
        <p:spPr>
          <a:xfrm>
            <a:off x="10131435" y="1130439"/>
            <a:ext cx="1664719" cy="1620910"/>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203" t="6360" r="9180"/>
          <a:stretch/>
        </p:blipFill>
        <p:spPr>
          <a:xfrm>
            <a:off x="5943600" y="2863674"/>
            <a:ext cx="5852554" cy="2369087"/>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t="5859" r="9288"/>
          <a:stretch/>
        </p:blipFill>
        <p:spPr>
          <a:xfrm>
            <a:off x="7734021" y="5232761"/>
            <a:ext cx="2271712" cy="1571719"/>
          </a:xfrm>
          <a:prstGeom prst="rect">
            <a:avLst/>
          </a:prstGeom>
        </p:spPr>
      </p:pic>
      <p:sp>
        <p:nvSpPr>
          <p:cNvPr id="10" name="TextBox 9"/>
          <p:cNvSpPr txBox="1"/>
          <p:nvPr/>
        </p:nvSpPr>
        <p:spPr>
          <a:xfrm>
            <a:off x="4693404" y="2215748"/>
            <a:ext cx="1117821" cy="461665"/>
          </a:xfrm>
          <a:prstGeom prst="rect">
            <a:avLst/>
          </a:prstGeom>
          <a:noFill/>
        </p:spPr>
        <p:txBody>
          <a:bodyPr wrap="square" rtlCol="0">
            <a:spAutoFit/>
          </a:bodyPr>
          <a:lstStyle/>
          <a:p>
            <a:r>
              <a:rPr lang="pt-BR" sz="1200" b="1" dirty="0" smtClean="0"/>
              <a:t>Cria 3 classes distintas.</a:t>
            </a:r>
            <a:endParaRPr lang="pt-BR" sz="1200" b="1" dirty="0"/>
          </a:p>
        </p:txBody>
      </p:sp>
      <p:cxnSp>
        <p:nvCxnSpPr>
          <p:cNvPr id="11" name="Straight Arrow Connector 10"/>
          <p:cNvCxnSpPr/>
          <p:nvPr/>
        </p:nvCxnSpPr>
        <p:spPr>
          <a:xfrm flipH="1">
            <a:off x="4471990" y="2386013"/>
            <a:ext cx="287184" cy="121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5358" y="2710850"/>
            <a:ext cx="1514455" cy="646331"/>
          </a:xfrm>
          <a:prstGeom prst="rect">
            <a:avLst/>
          </a:prstGeom>
          <a:noFill/>
        </p:spPr>
        <p:txBody>
          <a:bodyPr wrap="square" rtlCol="0">
            <a:spAutoFit/>
          </a:bodyPr>
          <a:lstStyle/>
          <a:p>
            <a:r>
              <a:rPr lang="pt-BR" sz="1200" b="1" dirty="0" smtClean="0"/>
              <a:t>Divide base de dados em treinamento e teste.</a:t>
            </a:r>
            <a:endParaRPr lang="pt-BR" sz="1200" b="1" dirty="0"/>
          </a:p>
        </p:txBody>
      </p:sp>
      <p:cxnSp>
        <p:nvCxnSpPr>
          <p:cNvPr id="18" name="Straight Arrow Connector 17"/>
          <p:cNvCxnSpPr/>
          <p:nvPr/>
        </p:nvCxnSpPr>
        <p:spPr>
          <a:xfrm flipH="1" flipV="1">
            <a:off x="4471990" y="3034015"/>
            <a:ext cx="353856"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429145" y="3794436"/>
            <a:ext cx="1514455" cy="830997"/>
          </a:xfrm>
          <a:prstGeom prst="rect">
            <a:avLst/>
          </a:prstGeom>
          <a:noFill/>
        </p:spPr>
        <p:txBody>
          <a:bodyPr wrap="square" rtlCol="0">
            <a:spAutoFit/>
          </a:bodyPr>
          <a:lstStyle/>
          <a:p>
            <a:r>
              <a:rPr lang="pt-BR" sz="1200" b="1" dirty="0" smtClean="0"/>
              <a:t>Cria objeto da classe LogisticRegression para múltiplas classes.</a:t>
            </a:r>
            <a:endParaRPr lang="pt-BR" sz="1200" b="1" dirty="0"/>
          </a:p>
        </p:txBody>
      </p:sp>
      <p:cxnSp>
        <p:nvCxnSpPr>
          <p:cNvPr id="21" name="Straight Arrow Connector 20"/>
          <p:cNvCxnSpPr/>
          <p:nvPr/>
        </p:nvCxnSpPr>
        <p:spPr>
          <a:xfrm flipH="1" flipV="1">
            <a:off x="4057647" y="3794436"/>
            <a:ext cx="448410" cy="182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06496" y="3810143"/>
            <a:ext cx="1514455" cy="646331"/>
          </a:xfrm>
          <a:prstGeom prst="rect">
            <a:avLst/>
          </a:prstGeom>
          <a:noFill/>
        </p:spPr>
        <p:txBody>
          <a:bodyPr wrap="square" rtlCol="0">
            <a:spAutoFit/>
          </a:bodyPr>
          <a:lstStyle/>
          <a:p>
            <a:r>
              <a:rPr lang="pt-BR" sz="1200" b="1" dirty="0" smtClean="0"/>
              <a:t>Treinamento e predição do classificador.</a:t>
            </a:r>
            <a:endParaRPr lang="pt-BR" sz="1200" b="1" dirty="0"/>
          </a:p>
        </p:txBody>
      </p:sp>
      <p:cxnSp>
        <p:nvCxnSpPr>
          <p:cNvPr id="24" name="Straight Arrow Connector 23"/>
          <p:cNvCxnSpPr/>
          <p:nvPr/>
        </p:nvCxnSpPr>
        <p:spPr>
          <a:xfrm flipH="1">
            <a:off x="2267226" y="3929209"/>
            <a:ext cx="678349"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563225" y="4085976"/>
            <a:ext cx="387279" cy="123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70268" y="4641140"/>
            <a:ext cx="1514455" cy="461665"/>
          </a:xfrm>
          <a:prstGeom prst="rect">
            <a:avLst/>
          </a:prstGeom>
          <a:noFill/>
        </p:spPr>
        <p:txBody>
          <a:bodyPr wrap="square" rtlCol="0">
            <a:spAutoFit/>
          </a:bodyPr>
          <a:lstStyle/>
          <a:p>
            <a:r>
              <a:rPr lang="pt-BR" sz="1200" b="1" dirty="0" smtClean="0"/>
              <a:t>Cria matriz de confusão.</a:t>
            </a:r>
            <a:endParaRPr lang="pt-BR" sz="1200" b="1" dirty="0"/>
          </a:p>
        </p:txBody>
      </p:sp>
      <p:cxnSp>
        <p:nvCxnSpPr>
          <p:cNvPr id="29" name="Straight Arrow Connector 28"/>
          <p:cNvCxnSpPr>
            <a:stCxn id="28" idx="1"/>
          </p:cNvCxnSpPr>
          <p:nvPr/>
        </p:nvCxnSpPr>
        <p:spPr>
          <a:xfrm flipH="1" flipV="1">
            <a:off x="2756864" y="4641140"/>
            <a:ext cx="1113404"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132754" y="5213821"/>
            <a:ext cx="1514455" cy="276999"/>
          </a:xfrm>
          <a:prstGeom prst="rect">
            <a:avLst/>
          </a:prstGeom>
          <a:noFill/>
        </p:spPr>
        <p:txBody>
          <a:bodyPr wrap="square" rtlCol="0">
            <a:spAutoFit/>
          </a:bodyPr>
          <a:lstStyle/>
          <a:p>
            <a:r>
              <a:rPr lang="pt-BR" sz="1200" b="1" dirty="0" smtClean="0"/>
              <a:t>Curva ROC.</a:t>
            </a:r>
            <a:endParaRPr lang="pt-BR" sz="1200" b="1" dirty="0"/>
          </a:p>
        </p:txBody>
      </p:sp>
      <p:cxnSp>
        <p:nvCxnSpPr>
          <p:cNvPr id="33" name="Straight Arrow Connector 32"/>
          <p:cNvCxnSpPr/>
          <p:nvPr/>
        </p:nvCxnSpPr>
        <p:spPr>
          <a:xfrm flipH="1">
            <a:off x="3663723" y="5392407"/>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737859" y="5647900"/>
            <a:ext cx="1291341" cy="461665"/>
          </a:xfrm>
          <a:prstGeom prst="rect">
            <a:avLst/>
          </a:prstGeom>
          <a:noFill/>
        </p:spPr>
        <p:txBody>
          <a:bodyPr wrap="square" rtlCol="0">
            <a:spAutoFit/>
          </a:bodyPr>
          <a:lstStyle/>
          <a:p>
            <a:r>
              <a:rPr lang="pt-BR" sz="1200" b="1" dirty="0" smtClean="0"/>
              <a:t>Calcula várias métricas.</a:t>
            </a:r>
            <a:endParaRPr lang="pt-BR" sz="1200" b="1" dirty="0"/>
          </a:p>
        </p:txBody>
      </p:sp>
      <p:cxnSp>
        <p:nvCxnSpPr>
          <p:cNvPr id="36" name="Straight Arrow Connector 35"/>
          <p:cNvCxnSpPr/>
          <p:nvPr/>
        </p:nvCxnSpPr>
        <p:spPr>
          <a:xfrm flipH="1">
            <a:off x="3190309" y="5771211"/>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737859" y="6387053"/>
            <a:ext cx="3627211" cy="369332"/>
          </a:xfrm>
          <a:prstGeom prst="rect">
            <a:avLst/>
          </a:prstGeom>
        </p:spPr>
        <p:txBody>
          <a:bodyPr wrap="none">
            <a:spAutoFit/>
          </a:bodyPr>
          <a:lstStyle/>
          <a:p>
            <a:r>
              <a:rPr lang="pt-BR" dirty="0">
                <a:solidFill>
                  <a:srgbClr val="00B0F0"/>
                </a:solidFill>
              </a:rPr>
              <a:t>Exemplo: ClassificationMetrics.ipynb</a:t>
            </a:r>
          </a:p>
        </p:txBody>
      </p:sp>
    </p:spTree>
    <p:extLst>
      <p:ext uri="{BB962C8B-B14F-4D97-AF65-F5344CB8AC3E}">
        <p14:creationId xmlns:p14="http://schemas.microsoft.com/office/powerpoint/2010/main" val="17568762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Tarefas</a:t>
            </a:r>
            <a:r>
              <a:rPr lang="en-US" dirty="0"/>
              <a:t> e </a:t>
            </a:r>
            <a:r>
              <a:rPr lang="en-US" dirty="0" err="1"/>
              <a:t>Avisos</a:t>
            </a:r>
            <a:endParaRPr lang="nl-BE" dirty="0"/>
          </a:p>
        </p:txBody>
      </p:sp>
      <p:sp>
        <p:nvSpPr>
          <p:cNvPr id="3" name="Content Placeholder 2"/>
          <p:cNvSpPr>
            <a:spLocks noGrp="1"/>
          </p:cNvSpPr>
          <p:nvPr>
            <p:ph idx="1"/>
          </p:nvPr>
        </p:nvSpPr>
        <p:spPr>
          <a:xfrm>
            <a:off x="838200" y="1825625"/>
            <a:ext cx="10949848" cy="4722132"/>
          </a:xfrm>
        </p:spPr>
        <p:txBody>
          <a:bodyPr>
            <a:normAutofit/>
          </a:bodyPr>
          <a:lstStyle/>
          <a:p>
            <a:r>
              <a:rPr lang="en-US" dirty="0" smtClean="0"/>
              <a:t>Para </a:t>
            </a:r>
            <a:r>
              <a:rPr lang="en-US" dirty="0" err="1" smtClean="0"/>
              <a:t>fixarem</a:t>
            </a:r>
            <a:r>
              <a:rPr lang="en-US" dirty="0" smtClean="0"/>
              <a:t> </a:t>
            </a:r>
            <a:r>
              <a:rPr lang="en-US" dirty="0" err="1" smtClean="0"/>
              <a:t>alguns</a:t>
            </a:r>
            <a:r>
              <a:rPr lang="en-US" dirty="0" smtClean="0"/>
              <a:t> </a:t>
            </a:r>
            <a:r>
              <a:rPr lang="en-US" dirty="0" err="1" smtClean="0"/>
              <a:t>conceitos</a:t>
            </a:r>
            <a:r>
              <a:rPr lang="en-US" dirty="0" smtClean="0"/>
              <a:t>, </a:t>
            </a:r>
            <a:r>
              <a:rPr lang="en-US" dirty="0" err="1" smtClean="0"/>
              <a:t>por</a:t>
            </a:r>
            <a:r>
              <a:rPr lang="en-US" dirty="0" smtClean="0"/>
              <a:t> favor, </a:t>
            </a:r>
            <a:r>
              <a:rPr lang="en-US" dirty="0" err="1" smtClean="0"/>
              <a:t>façam</a:t>
            </a:r>
            <a:r>
              <a:rPr lang="en-US" dirty="0" smtClean="0"/>
              <a:t> </a:t>
            </a:r>
            <a:r>
              <a:rPr lang="en-US" dirty="0" err="1" smtClean="0"/>
              <a:t>os</a:t>
            </a:r>
            <a:r>
              <a:rPr lang="en-US" dirty="0" smtClean="0"/>
              <a:t> e</a:t>
            </a:r>
            <a:r>
              <a:rPr lang="pt-BR" dirty="0" smtClean="0"/>
              <a:t>xercícios:</a:t>
            </a:r>
          </a:p>
          <a:p>
            <a:pPr lvl="1">
              <a:buFont typeface="Wingdings" panose="05000000000000000000" pitchFamily="2" charset="2"/>
              <a:buChar char="§"/>
            </a:pPr>
            <a:r>
              <a:rPr lang="pt-BR" dirty="0"/>
              <a:t>Lista #4 - Exercício </a:t>
            </a:r>
            <a:r>
              <a:rPr lang="pt-BR" dirty="0" smtClean="0"/>
              <a:t>11 </a:t>
            </a:r>
            <a:r>
              <a:rPr lang="pt-BR" dirty="0"/>
              <a:t>(Naive Bayes)</a:t>
            </a:r>
          </a:p>
          <a:p>
            <a:pPr lvl="1">
              <a:buFont typeface="Wingdings" panose="05000000000000000000" pitchFamily="2" charset="2"/>
              <a:buChar char="§"/>
            </a:pPr>
            <a:r>
              <a:rPr lang="pt-BR" dirty="0"/>
              <a:t>Lista #5 - Exercício </a:t>
            </a:r>
            <a:r>
              <a:rPr lang="pt-BR" dirty="0" smtClean="0"/>
              <a:t>8 </a:t>
            </a:r>
            <a:r>
              <a:rPr lang="pt-BR" dirty="0"/>
              <a:t>(Classificador linear)</a:t>
            </a:r>
          </a:p>
          <a:p>
            <a:pPr lvl="1">
              <a:buFont typeface="Wingdings" panose="05000000000000000000" pitchFamily="2" charset="2"/>
              <a:buChar char="§"/>
            </a:pPr>
            <a:r>
              <a:rPr lang="pt-BR" dirty="0"/>
              <a:t>Lista #5 - Exercício </a:t>
            </a:r>
            <a:r>
              <a:rPr lang="pt-BR" dirty="0" smtClean="0"/>
              <a:t>10 </a:t>
            </a:r>
            <a:r>
              <a:rPr lang="pt-BR" dirty="0"/>
              <a:t>(Softmax</a:t>
            </a:r>
            <a:r>
              <a:rPr lang="pt-BR" dirty="0" smtClean="0"/>
              <a:t>)</a:t>
            </a:r>
            <a:endParaRPr lang="en-US" dirty="0" smtClean="0"/>
          </a:p>
        </p:txBody>
      </p:sp>
    </p:spTree>
    <p:extLst>
      <p:ext uri="{BB962C8B-B14F-4D97-AF65-F5344CB8AC3E}">
        <p14:creationId xmlns:p14="http://schemas.microsoft.com/office/powerpoint/2010/main" val="188485097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17016870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g Bayes Theory - Aktualności - Rafał Kucharsk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9974" y="2876550"/>
            <a:ext cx="4030426" cy="20931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science related funny quotes - Data Science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53" y="203062"/>
            <a:ext cx="35337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tistics Hum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5158" y="345522"/>
            <a:ext cx="5025262" cy="20995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llustrating basic terms of a confusion matrix. Source: Narkhede 2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1147" y="3766893"/>
            <a:ext cx="3782572" cy="2783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f I can't calculate the probability of passing my probability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35" y="4503590"/>
            <a:ext cx="2354410" cy="235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21232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908768" y="1112086"/>
            <a:ext cx="4713860" cy="4285019"/>
            <a:chOff x="3908768" y="1112086"/>
            <a:chExt cx="4713860" cy="4285019"/>
          </a:xfrm>
        </p:grpSpPr>
        <p:cxnSp>
          <p:nvCxnSpPr>
            <p:cNvPr id="4" name="Straight Arrow Connector 3"/>
            <p:cNvCxnSpPr/>
            <p:nvPr/>
          </p:nvCxnSpPr>
          <p:spPr>
            <a:xfrm flipV="1">
              <a:off x="5855615" y="1437105"/>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08768" y="3446209"/>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77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79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79195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77361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4476750" y="2033589"/>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p:cNvSpPr txBox="1"/>
            <p:nvPr/>
          </p:nvSpPr>
          <p:spPr>
            <a:xfrm>
              <a:off x="7334696" y="3047773"/>
              <a:ext cx="1287932" cy="369332"/>
            </a:xfrm>
            <a:prstGeom prst="rect">
              <a:avLst/>
            </a:prstGeom>
            <a:noFill/>
          </p:spPr>
          <p:txBody>
            <a:bodyPr wrap="square" rtlCol="0">
              <a:spAutoFit/>
            </a:bodyPr>
            <a:lstStyle/>
            <a:p>
              <a:pPr algn="ctr"/>
              <a:r>
                <a:rPr lang="pt-BR" dirty="0" smtClean="0"/>
                <a:t>In-Phase(I)</a:t>
              </a:r>
              <a:endParaRPr lang="pt-BR" dirty="0"/>
            </a:p>
          </p:txBody>
        </p:sp>
        <p:sp>
          <p:nvSpPr>
            <p:cNvPr id="13" name="TextBox 12"/>
            <p:cNvSpPr txBox="1"/>
            <p:nvPr/>
          </p:nvSpPr>
          <p:spPr>
            <a:xfrm>
              <a:off x="4997893" y="1112086"/>
              <a:ext cx="1638703" cy="369332"/>
            </a:xfrm>
            <a:prstGeom prst="rect">
              <a:avLst/>
            </a:prstGeom>
            <a:noFill/>
          </p:spPr>
          <p:txBody>
            <a:bodyPr wrap="square" rtlCol="0">
              <a:spAutoFit/>
            </a:bodyPr>
            <a:lstStyle/>
            <a:p>
              <a:pPr algn="ctr"/>
              <a:r>
                <a:rPr lang="pt-BR" dirty="0" smtClean="0"/>
                <a:t>Quadrature (Q)</a:t>
              </a:r>
              <a:endParaRPr lang="pt-BR" dirty="0"/>
            </a:p>
          </p:txBody>
        </p:sp>
        <p:sp>
          <p:nvSpPr>
            <p:cNvPr id="14" name="TextBox 13"/>
            <p:cNvSpPr txBox="1"/>
            <p:nvPr/>
          </p:nvSpPr>
          <p:spPr>
            <a:xfrm>
              <a:off x="6636596" y="2046192"/>
              <a:ext cx="418037" cy="338554"/>
            </a:xfrm>
            <a:prstGeom prst="rect">
              <a:avLst/>
            </a:prstGeom>
            <a:noFill/>
          </p:spPr>
          <p:txBody>
            <a:bodyPr wrap="square" rtlCol="0">
              <a:spAutoFit/>
            </a:bodyPr>
            <a:lstStyle/>
            <a:p>
              <a:r>
                <a:rPr lang="pt-BR" sz="1600" dirty="0" smtClean="0"/>
                <a:t>00</a:t>
              </a:r>
              <a:endParaRPr lang="pt-BR" sz="1600" dirty="0"/>
            </a:p>
          </p:txBody>
        </p:sp>
        <p:sp>
          <p:nvSpPr>
            <p:cNvPr id="15" name="TextBox 14"/>
            <p:cNvSpPr txBox="1"/>
            <p:nvPr/>
          </p:nvSpPr>
          <p:spPr>
            <a:xfrm>
              <a:off x="4656598" y="2046192"/>
              <a:ext cx="418037" cy="338554"/>
            </a:xfrm>
            <a:prstGeom prst="rect">
              <a:avLst/>
            </a:prstGeom>
            <a:noFill/>
          </p:spPr>
          <p:txBody>
            <a:bodyPr wrap="square" rtlCol="0">
              <a:spAutoFit/>
            </a:bodyPr>
            <a:lstStyle/>
            <a:p>
              <a:r>
                <a:rPr lang="pt-BR" sz="1600" dirty="0" smtClean="0"/>
                <a:t>01</a:t>
              </a:r>
              <a:endParaRPr lang="pt-BR" sz="1600" dirty="0"/>
            </a:p>
          </p:txBody>
        </p:sp>
        <p:sp>
          <p:nvSpPr>
            <p:cNvPr id="16" name="TextBox 15"/>
            <p:cNvSpPr txBox="1"/>
            <p:nvPr/>
          </p:nvSpPr>
          <p:spPr>
            <a:xfrm>
              <a:off x="4656598" y="4505523"/>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17" name="TextBox 16"/>
            <p:cNvSpPr txBox="1"/>
            <p:nvPr/>
          </p:nvSpPr>
          <p:spPr>
            <a:xfrm>
              <a:off x="6640043" y="4505523"/>
              <a:ext cx="418037" cy="338554"/>
            </a:xfrm>
            <a:prstGeom prst="rect">
              <a:avLst/>
            </a:prstGeom>
            <a:noFill/>
          </p:spPr>
          <p:txBody>
            <a:bodyPr wrap="square" rtlCol="0">
              <a:spAutoFit/>
            </a:bodyPr>
            <a:lstStyle/>
            <a:p>
              <a:r>
                <a:rPr lang="pt-BR" sz="1600" dirty="0" smtClean="0"/>
                <a:t>1</a:t>
              </a:r>
              <a:r>
                <a:rPr lang="pt-BR" sz="1600" dirty="0"/>
                <a:t>0</a:t>
              </a:r>
            </a:p>
          </p:txBody>
        </p:sp>
        <p:cxnSp>
          <p:nvCxnSpPr>
            <p:cNvPr id="20" name="Straight Connector 19"/>
            <p:cNvCxnSpPr/>
            <p:nvPr/>
          </p:nvCxnSpPr>
          <p:spPr>
            <a:xfrm>
              <a:off x="5735410" y="246381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38865" y="4427220"/>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6727140" y="3448762"/>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4753560" y="3443111"/>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910075" y="229016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10075" y="2290162"/>
                  <a:ext cx="658012" cy="333168"/>
                </a:xfrm>
                <a:prstGeom prst="rect">
                  <a:avLst/>
                </a:prstGeom>
                <a:blipFill rotWithShape="0">
                  <a:blip r:embed="rId2"/>
                  <a:stretch>
                    <a:fillRect l="-14019" t="-79630" r="-32710" b="-14629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480621" y="3501631"/>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480621" y="3501631"/>
                  <a:ext cx="658012" cy="333168"/>
                </a:xfrm>
                <a:prstGeom prst="rect">
                  <a:avLst/>
                </a:prstGeom>
                <a:blipFill rotWithShape="0">
                  <a:blip r:embed="rId3"/>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917100" y="423968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917100" y="4239682"/>
                  <a:ext cx="658012" cy="333168"/>
                </a:xfrm>
                <a:prstGeom prst="rect">
                  <a:avLst/>
                </a:prstGeom>
                <a:blipFill rotWithShape="0">
                  <a:blip r:embed="rId4"/>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32554" y="355623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4532554" y="3556234"/>
                  <a:ext cx="658012" cy="333168"/>
                </a:xfrm>
                <a:prstGeom prst="rect">
                  <a:avLst/>
                </a:prstGeom>
                <a:blipFill rotWithShape="0">
                  <a:blip r:embed="rId5"/>
                  <a:stretch>
                    <a:fillRect t="-78182" r="-48598"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2786947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flipV="1">
            <a:off x="8957261" y="1269935"/>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868817" y="1276022"/>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V="1">
            <a:off x="9934763" y="2241317"/>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04371"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1891392"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3072" y="2979963"/>
            <a:ext cx="165100" cy="369332"/>
          </a:xfrm>
          <a:prstGeom prst="rect">
            <a:avLst/>
          </a:prstGeom>
          <a:noFill/>
        </p:spPr>
        <p:txBody>
          <a:bodyPr wrap="square" rtlCol="0">
            <a:spAutoFit/>
          </a:bodyPr>
          <a:lstStyle/>
          <a:p>
            <a:pPr algn="ctr"/>
            <a:r>
              <a:rPr lang="pt-BR" dirty="0" smtClean="0"/>
              <a:t>0</a:t>
            </a:r>
            <a:endParaRPr lang="pt-BR" dirty="0"/>
          </a:p>
        </p:txBody>
      </p:sp>
      <p:sp>
        <p:nvSpPr>
          <p:cNvPr id="11" name="TextBox 10"/>
          <p:cNvSpPr txBox="1"/>
          <p:nvPr/>
        </p:nvSpPr>
        <p:spPr>
          <a:xfrm>
            <a:off x="498021" y="3253013"/>
            <a:ext cx="165100" cy="369332"/>
          </a:xfrm>
          <a:prstGeom prst="rect">
            <a:avLst/>
          </a:prstGeom>
          <a:noFill/>
        </p:spPr>
        <p:txBody>
          <a:bodyPr wrap="square" rtlCol="0">
            <a:spAutoFit/>
          </a:bodyPr>
          <a:lstStyle/>
          <a:p>
            <a:pPr algn="ctr"/>
            <a:r>
              <a:rPr lang="pt-BR" dirty="0" smtClean="0"/>
              <a:t>0</a:t>
            </a:r>
            <a:endParaRPr lang="pt-BR" dirty="0"/>
          </a:p>
        </p:txBody>
      </p:sp>
      <p:sp>
        <p:nvSpPr>
          <p:cNvPr id="12" name="TextBox 11"/>
          <p:cNvSpPr txBox="1"/>
          <p:nvPr/>
        </p:nvSpPr>
        <p:spPr>
          <a:xfrm>
            <a:off x="2380956" y="3253013"/>
            <a:ext cx="194129" cy="369332"/>
          </a:xfrm>
          <a:prstGeom prst="rect">
            <a:avLst/>
          </a:prstGeom>
          <a:noFill/>
        </p:spPr>
        <p:txBody>
          <a:bodyPr wrap="square" rtlCol="0">
            <a:spAutoFit/>
          </a:bodyPr>
          <a:lstStyle/>
          <a:p>
            <a:pPr algn="ctr"/>
            <a:r>
              <a:rPr lang="pt-BR" dirty="0"/>
              <a:t>1</a:t>
            </a:r>
          </a:p>
        </p:txBody>
      </p:sp>
      <p:sp>
        <p:nvSpPr>
          <p:cNvPr id="13" name="TextBox 12"/>
          <p:cNvSpPr txBox="1"/>
          <p:nvPr/>
        </p:nvSpPr>
        <p:spPr>
          <a:xfrm>
            <a:off x="294822" y="1081996"/>
            <a:ext cx="165100" cy="369332"/>
          </a:xfrm>
          <a:prstGeom prst="rect">
            <a:avLst/>
          </a:prstGeom>
          <a:noFill/>
        </p:spPr>
        <p:txBody>
          <a:bodyPr wrap="square" rtlCol="0">
            <a:spAutoFit/>
          </a:bodyPr>
          <a:lstStyle/>
          <a:p>
            <a:pPr algn="ctr"/>
            <a:r>
              <a:rPr lang="pt-BR" dirty="0"/>
              <a:t>1</a:t>
            </a:r>
          </a:p>
        </p:txBody>
      </p:sp>
      <p:sp>
        <p:nvSpPr>
          <p:cNvPr id="17" name="Rectangle 16"/>
          <p:cNvSpPr/>
          <p:nvPr/>
        </p:nvSpPr>
        <p:spPr>
          <a:xfrm>
            <a:off x="2414470"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angle 17"/>
          <p:cNvSpPr/>
          <p:nvPr/>
        </p:nvSpPr>
        <p:spPr>
          <a:xfrm>
            <a:off x="2424020" y="121266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ctangle 18"/>
          <p:cNvSpPr/>
          <p:nvPr/>
        </p:nvSpPr>
        <p:spPr>
          <a:xfrm>
            <a:off x="456906"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420906"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1" name="TextBox 20"/>
              <p:cNvSpPr txBox="1"/>
              <p:nvPr/>
            </p:nvSpPr>
            <p:spPr>
              <a:xfrm>
                <a:off x="492906"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1" name="TextBox 20"/>
              <p:cNvSpPr txBox="1">
                <a:spLocks noRot="1" noChangeAspect="1" noMove="1" noResize="1" noEditPoints="1" noAdjustHandles="1" noChangeArrowheads="1" noChangeShapeType="1" noTextEdit="1"/>
              </p:cNvSpPr>
              <p:nvPr/>
            </p:nvSpPr>
            <p:spPr>
              <a:xfrm>
                <a:off x="492906" y="466271"/>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855684"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2855684" y="2787330"/>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23" name="TextBox 22"/>
          <p:cNvSpPr txBox="1"/>
          <p:nvPr/>
        </p:nvSpPr>
        <p:spPr>
          <a:xfrm>
            <a:off x="492906" y="466271"/>
            <a:ext cx="2791857" cy="461665"/>
          </a:xfrm>
          <a:prstGeom prst="rect">
            <a:avLst/>
          </a:prstGeom>
          <a:noFill/>
        </p:spPr>
        <p:txBody>
          <a:bodyPr wrap="square" rtlCol="0">
            <a:spAutoFit/>
          </a:bodyPr>
          <a:lstStyle/>
          <a:p>
            <a:pPr algn="ctr"/>
            <a:r>
              <a:rPr lang="pt-BR" sz="2400" b="1" dirty="0" smtClean="0"/>
              <a:t>OR</a:t>
            </a:r>
            <a:endParaRPr lang="pt-BR" sz="2400" b="1" dirty="0"/>
          </a:p>
        </p:txBody>
      </p:sp>
      <p:cxnSp>
        <p:nvCxnSpPr>
          <p:cNvPr id="24" name="Straight Connector 23"/>
          <p:cNvCxnSpPr/>
          <p:nvPr/>
        </p:nvCxnSpPr>
        <p:spPr>
          <a:xfrm>
            <a:off x="4829148" y="47262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6216169" y="185964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87849" y="2986313"/>
            <a:ext cx="165100" cy="369332"/>
          </a:xfrm>
          <a:prstGeom prst="rect">
            <a:avLst/>
          </a:prstGeom>
          <a:noFill/>
        </p:spPr>
        <p:txBody>
          <a:bodyPr wrap="square" rtlCol="0">
            <a:spAutoFit/>
          </a:bodyPr>
          <a:lstStyle/>
          <a:p>
            <a:pPr algn="ctr"/>
            <a:r>
              <a:rPr lang="pt-BR" dirty="0" smtClean="0"/>
              <a:t>0</a:t>
            </a:r>
            <a:endParaRPr lang="pt-BR" dirty="0"/>
          </a:p>
        </p:txBody>
      </p:sp>
      <p:sp>
        <p:nvSpPr>
          <p:cNvPr id="27" name="TextBox 26"/>
          <p:cNvSpPr txBox="1"/>
          <p:nvPr/>
        </p:nvSpPr>
        <p:spPr>
          <a:xfrm>
            <a:off x="4822798" y="3259363"/>
            <a:ext cx="165100" cy="369332"/>
          </a:xfrm>
          <a:prstGeom prst="rect">
            <a:avLst/>
          </a:prstGeom>
          <a:noFill/>
        </p:spPr>
        <p:txBody>
          <a:bodyPr wrap="square" rtlCol="0">
            <a:spAutoFit/>
          </a:bodyPr>
          <a:lstStyle/>
          <a:p>
            <a:pPr algn="ctr"/>
            <a:r>
              <a:rPr lang="pt-BR" dirty="0" smtClean="0"/>
              <a:t>0</a:t>
            </a:r>
            <a:endParaRPr lang="pt-BR" dirty="0"/>
          </a:p>
        </p:txBody>
      </p:sp>
      <p:sp>
        <p:nvSpPr>
          <p:cNvPr id="28" name="TextBox 27"/>
          <p:cNvSpPr txBox="1"/>
          <p:nvPr/>
        </p:nvSpPr>
        <p:spPr>
          <a:xfrm>
            <a:off x="6705733" y="3259363"/>
            <a:ext cx="194129" cy="369332"/>
          </a:xfrm>
          <a:prstGeom prst="rect">
            <a:avLst/>
          </a:prstGeom>
          <a:noFill/>
        </p:spPr>
        <p:txBody>
          <a:bodyPr wrap="square" rtlCol="0">
            <a:spAutoFit/>
          </a:bodyPr>
          <a:lstStyle/>
          <a:p>
            <a:pPr algn="ctr"/>
            <a:r>
              <a:rPr lang="pt-BR" dirty="0"/>
              <a:t>1</a:t>
            </a:r>
          </a:p>
        </p:txBody>
      </p:sp>
      <p:sp>
        <p:nvSpPr>
          <p:cNvPr id="29" name="TextBox 28"/>
          <p:cNvSpPr txBox="1"/>
          <p:nvPr/>
        </p:nvSpPr>
        <p:spPr>
          <a:xfrm>
            <a:off x="4619599" y="1088346"/>
            <a:ext cx="165100" cy="369332"/>
          </a:xfrm>
          <a:prstGeom prst="rect">
            <a:avLst/>
          </a:prstGeom>
          <a:noFill/>
        </p:spPr>
        <p:txBody>
          <a:bodyPr wrap="square" rtlCol="0">
            <a:spAutoFit/>
          </a:bodyPr>
          <a:lstStyle/>
          <a:p>
            <a:pPr algn="ctr"/>
            <a:r>
              <a:rPr lang="pt-BR" dirty="0"/>
              <a:t>1</a:t>
            </a:r>
          </a:p>
        </p:txBody>
      </p:sp>
      <p:sp>
        <p:nvSpPr>
          <p:cNvPr id="31" name="Rectangle 30"/>
          <p:cNvSpPr/>
          <p:nvPr/>
        </p:nvSpPr>
        <p:spPr>
          <a:xfrm>
            <a:off x="6732922" y="121901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4745683" y="316301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33"/>
              <p:cNvSpPr txBox="1"/>
              <p:nvPr/>
            </p:nvSpPr>
            <p:spPr>
              <a:xfrm>
                <a:off x="4817683" y="47262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817683" y="472621"/>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180461" y="279368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7180461" y="2793680"/>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36" name="TextBox 35"/>
          <p:cNvSpPr txBox="1"/>
          <p:nvPr/>
        </p:nvSpPr>
        <p:spPr>
          <a:xfrm>
            <a:off x="4817683" y="472621"/>
            <a:ext cx="2791857" cy="461665"/>
          </a:xfrm>
          <a:prstGeom prst="rect">
            <a:avLst/>
          </a:prstGeom>
          <a:noFill/>
        </p:spPr>
        <p:txBody>
          <a:bodyPr wrap="square" rtlCol="0">
            <a:spAutoFit/>
          </a:bodyPr>
          <a:lstStyle/>
          <a:p>
            <a:pPr algn="ctr"/>
            <a:r>
              <a:rPr lang="pt-BR" sz="2400" b="1" dirty="0" smtClean="0"/>
              <a:t>AND</a:t>
            </a:r>
            <a:endParaRPr lang="pt-BR" sz="2400" b="1" dirty="0"/>
          </a:p>
        </p:txBody>
      </p:sp>
      <p:sp>
        <p:nvSpPr>
          <p:cNvPr id="37" name="Oval 36"/>
          <p:cNvSpPr/>
          <p:nvPr/>
        </p:nvSpPr>
        <p:spPr>
          <a:xfrm>
            <a:off x="4756283" y="12195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6727931" y="3181546"/>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Straight Connector 38"/>
          <p:cNvCxnSpPr/>
          <p:nvPr/>
        </p:nvCxnSpPr>
        <p:spPr>
          <a:xfrm>
            <a:off x="8906276"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10293297"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4977" y="2979963"/>
            <a:ext cx="165100" cy="369332"/>
          </a:xfrm>
          <a:prstGeom prst="rect">
            <a:avLst/>
          </a:prstGeom>
          <a:noFill/>
        </p:spPr>
        <p:txBody>
          <a:bodyPr wrap="square" rtlCol="0">
            <a:spAutoFit/>
          </a:bodyPr>
          <a:lstStyle/>
          <a:p>
            <a:pPr algn="ctr"/>
            <a:r>
              <a:rPr lang="pt-BR" dirty="0" smtClean="0"/>
              <a:t>0</a:t>
            </a:r>
            <a:endParaRPr lang="pt-BR" dirty="0"/>
          </a:p>
        </p:txBody>
      </p:sp>
      <p:sp>
        <p:nvSpPr>
          <p:cNvPr id="42" name="TextBox 41"/>
          <p:cNvSpPr txBox="1"/>
          <p:nvPr/>
        </p:nvSpPr>
        <p:spPr>
          <a:xfrm>
            <a:off x="8899926" y="3253013"/>
            <a:ext cx="165100" cy="369332"/>
          </a:xfrm>
          <a:prstGeom prst="rect">
            <a:avLst/>
          </a:prstGeom>
          <a:noFill/>
        </p:spPr>
        <p:txBody>
          <a:bodyPr wrap="square" rtlCol="0">
            <a:spAutoFit/>
          </a:bodyPr>
          <a:lstStyle/>
          <a:p>
            <a:pPr algn="ctr"/>
            <a:r>
              <a:rPr lang="pt-BR" dirty="0" smtClean="0"/>
              <a:t>0</a:t>
            </a:r>
            <a:endParaRPr lang="pt-BR" dirty="0"/>
          </a:p>
        </p:txBody>
      </p:sp>
      <p:sp>
        <p:nvSpPr>
          <p:cNvPr id="43" name="TextBox 42"/>
          <p:cNvSpPr txBox="1"/>
          <p:nvPr/>
        </p:nvSpPr>
        <p:spPr>
          <a:xfrm>
            <a:off x="10782861" y="3253013"/>
            <a:ext cx="194129" cy="369332"/>
          </a:xfrm>
          <a:prstGeom prst="rect">
            <a:avLst/>
          </a:prstGeom>
          <a:noFill/>
        </p:spPr>
        <p:txBody>
          <a:bodyPr wrap="square" rtlCol="0">
            <a:spAutoFit/>
          </a:bodyPr>
          <a:lstStyle/>
          <a:p>
            <a:pPr algn="ctr"/>
            <a:r>
              <a:rPr lang="pt-BR" dirty="0"/>
              <a:t>1</a:t>
            </a:r>
          </a:p>
        </p:txBody>
      </p:sp>
      <p:sp>
        <p:nvSpPr>
          <p:cNvPr id="44" name="TextBox 43"/>
          <p:cNvSpPr txBox="1"/>
          <p:nvPr/>
        </p:nvSpPr>
        <p:spPr>
          <a:xfrm>
            <a:off x="8696727" y="1081996"/>
            <a:ext cx="165100" cy="369332"/>
          </a:xfrm>
          <a:prstGeom prst="rect">
            <a:avLst/>
          </a:prstGeom>
          <a:noFill/>
        </p:spPr>
        <p:txBody>
          <a:bodyPr wrap="square" rtlCol="0">
            <a:spAutoFit/>
          </a:bodyPr>
          <a:lstStyle/>
          <a:p>
            <a:pPr algn="ctr"/>
            <a:r>
              <a:rPr lang="pt-BR" dirty="0"/>
              <a:t>1</a:t>
            </a:r>
          </a:p>
        </p:txBody>
      </p:sp>
      <p:sp>
        <p:nvSpPr>
          <p:cNvPr id="45" name="Rectangle 44"/>
          <p:cNvSpPr/>
          <p:nvPr/>
        </p:nvSpPr>
        <p:spPr>
          <a:xfrm>
            <a:off x="10816375"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p:cNvSpPr/>
          <p:nvPr/>
        </p:nvSpPr>
        <p:spPr>
          <a:xfrm>
            <a:off x="8858811"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8822811"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9" name="TextBox 48"/>
              <p:cNvSpPr txBox="1"/>
              <p:nvPr/>
            </p:nvSpPr>
            <p:spPr>
              <a:xfrm>
                <a:off x="8894811"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9" name="TextBox 48"/>
              <p:cNvSpPr txBox="1">
                <a:spLocks noRot="1" noChangeAspect="1" noMove="1" noResize="1" noEditPoints="1" noAdjustHandles="1" noChangeArrowheads="1" noChangeShapeType="1" noTextEdit="1"/>
              </p:cNvSpPr>
              <p:nvPr/>
            </p:nvSpPr>
            <p:spPr>
              <a:xfrm>
                <a:off x="8894811" y="466271"/>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11257589"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0" name="TextBox 49"/>
              <p:cNvSpPr txBox="1">
                <a:spLocks noRot="1" noChangeAspect="1" noMove="1" noResize="1" noEditPoints="1" noAdjustHandles="1" noChangeArrowheads="1" noChangeShapeType="1" noTextEdit="1"/>
              </p:cNvSpPr>
              <p:nvPr/>
            </p:nvSpPr>
            <p:spPr>
              <a:xfrm>
                <a:off x="11257589" y="2787330"/>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51" name="TextBox 50"/>
          <p:cNvSpPr txBox="1"/>
          <p:nvPr/>
        </p:nvSpPr>
        <p:spPr>
          <a:xfrm>
            <a:off x="8894811" y="466271"/>
            <a:ext cx="2791857" cy="461665"/>
          </a:xfrm>
          <a:prstGeom prst="rect">
            <a:avLst/>
          </a:prstGeom>
          <a:noFill/>
        </p:spPr>
        <p:txBody>
          <a:bodyPr wrap="square" rtlCol="0">
            <a:spAutoFit/>
          </a:bodyPr>
          <a:lstStyle/>
          <a:p>
            <a:pPr algn="ctr"/>
            <a:r>
              <a:rPr lang="pt-BR" sz="2400" b="1" dirty="0" smtClean="0"/>
              <a:t>XOR</a:t>
            </a:r>
            <a:endParaRPr lang="pt-BR" sz="2400" b="1" dirty="0"/>
          </a:p>
        </p:txBody>
      </p:sp>
      <p:sp>
        <p:nvSpPr>
          <p:cNvPr id="52" name="Oval 51"/>
          <p:cNvSpPr/>
          <p:nvPr/>
        </p:nvSpPr>
        <p:spPr>
          <a:xfrm>
            <a:off x="10791252" y="1198101"/>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Connector 53"/>
          <p:cNvCxnSpPr>
            <a:stCxn id="19" idx="3"/>
            <a:endCxn id="18" idx="1"/>
          </p:cNvCxnSpPr>
          <p:nvPr/>
        </p:nvCxnSpPr>
        <p:spPr>
          <a:xfrm flipV="1">
            <a:off x="564906" y="1266661"/>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V="1">
            <a:off x="1541417" y="2247206"/>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V="1">
            <a:off x="5861433" y="2246219"/>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36571"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a:off x="451791"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TextBox 61"/>
          <p:cNvSpPr txBox="1"/>
          <p:nvPr/>
        </p:nvSpPr>
        <p:spPr>
          <a:xfrm>
            <a:off x="542046"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3" name="TextBox 62"/>
          <p:cNvSpPr txBox="1"/>
          <p:nvPr/>
        </p:nvSpPr>
        <p:spPr>
          <a:xfrm>
            <a:off x="580571"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4" name="Oval 63"/>
          <p:cNvSpPr/>
          <p:nvPr/>
        </p:nvSpPr>
        <p:spPr>
          <a:xfrm>
            <a:off x="4784699"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a:off x="4799919"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TextBox 65"/>
          <p:cNvSpPr txBox="1"/>
          <p:nvPr/>
        </p:nvSpPr>
        <p:spPr>
          <a:xfrm>
            <a:off x="4890174"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7" name="TextBox 66"/>
          <p:cNvSpPr txBox="1"/>
          <p:nvPr/>
        </p:nvSpPr>
        <p:spPr>
          <a:xfrm>
            <a:off x="4928699"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8" name="Oval 67"/>
          <p:cNvSpPr/>
          <p:nvPr/>
        </p:nvSpPr>
        <p:spPr>
          <a:xfrm>
            <a:off x="8902296"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a:off x="8917516"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TextBox 69"/>
          <p:cNvSpPr txBox="1"/>
          <p:nvPr/>
        </p:nvSpPr>
        <p:spPr>
          <a:xfrm>
            <a:off x="9007771"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71" name="TextBox 70"/>
          <p:cNvSpPr txBox="1"/>
          <p:nvPr/>
        </p:nvSpPr>
        <p:spPr>
          <a:xfrm>
            <a:off x="9046296"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Tree>
    <p:extLst>
      <p:ext uri="{BB962C8B-B14F-4D97-AF65-F5344CB8AC3E}">
        <p14:creationId xmlns:p14="http://schemas.microsoft.com/office/powerpoint/2010/main" val="19361023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Straight Connector 110"/>
          <p:cNvCxnSpPr/>
          <p:nvPr/>
        </p:nvCxnSpPr>
        <p:spPr>
          <a:xfrm>
            <a:off x="386417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a:off x="507377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386417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3" name="TextBox 112"/>
              <p:cNvSpPr txBox="1">
                <a:spLocks noRot="1" noChangeAspect="1" noMove="1" noResize="1" noEditPoints="1" noAdjustHandles="1" noChangeArrowheads="1" noChangeShapeType="1" noTextEdit="1"/>
              </p:cNvSpPr>
              <p:nvPr/>
            </p:nvSpPr>
            <p:spPr>
              <a:xfrm>
                <a:off x="3864173" y="569493"/>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640246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4" name="TextBox 113"/>
              <p:cNvSpPr txBox="1">
                <a:spLocks noRot="1" noChangeAspect="1" noMove="1" noResize="1" noEditPoints="1" noAdjustHandles="1" noChangeArrowheads="1" noChangeShapeType="1" noTextEdit="1"/>
              </p:cNvSpPr>
              <p:nvPr/>
            </p:nvSpPr>
            <p:spPr>
              <a:xfrm>
                <a:off x="6402468" y="3094142"/>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115" name="Oval 114"/>
          <p:cNvSpPr/>
          <p:nvPr/>
        </p:nvSpPr>
        <p:spPr>
          <a:xfrm>
            <a:off x="467265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468206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438195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451588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Oval 119"/>
          <p:cNvSpPr/>
          <p:nvPr/>
        </p:nvSpPr>
        <p:spPr>
          <a:xfrm>
            <a:off x="496875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Oval 120"/>
          <p:cNvSpPr/>
          <p:nvPr/>
        </p:nvSpPr>
        <p:spPr>
          <a:xfrm>
            <a:off x="499509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Oval 121"/>
          <p:cNvSpPr/>
          <p:nvPr/>
        </p:nvSpPr>
        <p:spPr>
          <a:xfrm>
            <a:off x="525067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498377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443793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Oval 124"/>
          <p:cNvSpPr/>
          <p:nvPr/>
        </p:nvSpPr>
        <p:spPr>
          <a:xfrm>
            <a:off x="507377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Oval 125"/>
          <p:cNvSpPr/>
          <p:nvPr/>
        </p:nvSpPr>
        <p:spPr>
          <a:xfrm>
            <a:off x="480377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524317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552336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574815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Oval 129"/>
          <p:cNvSpPr/>
          <p:nvPr/>
        </p:nvSpPr>
        <p:spPr>
          <a:xfrm>
            <a:off x="480906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Oval 130"/>
          <p:cNvSpPr/>
          <p:nvPr/>
        </p:nvSpPr>
        <p:spPr>
          <a:xfrm>
            <a:off x="587099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Oval 131"/>
          <p:cNvSpPr/>
          <p:nvPr/>
        </p:nvSpPr>
        <p:spPr>
          <a:xfrm>
            <a:off x="548767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Oval 132"/>
          <p:cNvSpPr/>
          <p:nvPr/>
        </p:nvSpPr>
        <p:spPr>
          <a:xfrm>
            <a:off x="529034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Oval 133"/>
          <p:cNvSpPr/>
          <p:nvPr/>
        </p:nvSpPr>
        <p:spPr>
          <a:xfrm>
            <a:off x="526488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Oval 134"/>
          <p:cNvSpPr/>
          <p:nvPr/>
        </p:nvSpPr>
        <p:spPr>
          <a:xfrm>
            <a:off x="552336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517584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428739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414321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392277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389663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p:nvPr/>
        </p:nvSpPr>
        <p:spPr>
          <a:xfrm>
            <a:off x="576041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p:nvPr/>
        </p:nvSpPr>
        <p:spPr>
          <a:xfrm>
            <a:off x="399717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Oval 142"/>
          <p:cNvSpPr/>
          <p:nvPr/>
        </p:nvSpPr>
        <p:spPr>
          <a:xfrm>
            <a:off x="549559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Oval 143"/>
          <p:cNvSpPr/>
          <p:nvPr/>
        </p:nvSpPr>
        <p:spPr>
          <a:xfrm>
            <a:off x="563818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Oval 144"/>
          <p:cNvSpPr/>
          <p:nvPr/>
        </p:nvSpPr>
        <p:spPr>
          <a:xfrm>
            <a:off x="573007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p:nvPr/>
        </p:nvSpPr>
        <p:spPr>
          <a:xfrm>
            <a:off x="413731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p:nvPr/>
        </p:nvSpPr>
        <p:spPr>
          <a:xfrm>
            <a:off x="441411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p:nvPr/>
        </p:nvSpPr>
        <p:spPr>
          <a:xfrm>
            <a:off x="489330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p:nvPr/>
        </p:nvSpPr>
        <p:spPr>
          <a:xfrm>
            <a:off x="462065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p:nvPr/>
        </p:nvSpPr>
        <p:spPr>
          <a:xfrm>
            <a:off x="404794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p:nvPr/>
        </p:nvSpPr>
        <p:spPr>
          <a:xfrm>
            <a:off x="533003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Multiply 151"/>
          <p:cNvSpPr/>
          <p:nvPr/>
        </p:nvSpPr>
        <p:spPr>
          <a:xfrm>
            <a:off x="571264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p:nvPr/>
        </p:nvSpPr>
        <p:spPr>
          <a:xfrm>
            <a:off x="420058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p:nvPr/>
        </p:nvSpPr>
        <p:spPr>
          <a:xfrm>
            <a:off x="460849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p:nvPr/>
        </p:nvSpPr>
        <p:spPr>
          <a:xfrm>
            <a:off x="387035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Multiply 155"/>
          <p:cNvSpPr/>
          <p:nvPr/>
        </p:nvSpPr>
        <p:spPr>
          <a:xfrm>
            <a:off x="503109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14"/>
          <p:cNvSpPr/>
          <p:nvPr/>
        </p:nvSpPr>
        <p:spPr>
          <a:xfrm>
            <a:off x="4269379" y="689488"/>
            <a:ext cx="2145070" cy="2010210"/>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7" name="Straight Connector 156"/>
          <p:cNvCxnSpPr/>
          <p:nvPr/>
        </p:nvCxnSpPr>
        <p:spPr>
          <a:xfrm>
            <a:off x="35836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a:off x="156796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p:cNvSpPr txBox="1"/>
              <p:nvPr/>
            </p:nvSpPr>
            <p:spPr>
              <a:xfrm>
                <a:off x="35836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59" name="TextBox 158"/>
              <p:cNvSpPr txBox="1">
                <a:spLocks noRot="1" noChangeAspect="1" noMove="1" noResize="1" noEditPoints="1" noAdjustHandles="1" noChangeArrowheads="1" noChangeShapeType="1" noTextEdit="1"/>
              </p:cNvSpPr>
              <p:nvPr/>
            </p:nvSpPr>
            <p:spPr>
              <a:xfrm>
                <a:off x="358363" y="569493"/>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289665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60" name="TextBox 159"/>
              <p:cNvSpPr txBox="1">
                <a:spLocks noRot="1" noChangeAspect="1" noMove="1" noResize="1" noEditPoints="1" noAdjustHandles="1" noChangeArrowheads="1" noChangeShapeType="1" noTextEdit="1"/>
              </p:cNvSpPr>
              <p:nvPr/>
            </p:nvSpPr>
            <p:spPr>
              <a:xfrm>
                <a:off x="2896658" y="3094142"/>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161" name="Oval 160"/>
          <p:cNvSpPr/>
          <p:nvPr/>
        </p:nvSpPr>
        <p:spPr>
          <a:xfrm>
            <a:off x="116684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Oval 161"/>
          <p:cNvSpPr/>
          <p:nvPr/>
        </p:nvSpPr>
        <p:spPr>
          <a:xfrm>
            <a:off x="117625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3" name="Oval 162"/>
          <p:cNvSpPr/>
          <p:nvPr/>
        </p:nvSpPr>
        <p:spPr>
          <a:xfrm>
            <a:off x="87614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Oval 163"/>
          <p:cNvSpPr/>
          <p:nvPr/>
        </p:nvSpPr>
        <p:spPr>
          <a:xfrm>
            <a:off x="101007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Oval 164"/>
          <p:cNvSpPr/>
          <p:nvPr/>
        </p:nvSpPr>
        <p:spPr>
          <a:xfrm>
            <a:off x="146294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Oval 165"/>
          <p:cNvSpPr/>
          <p:nvPr/>
        </p:nvSpPr>
        <p:spPr>
          <a:xfrm>
            <a:off x="148928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Oval 166"/>
          <p:cNvSpPr/>
          <p:nvPr/>
        </p:nvSpPr>
        <p:spPr>
          <a:xfrm>
            <a:off x="174486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Oval 167"/>
          <p:cNvSpPr/>
          <p:nvPr/>
        </p:nvSpPr>
        <p:spPr>
          <a:xfrm>
            <a:off x="147796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Oval 168"/>
          <p:cNvSpPr/>
          <p:nvPr/>
        </p:nvSpPr>
        <p:spPr>
          <a:xfrm>
            <a:off x="93212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Oval 169"/>
          <p:cNvSpPr/>
          <p:nvPr/>
        </p:nvSpPr>
        <p:spPr>
          <a:xfrm>
            <a:off x="156796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Oval 170"/>
          <p:cNvSpPr/>
          <p:nvPr/>
        </p:nvSpPr>
        <p:spPr>
          <a:xfrm>
            <a:off x="129796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Oval 171"/>
          <p:cNvSpPr/>
          <p:nvPr/>
        </p:nvSpPr>
        <p:spPr>
          <a:xfrm>
            <a:off x="173736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Oval 172"/>
          <p:cNvSpPr/>
          <p:nvPr/>
        </p:nvSpPr>
        <p:spPr>
          <a:xfrm>
            <a:off x="201755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Oval 173"/>
          <p:cNvSpPr/>
          <p:nvPr/>
        </p:nvSpPr>
        <p:spPr>
          <a:xfrm>
            <a:off x="224234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5" name="Oval 174"/>
          <p:cNvSpPr/>
          <p:nvPr/>
        </p:nvSpPr>
        <p:spPr>
          <a:xfrm>
            <a:off x="130325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Oval 175"/>
          <p:cNvSpPr/>
          <p:nvPr/>
        </p:nvSpPr>
        <p:spPr>
          <a:xfrm>
            <a:off x="236518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7" name="Oval 176"/>
          <p:cNvSpPr/>
          <p:nvPr/>
        </p:nvSpPr>
        <p:spPr>
          <a:xfrm>
            <a:off x="198186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8" name="Oval 177"/>
          <p:cNvSpPr/>
          <p:nvPr/>
        </p:nvSpPr>
        <p:spPr>
          <a:xfrm>
            <a:off x="178453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9" name="Oval 178"/>
          <p:cNvSpPr/>
          <p:nvPr/>
        </p:nvSpPr>
        <p:spPr>
          <a:xfrm>
            <a:off x="175907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0" name="Oval 179"/>
          <p:cNvSpPr/>
          <p:nvPr/>
        </p:nvSpPr>
        <p:spPr>
          <a:xfrm>
            <a:off x="201755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1" name="Multiply 180"/>
          <p:cNvSpPr/>
          <p:nvPr/>
        </p:nvSpPr>
        <p:spPr>
          <a:xfrm>
            <a:off x="167003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Multiply 181"/>
          <p:cNvSpPr/>
          <p:nvPr/>
        </p:nvSpPr>
        <p:spPr>
          <a:xfrm>
            <a:off x="78158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Multiply 182"/>
          <p:cNvSpPr/>
          <p:nvPr/>
        </p:nvSpPr>
        <p:spPr>
          <a:xfrm>
            <a:off x="63740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4" name="Multiply 183"/>
          <p:cNvSpPr/>
          <p:nvPr/>
        </p:nvSpPr>
        <p:spPr>
          <a:xfrm>
            <a:off x="41696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Multiply 184"/>
          <p:cNvSpPr/>
          <p:nvPr/>
        </p:nvSpPr>
        <p:spPr>
          <a:xfrm>
            <a:off x="39082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6" name="Multiply 185"/>
          <p:cNvSpPr/>
          <p:nvPr/>
        </p:nvSpPr>
        <p:spPr>
          <a:xfrm>
            <a:off x="225460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Multiply 186"/>
          <p:cNvSpPr/>
          <p:nvPr/>
        </p:nvSpPr>
        <p:spPr>
          <a:xfrm>
            <a:off x="49136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8" name="Oval 187"/>
          <p:cNvSpPr/>
          <p:nvPr/>
        </p:nvSpPr>
        <p:spPr>
          <a:xfrm>
            <a:off x="198978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9" name="Oval 188"/>
          <p:cNvSpPr/>
          <p:nvPr/>
        </p:nvSpPr>
        <p:spPr>
          <a:xfrm>
            <a:off x="213237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0" name="Oval 189"/>
          <p:cNvSpPr/>
          <p:nvPr/>
        </p:nvSpPr>
        <p:spPr>
          <a:xfrm>
            <a:off x="222426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1" name="Multiply 190"/>
          <p:cNvSpPr/>
          <p:nvPr/>
        </p:nvSpPr>
        <p:spPr>
          <a:xfrm>
            <a:off x="63150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Multiply 191"/>
          <p:cNvSpPr/>
          <p:nvPr/>
        </p:nvSpPr>
        <p:spPr>
          <a:xfrm>
            <a:off x="90830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Multiply 192"/>
          <p:cNvSpPr/>
          <p:nvPr/>
        </p:nvSpPr>
        <p:spPr>
          <a:xfrm>
            <a:off x="138749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Multiply 193"/>
          <p:cNvSpPr/>
          <p:nvPr/>
        </p:nvSpPr>
        <p:spPr>
          <a:xfrm>
            <a:off x="111484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5" name="Multiply 194"/>
          <p:cNvSpPr/>
          <p:nvPr/>
        </p:nvSpPr>
        <p:spPr>
          <a:xfrm>
            <a:off x="54213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Multiply 195"/>
          <p:cNvSpPr/>
          <p:nvPr/>
        </p:nvSpPr>
        <p:spPr>
          <a:xfrm>
            <a:off x="182422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Multiply 196"/>
          <p:cNvSpPr/>
          <p:nvPr/>
        </p:nvSpPr>
        <p:spPr>
          <a:xfrm>
            <a:off x="220683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Multiply 197"/>
          <p:cNvSpPr/>
          <p:nvPr/>
        </p:nvSpPr>
        <p:spPr>
          <a:xfrm>
            <a:off x="69477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9" name="Multiply 198"/>
          <p:cNvSpPr/>
          <p:nvPr/>
        </p:nvSpPr>
        <p:spPr>
          <a:xfrm>
            <a:off x="110268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0" name="Multiply 199"/>
          <p:cNvSpPr/>
          <p:nvPr/>
        </p:nvSpPr>
        <p:spPr>
          <a:xfrm>
            <a:off x="36454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1" name="Multiply 200"/>
          <p:cNvSpPr/>
          <p:nvPr/>
        </p:nvSpPr>
        <p:spPr>
          <a:xfrm>
            <a:off x="152528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3" name="Straight Connector 202"/>
          <p:cNvCxnSpPr/>
          <p:nvPr/>
        </p:nvCxnSpPr>
        <p:spPr>
          <a:xfrm>
            <a:off x="342626" y="1198963"/>
            <a:ext cx="2145011" cy="20798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7435758"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16200000">
            <a:off x="8645355"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TextBox 207"/>
              <p:cNvSpPr txBox="1"/>
              <p:nvPr/>
            </p:nvSpPr>
            <p:spPr>
              <a:xfrm>
                <a:off x="7435758"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8" name="TextBox 207"/>
              <p:cNvSpPr txBox="1">
                <a:spLocks noRot="1" noChangeAspect="1" noMove="1" noResize="1" noEditPoints="1" noAdjustHandles="1" noChangeArrowheads="1" noChangeShapeType="1" noTextEdit="1"/>
              </p:cNvSpPr>
              <p:nvPr/>
            </p:nvSpPr>
            <p:spPr>
              <a:xfrm>
                <a:off x="7435758" y="569493"/>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9974053"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09" name="TextBox 208"/>
              <p:cNvSpPr txBox="1">
                <a:spLocks noRot="1" noChangeAspect="1" noMove="1" noResize="1" noEditPoints="1" noAdjustHandles="1" noChangeArrowheads="1" noChangeShapeType="1" noTextEdit="1"/>
              </p:cNvSpPr>
              <p:nvPr/>
            </p:nvSpPr>
            <p:spPr>
              <a:xfrm>
                <a:off x="9974053" y="3094142"/>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210" name="Oval 209"/>
          <p:cNvSpPr/>
          <p:nvPr/>
        </p:nvSpPr>
        <p:spPr>
          <a:xfrm>
            <a:off x="8244243"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Oval 210"/>
          <p:cNvSpPr/>
          <p:nvPr/>
        </p:nvSpPr>
        <p:spPr>
          <a:xfrm>
            <a:off x="8253648"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Oval 211"/>
          <p:cNvSpPr/>
          <p:nvPr/>
        </p:nvSpPr>
        <p:spPr>
          <a:xfrm>
            <a:off x="7953538"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3" name="Oval 212"/>
          <p:cNvSpPr/>
          <p:nvPr/>
        </p:nvSpPr>
        <p:spPr>
          <a:xfrm>
            <a:off x="8087466"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4" name="Oval 213"/>
          <p:cNvSpPr/>
          <p:nvPr/>
        </p:nvSpPr>
        <p:spPr>
          <a:xfrm>
            <a:off x="8540337"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5" name="Oval 214"/>
          <p:cNvSpPr/>
          <p:nvPr/>
        </p:nvSpPr>
        <p:spPr>
          <a:xfrm>
            <a:off x="8566681"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6" name="Oval 215"/>
          <p:cNvSpPr/>
          <p:nvPr/>
        </p:nvSpPr>
        <p:spPr>
          <a:xfrm>
            <a:off x="8822264"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Oval 216"/>
          <p:cNvSpPr/>
          <p:nvPr/>
        </p:nvSpPr>
        <p:spPr>
          <a:xfrm>
            <a:off x="8529348" y="193189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8" name="Oval 217"/>
          <p:cNvSpPr/>
          <p:nvPr/>
        </p:nvSpPr>
        <p:spPr>
          <a:xfrm>
            <a:off x="8009520"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9" name="Oval 218"/>
          <p:cNvSpPr/>
          <p:nvPr/>
        </p:nvSpPr>
        <p:spPr>
          <a:xfrm>
            <a:off x="8645355"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0" name="Oval 219"/>
          <p:cNvSpPr/>
          <p:nvPr/>
        </p:nvSpPr>
        <p:spPr>
          <a:xfrm>
            <a:off x="8375355"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1" name="Oval 220"/>
          <p:cNvSpPr/>
          <p:nvPr/>
        </p:nvSpPr>
        <p:spPr>
          <a:xfrm>
            <a:off x="8814763"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Oval 221"/>
          <p:cNvSpPr/>
          <p:nvPr/>
        </p:nvSpPr>
        <p:spPr>
          <a:xfrm>
            <a:off x="9094945"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3" name="Oval 222"/>
          <p:cNvSpPr/>
          <p:nvPr/>
        </p:nvSpPr>
        <p:spPr>
          <a:xfrm>
            <a:off x="9319740"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4" name="Oval 223"/>
          <p:cNvSpPr/>
          <p:nvPr/>
        </p:nvSpPr>
        <p:spPr>
          <a:xfrm>
            <a:off x="8380652"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5" name="Oval 224"/>
          <p:cNvSpPr/>
          <p:nvPr/>
        </p:nvSpPr>
        <p:spPr>
          <a:xfrm>
            <a:off x="9449340" y="217103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6" name="Oval 225"/>
          <p:cNvSpPr/>
          <p:nvPr/>
        </p:nvSpPr>
        <p:spPr>
          <a:xfrm>
            <a:off x="9059264"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Oval 226"/>
          <p:cNvSpPr/>
          <p:nvPr/>
        </p:nvSpPr>
        <p:spPr>
          <a:xfrm>
            <a:off x="8861932"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8" name="Oval 227"/>
          <p:cNvSpPr/>
          <p:nvPr/>
        </p:nvSpPr>
        <p:spPr>
          <a:xfrm>
            <a:off x="8850182" y="240575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9" name="Oval 228"/>
          <p:cNvSpPr/>
          <p:nvPr/>
        </p:nvSpPr>
        <p:spPr>
          <a:xfrm>
            <a:off x="9094945"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0" name="Multiply 229"/>
          <p:cNvSpPr/>
          <p:nvPr/>
        </p:nvSpPr>
        <p:spPr>
          <a:xfrm>
            <a:off x="8747431"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Multiply 230"/>
          <p:cNvSpPr/>
          <p:nvPr/>
        </p:nvSpPr>
        <p:spPr>
          <a:xfrm>
            <a:off x="7858975"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2" name="Multiply 231"/>
          <p:cNvSpPr/>
          <p:nvPr/>
        </p:nvSpPr>
        <p:spPr>
          <a:xfrm>
            <a:off x="7714795"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3" name="Multiply 232"/>
          <p:cNvSpPr/>
          <p:nvPr/>
        </p:nvSpPr>
        <p:spPr>
          <a:xfrm>
            <a:off x="7494361"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4" name="Multiply 233"/>
          <p:cNvSpPr/>
          <p:nvPr/>
        </p:nvSpPr>
        <p:spPr>
          <a:xfrm>
            <a:off x="7468222"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5" name="Multiply 234"/>
          <p:cNvSpPr/>
          <p:nvPr/>
        </p:nvSpPr>
        <p:spPr>
          <a:xfrm>
            <a:off x="9395340" y="18628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6" name="Multiply 235"/>
          <p:cNvSpPr/>
          <p:nvPr/>
        </p:nvSpPr>
        <p:spPr>
          <a:xfrm>
            <a:off x="7568760"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7" name="Oval 236"/>
          <p:cNvSpPr/>
          <p:nvPr/>
        </p:nvSpPr>
        <p:spPr>
          <a:xfrm>
            <a:off x="9067183"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8" name="Oval 237"/>
          <p:cNvSpPr/>
          <p:nvPr/>
        </p:nvSpPr>
        <p:spPr>
          <a:xfrm>
            <a:off x="9248230"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9" name="Oval 238"/>
          <p:cNvSpPr/>
          <p:nvPr/>
        </p:nvSpPr>
        <p:spPr>
          <a:xfrm>
            <a:off x="9301664"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Multiply 239"/>
          <p:cNvSpPr/>
          <p:nvPr/>
        </p:nvSpPr>
        <p:spPr>
          <a:xfrm>
            <a:off x="7708900"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1" name="Multiply 240"/>
          <p:cNvSpPr/>
          <p:nvPr/>
        </p:nvSpPr>
        <p:spPr>
          <a:xfrm>
            <a:off x="7985699"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2" name="Multiply 241"/>
          <p:cNvSpPr/>
          <p:nvPr/>
        </p:nvSpPr>
        <p:spPr>
          <a:xfrm>
            <a:off x="8464890"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3" name="Multiply 242"/>
          <p:cNvSpPr/>
          <p:nvPr/>
        </p:nvSpPr>
        <p:spPr>
          <a:xfrm>
            <a:off x="8192242"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4" name="Multiply 243"/>
          <p:cNvSpPr/>
          <p:nvPr/>
        </p:nvSpPr>
        <p:spPr>
          <a:xfrm>
            <a:off x="7619533"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5" name="Multiply 244"/>
          <p:cNvSpPr/>
          <p:nvPr/>
        </p:nvSpPr>
        <p:spPr>
          <a:xfrm>
            <a:off x="8901616"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6" name="Multiply 245"/>
          <p:cNvSpPr/>
          <p:nvPr/>
        </p:nvSpPr>
        <p:spPr>
          <a:xfrm>
            <a:off x="9284230"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7" name="Multiply 246"/>
          <p:cNvSpPr/>
          <p:nvPr/>
        </p:nvSpPr>
        <p:spPr>
          <a:xfrm>
            <a:off x="7772170"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8" name="Multiply 247"/>
          <p:cNvSpPr/>
          <p:nvPr/>
        </p:nvSpPr>
        <p:spPr>
          <a:xfrm>
            <a:off x="8180077"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9" name="Multiply 248"/>
          <p:cNvSpPr/>
          <p:nvPr/>
        </p:nvSpPr>
        <p:spPr>
          <a:xfrm>
            <a:off x="7441935"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0" name="Multiply 249"/>
          <p:cNvSpPr/>
          <p:nvPr/>
        </p:nvSpPr>
        <p:spPr>
          <a:xfrm>
            <a:off x="8602681"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Freeform 252"/>
          <p:cNvSpPr/>
          <p:nvPr/>
        </p:nvSpPr>
        <p:spPr>
          <a:xfrm>
            <a:off x="7895448" y="762000"/>
            <a:ext cx="2251852" cy="19113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85544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spTree>
    <p:extLst>
      <p:ext uri="{BB962C8B-B14F-4D97-AF65-F5344CB8AC3E}">
        <p14:creationId xmlns:p14="http://schemas.microsoft.com/office/powerpoint/2010/main" val="1318985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351433" y="1294235"/>
            <a:ext cx="6204019" cy="4248519"/>
            <a:chOff x="4351433" y="1294235"/>
            <a:chExt cx="6204019" cy="4248519"/>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02417" y="1294235"/>
                  <a:ext cx="3077161" cy="681982"/>
                </a:xfrm>
                <a:prstGeom prst="rect">
                  <a:avLst/>
                </a:prstGeom>
                <a:noFill/>
              </p:spPr>
              <p:txBody>
                <a:bodyPr wrap="square" rtlCol="0">
                  <a:spAutoFit/>
                </a:bodyPr>
                <a:lstStyle/>
                <a:p>
                  <a:pPr algn="ctr"/>
                  <a:r>
                    <a:rPr lang="pt-BR" b="1" dirty="0" smtClean="0">
                      <a:latin typeface="Cambria Math" panose="02040503050406030204" pitchFamily="18" charset="0"/>
                    </a:rPr>
                    <a:t>Taxa de verdadeiros positivos</a:t>
                  </a:r>
                </a:p>
                <a:p>
                  <a:pPr algn="ct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𝑟𝑒𝑐𝑎𝑙𝑙</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1" i="1" smtClean="0">
                            <a:latin typeface="Cambria Math" panose="02040503050406030204" pitchFamily="18" charset="0"/>
                          </a:rPr>
                          <m:t>=</m:t>
                        </m:r>
                        <m:r>
                          <a:rPr lang="pt-BR" b="1" i="1" smtClean="0">
                            <a:latin typeface="Cambria Math" panose="02040503050406030204" pitchFamily="18" charset="0"/>
                          </a:rPr>
                          <m:t>𝟏</m:t>
                        </m:r>
                        <m:r>
                          <a:rPr lang="pt-BR" b="1"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02417" y="1294235"/>
                  <a:ext cx="3077161" cy="681982"/>
                </a:xfrm>
                <a:prstGeom prst="rect">
                  <a:avLst/>
                </a:prstGeom>
                <a:blipFill rotWithShape="0">
                  <a:blip r:embed="rId2"/>
                  <a:stretch>
                    <a:fillRect l="-1782" t="-5357"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86587" y="4860772"/>
                  <a:ext cx="3768865" cy="681982"/>
                </a:xfrm>
                <a:prstGeom prst="rect">
                  <a:avLst/>
                </a:prstGeom>
                <a:noFill/>
              </p:spPr>
              <p:txBody>
                <a:bodyPr wrap="square" rtlCol="0">
                  <a:spAutoFit/>
                </a:bodyPr>
                <a:lstStyle/>
                <a:p>
                  <a:r>
                    <a:rPr lang="pt-BR" b="1" dirty="0" smtClean="0">
                      <a:latin typeface="Cambria Math" panose="02040503050406030204" pitchFamily="18" charset="0"/>
                    </a:rPr>
                    <a:t>Taxa de falsos positivos</a:t>
                  </a:r>
                </a:p>
                <a:p>
                  <a:r>
                    <a:rPr lang="pt-BR" dirty="0" smtClean="0"/>
                    <a:t>1 – </a:t>
                  </a:r>
                  <a:r>
                    <a:rPr lang="pt-BR" i="1" dirty="0" smtClean="0"/>
                    <a:t>especificidade</a:t>
                  </a:r>
                  <a:r>
                    <a:rPr lang="pt-BR" dirty="0" smtClean="0"/>
                    <a:t>(</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86587" y="4860772"/>
                  <a:ext cx="3768865" cy="681982"/>
                </a:xfrm>
                <a:prstGeom prst="rect">
                  <a:avLst/>
                </a:prstGeom>
                <a:blipFill rotWithShape="0">
                  <a:blip r:embed="rId3"/>
                  <a:stretch>
                    <a:fillRect l="-1292" t="-5357" b="-11607"/>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grpSp>
    </p:spTree>
    <p:extLst>
      <p:ext uri="{BB962C8B-B14F-4D97-AF65-F5344CB8AC3E}">
        <p14:creationId xmlns:p14="http://schemas.microsoft.com/office/powerpoint/2010/main" val="13511017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smtClean="0"/>
                <a:t>Classificador A</a:t>
              </a:r>
              <a:endParaRPr lang="pt-BR" sz="1200" dirty="0"/>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smtClean="0"/>
                <a:t>Classificador B</a:t>
              </a:r>
              <a:endParaRPr lang="pt-BR" sz="1200" dirty="0"/>
            </a:p>
          </p:txBody>
        </p:sp>
      </p:grpSp>
    </p:spTree>
    <p:extLst>
      <p:ext uri="{BB962C8B-B14F-4D97-AF65-F5344CB8AC3E}">
        <p14:creationId xmlns:p14="http://schemas.microsoft.com/office/powerpoint/2010/main" val="1000651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12000</TotalTime>
  <Words>10809</Words>
  <Application>Microsoft Office PowerPoint</Application>
  <PresentationFormat>Widescreen</PresentationFormat>
  <Paragraphs>1562</Paragraphs>
  <Slides>104</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104</vt:i4>
      </vt:variant>
    </vt:vector>
  </HeadingPairs>
  <TitlesOfParts>
    <vt:vector size="111" baseType="lpstr">
      <vt:lpstr>Arial</vt:lpstr>
      <vt:lpstr>Calibri</vt:lpstr>
      <vt:lpstr>Calibri Light</vt:lpstr>
      <vt:lpstr>Cambria Math</vt:lpstr>
      <vt:lpstr>Courier New</vt:lpstr>
      <vt:lpstr>Wingdings</vt:lpstr>
      <vt:lpstr>Office Theme</vt:lpstr>
      <vt:lpstr>TP555 - Inteligência Artificial e Machine Learning: Classificação</vt:lpstr>
      <vt:lpstr>Tópicos abordados</vt:lpstr>
      <vt:lpstr>Motivação para tarefas de classificação</vt:lpstr>
      <vt:lpstr>Motivação</vt:lpstr>
      <vt:lpstr>Definição do problema de classificação</vt:lpstr>
      <vt:lpstr>Representação da saída desejada</vt:lpstr>
      <vt:lpstr>Representação da saída desejada</vt:lpstr>
      <vt:lpstr>Representação da saída desejada</vt:lpstr>
      <vt:lpstr>Fronteiras de decisão de um classificador</vt:lpstr>
      <vt:lpstr>Funções discriminantes lineares</vt:lpstr>
      <vt:lpstr>Exemplo: Encontrando os pesos da função discriminante, g(x)</vt:lpstr>
      <vt:lpstr>Exemplo: Encontrando os pesos da função discriminante, g(x)</vt:lpstr>
      <vt:lpstr>Exemplo: Encontrando os pesos da função discriminante, g(x)</vt:lpstr>
      <vt:lpstr>Teoria Bayesiana de decisão</vt:lpstr>
      <vt:lpstr>Teoria Bayesiana de decisão</vt:lpstr>
      <vt:lpstr>Máxima probabilidade a posteriori (MAP)</vt:lpstr>
      <vt:lpstr>Máxima verossimilhança (ML)</vt:lpstr>
      <vt:lpstr>Exemplo: diagnóstico de doenças</vt:lpstr>
      <vt:lpstr>Exemplo: diagnóstico de doenças (Solução)</vt:lpstr>
      <vt:lpstr>Classificador naïve Bayes</vt:lpstr>
      <vt:lpstr>Classificador naïve Bayes</vt:lpstr>
      <vt:lpstr>Tipos de classificadores naïve Bayes</vt:lpstr>
      <vt:lpstr>Classificador naïve Bayes Gaussiano</vt:lpstr>
      <vt:lpstr>Classificador naïve Bayes Gaussiano</vt:lpstr>
      <vt:lpstr>Exemplo: Probabilidade da prática de esportes</vt:lpstr>
      <vt:lpstr>Exemplo: Probabilidade da prática de esportes</vt:lpstr>
      <vt:lpstr>Exemplo: Detecção de símbolos BPSK em canais AWGN</vt:lpstr>
      <vt:lpstr>Exemplo: Detecção de símbolos BPSK em AWGN</vt:lpstr>
      <vt:lpstr>Exemplo: Detecção BPSK com Scikit-Learn</vt:lpstr>
      <vt:lpstr>Classificador naïve Bayes Multinomial</vt:lpstr>
      <vt:lpstr>Exemplo: classificador multinomial com Scikit-Learn</vt:lpstr>
      <vt:lpstr>Classificador naïve Bayes Bernoulli</vt:lpstr>
      <vt:lpstr>Classificador naïve Bayes Bernoulli</vt:lpstr>
      <vt:lpstr>Naïve Bayes Bernoulli vs. Multinomial</vt:lpstr>
      <vt:lpstr>Naïve Bayes Bernoulli vs. Multinomial</vt:lpstr>
      <vt:lpstr>Exemplo: Classificador Bernoulli com Scikit-Learn</vt:lpstr>
      <vt:lpstr>Classificação linear</vt:lpstr>
      <vt:lpstr>Classificação linear</vt:lpstr>
      <vt:lpstr>Classificação não-linear</vt:lpstr>
      <vt:lpstr>Limiar de decisão rígido</vt:lpstr>
      <vt:lpstr>Classificação com limiar de decisão rígido</vt:lpstr>
      <vt:lpstr>Classificação com limiar de decisão rígido</vt:lpstr>
      <vt:lpstr>Classificação com limiar de decisão rígido</vt:lpstr>
      <vt:lpstr>Classificação com limiar de decisão rígido</vt:lpstr>
      <vt:lpstr>Classificação com limiar de decisão rígido</vt:lpstr>
      <vt:lpstr>Classificação com função de limiar logístico</vt:lpstr>
      <vt:lpstr>Regressão logística</vt:lpstr>
      <vt:lpstr>Regressão logística</vt:lpstr>
      <vt:lpstr>Regressão logística</vt:lpstr>
      <vt:lpstr>Propriedades da regressão logística</vt:lpstr>
      <vt:lpstr>Propriedades da regressão logística</vt:lpstr>
      <vt:lpstr>Função de erro</vt:lpstr>
      <vt:lpstr>Função de erro</vt:lpstr>
      <vt:lpstr>Função de erro</vt:lpstr>
      <vt:lpstr>Função de erro</vt:lpstr>
      <vt:lpstr>Processo de treinamento</vt:lpstr>
      <vt:lpstr>Processo de treinamento</vt:lpstr>
      <vt:lpstr>Processo de treinamento</vt:lpstr>
      <vt:lpstr>Processo de treinamento</vt:lpstr>
      <vt:lpstr>Observações</vt:lpstr>
      <vt:lpstr>Exemplo: Regressão Logistica com SciKit-Learn</vt:lpstr>
      <vt:lpstr>Casos multi-classe</vt:lpstr>
      <vt:lpstr>Um-Contra-o-Resto</vt:lpstr>
      <vt:lpstr>Um-Contra-o-Resto</vt:lpstr>
      <vt:lpstr>Um-Contra-Um</vt:lpstr>
      <vt:lpstr>Um-Contra-Um</vt:lpstr>
      <vt:lpstr>Regressão Softmax</vt:lpstr>
      <vt:lpstr>Regressão Softmax</vt:lpstr>
      <vt:lpstr>Regressão Softmax</vt:lpstr>
      <vt:lpstr>Regressão Softmax</vt:lpstr>
      <vt:lpstr>Regressão Softmax</vt:lpstr>
      <vt:lpstr>Regressão Softmax</vt:lpstr>
      <vt:lpstr>Regressão Softmax</vt:lpstr>
      <vt:lpstr>Regressão Softmax</vt:lpstr>
      <vt:lpstr>Exemplo: Regressão softmax com SciKit-Learn</vt:lpstr>
      <vt:lpstr>PowerPoint Presentation</vt:lpstr>
      <vt:lpstr>Métricas para avaliação de classificadores</vt:lpstr>
      <vt:lpstr>Métricas para avaliação de classificadores</vt:lpstr>
      <vt:lpstr>Métricas para avaliação de classificadores</vt:lpstr>
      <vt:lpstr>Métricas para avaliação de classificadores</vt:lpstr>
      <vt:lpstr>Métricas de avaliação da classificação</vt:lpstr>
      <vt:lpstr>Métricas para avaliação de classificadores</vt:lpstr>
      <vt:lpstr>Observações importantes quanto à matriz de confusão</vt:lpstr>
      <vt:lpstr>Observações importantes quanto à matriz de confusão</vt:lpstr>
      <vt:lpstr>Observações importantes quanto à matriz de confusão</vt:lpstr>
      <vt:lpstr>Métricas para avaliação de classificadores</vt:lpstr>
      <vt:lpstr>Métricas para avaliação de classificadores</vt:lpstr>
      <vt:lpstr>Métricas para avaliação de classificadores</vt:lpstr>
      <vt:lpstr>Métricas para avaliação de classificadores</vt:lpstr>
      <vt:lpstr>Exemplo: Métricas com SciKit-Learn</vt:lpstr>
      <vt:lpstr>Tarefas e Avisos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887</cp:revision>
  <dcterms:created xsi:type="dcterms:W3CDTF">2020-04-06T23:46:10Z</dcterms:created>
  <dcterms:modified xsi:type="dcterms:W3CDTF">2021-10-07T15:14:31Z</dcterms:modified>
</cp:coreProperties>
</file>